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3" r:id="rId3"/>
    <p:sldId id="335" r:id="rId4"/>
    <p:sldId id="258" r:id="rId5"/>
    <p:sldId id="334" r:id="rId6"/>
    <p:sldId id="336" r:id="rId7"/>
    <p:sldId id="330" r:id="rId8"/>
    <p:sldId id="293" r:id="rId9"/>
    <p:sldId id="338" r:id="rId10"/>
    <p:sldId id="342" r:id="rId11"/>
    <p:sldId id="343" r:id="rId12"/>
    <p:sldId id="339" r:id="rId13"/>
    <p:sldId id="344" r:id="rId14"/>
    <p:sldId id="351" r:id="rId15"/>
    <p:sldId id="321" r:id="rId16"/>
    <p:sldId id="288" r:id="rId17"/>
    <p:sldId id="350" r:id="rId18"/>
    <p:sldId id="348" r:id="rId19"/>
    <p:sldId id="345" r:id="rId20"/>
    <p:sldId id="337" r:id="rId21"/>
    <p:sldId id="353" r:id="rId22"/>
    <p:sldId id="322" r:id="rId23"/>
    <p:sldId id="328" r:id="rId24"/>
    <p:sldId id="291" r:id="rId25"/>
    <p:sldId id="356" r:id="rId26"/>
    <p:sldId id="357" r:id="rId27"/>
    <p:sldId id="355" r:id="rId28"/>
    <p:sldId id="316" r:id="rId29"/>
    <p:sldId id="358" r:id="rId30"/>
    <p:sldId id="359" r:id="rId31"/>
    <p:sldId id="341" r:id="rId32"/>
    <p:sldId id="303" r:id="rId33"/>
    <p:sldId id="349" r:id="rId34"/>
    <p:sldId id="281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8000"/>
    <a:srgbClr val="FDFBCB"/>
    <a:srgbClr val="FF00FF"/>
    <a:srgbClr val="FF6F0D"/>
    <a:srgbClr val="E25B00"/>
    <a:srgbClr val="FF6600"/>
    <a:srgbClr val="FDFABF"/>
    <a:srgbClr val="FFFF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6422" autoAdjust="0"/>
  </p:normalViewPr>
  <p:slideViewPr>
    <p:cSldViewPr>
      <p:cViewPr varScale="1">
        <p:scale>
          <a:sx n="42" d="100"/>
          <a:sy n="42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AA70-82F6-4D48-99FE-C29195844415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C058-6012-4ED7-9459-4D9C049D7B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4C058-6012-4ED7-9459-4D9C049D7B5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1stPt&gt;40, 2ndPt&gt;25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4C058-6012-4ED7-9459-4D9C049D7B5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Dzero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0.1(k/</a:t>
            </a:r>
            <a:r>
              <a:rPr kumimoji="1" lang="en-US" altLang="ja-JP" dirty="0" err="1" smtClean="0"/>
              <a:t>Mpl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1.05TeV</a:t>
            </a:r>
            <a:r>
              <a:rPr kumimoji="1" lang="ja-JP" altLang="en-US" dirty="0" smtClean="0"/>
              <a:t>棄却</a:t>
            </a:r>
            <a:r>
              <a:rPr kumimoji="1" lang="ja-JP" altLang="en-US" dirty="0" err="1" smtClean="0"/>
              <a:t>、、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4C058-6012-4ED7-9459-4D9C049D7B5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4513-9367-4FBB-A28F-45BBBDE3220A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9F60-43D2-4B3D-848A-AD6C412665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*5.5@5.7fb-1" TargetMode="External"/><Relationship Id="rId13" Type="http://schemas.openxmlformats.org/officeDocument/2006/relationships/hyperlink" Target="mailto:20.8@4.2fb-1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*4.2@6.4*fb-1" TargetMode="External"/><Relationship Id="rId12" Type="http://schemas.openxmlformats.org/officeDocument/2006/relationships/hyperlink" Target="mailto:*15.9@4.9*fb-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4.0@5.7fb-1" TargetMode="External"/><Relationship Id="rId11" Type="http://schemas.openxmlformats.org/officeDocument/2006/relationships/hyperlink" Target="mailto:24.5@2.3fb-1" TargetMode="External"/><Relationship Id="rId5" Type="http://schemas.openxmlformats.org/officeDocument/2006/relationships/hyperlink" Target="mailto:4.8@5.3fb-1" TargetMode="External"/><Relationship Id="rId15" Type="http://schemas.openxmlformats.org/officeDocument/2006/relationships/hyperlink" Target="mailto:45.3@2.1fb-1" TargetMode="External"/><Relationship Id="rId10" Type="http://schemas.openxmlformats.org/officeDocument/2006/relationships/hyperlink" Target="mailto:17.8@4.0fb-1" TargetMode="External"/><Relationship Id="rId4" Type="http://schemas.openxmlformats.org/officeDocument/2006/relationships/hyperlink" Target="mailto:3.5@5.7fb-1" TargetMode="External"/><Relationship Id="rId9" Type="http://schemas.openxmlformats.org/officeDocument/2006/relationships/hyperlink" Target="mailto:5.7@4.2-6.2fb-1" TargetMode="External"/><Relationship Id="rId14" Type="http://schemas.openxmlformats.org/officeDocument/2006/relationships/hyperlink" Target="mailto:18.5@4.2*fb-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1.jpe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e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.jpeg"/><Relationship Id="rId3" Type="http://schemas.openxmlformats.org/officeDocument/2006/relationships/image" Target="../media/image81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5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4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.jpeg"/><Relationship Id="rId3" Type="http://schemas.openxmlformats.org/officeDocument/2006/relationships/image" Target="../media/image81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90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9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.jpe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23.png"/><Relationship Id="rId5" Type="http://schemas.openxmlformats.org/officeDocument/2006/relationships/image" Target="../media/image122.png"/><Relationship Id="rId15" Type="http://schemas.openxmlformats.org/officeDocument/2006/relationships/image" Target="../media/image125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1886"/>
            <a:ext cx="9144000" cy="68853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134672" cy="3168352"/>
          </a:xfrm>
        </p:spPr>
        <p:txBody>
          <a:bodyPr>
            <a:noAutofit/>
          </a:bodyPr>
          <a:lstStyle/>
          <a:p>
            <a:r>
              <a:rPr kumimoji="1"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Frontier</a:t>
            </a:r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の最新結果</a:t>
            </a:r>
            <a:r>
              <a:rPr kumimoji="1"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から～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“旬な“話を掻い摘んで</a:t>
            </a:r>
            <a:r>
              <a:rPr lang="ja-JP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376264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寄田浩平（早稲田大学）</a:t>
            </a:r>
            <a:endParaRPr kumimoji="1"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高エネルギー物理　春</a:t>
            </a:r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滋賀県彦根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kumimoji="1"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 </a:t>
            </a:r>
            <a:r>
              <a:rPr kumimoji="1"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kumimoji="1"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kumimoji="1"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 l="53428" t="62992"/>
          <a:stretch>
            <a:fillRect/>
          </a:stretch>
        </p:blipFill>
        <p:spPr bwMode="auto">
          <a:xfrm>
            <a:off x="5148064" y="5085184"/>
            <a:ext cx="3733166" cy="138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 Higgs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の生成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t="11604" r="51449" b="62163"/>
          <a:stretch>
            <a:fillRect/>
          </a:stretch>
        </p:blipFill>
        <p:spPr bwMode="auto">
          <a:xfrm>
            <a:off x="5220072" y="1412776"/>
            <a:ext cx="3891977" cy="10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37" y="1268761"/>
            <a:ext cx="5232243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53428" b="50559"/>
          <a:stretch>
            <a:fillRect/>
          </a:stretch>
        </p:blipFill>
        <p:spPr bwMode="auto">
          <a:xfrm>
            <a:off x="5148064" y="2878828"/>
            <a:ext cx="3733166" cy="18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矢印コネクタ 15"/>
          <p:cNvCxnSpPr/>
          <p:nvPr/>
        </p:nvCxnSpPr>
        <p:spPr>
          <a:xfrm rot="10800000" flipV="1">
            <a:off x="3563888" y="1772816"/>
            <a:ext cx="1728192" cy="100811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10800000" flipV="1">
            <a:off x="3419874" y="3573016"/>
            <a:ext cx="1728191" cy="2160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0800000">
            <a:off x="2771800" y="4509120"/>
            <a:ext cx="2880320" cy="108012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/>
          <p:cNvGrpSpPr/>
          <p:nvPr/>
        </p:nvGrpSpPr>
        <p:grpSpPr>
          <a:xfrm>
            <a:off x="5364088" y="961564"/>
            <a:ext cx="1629370" cy="4195628"/>
            <a:chOff x="5436096" y="889556"/>
            <a:chExt cx="1629370" cy="4195628"/>
          </a:xfrm>
          <a:noFill/>
        </p:grpSpPr>
        <p:sp>
          <p:nvSpPr>
            <p:cNvPr id="23" name="テキスト ボックス 22"/>
            <p:cNvSpPr txBox="1"/>
            <p:nvPr/>
          </p:nvSpPr>
          <p:spPr>
            <a:xfrm>
              <a:off x="5436096" y="889556"/>
              <a:ext cx="16193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kumimoji="1" lang="ja-JP" altLang="en-US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位</a:t>
              </a:r>
              <a:r>
                <a:rPr kumimoji="1" lang="en-US" altLang="ja-JP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@LHC</a:t>
              </a:r>
              <a:endParaRPr kumimoji="1" lang="ja-JP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446112" y="2636912"/>
              <a:ext cx="16193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kumimoji="1" lang="ja-JP" altLang="en-US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位</a:t>
              </a:r>
              <a:r>
                <a:rPr kumimoji="1" lang="en-US" altLang="ja-JP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@LHC</a:t>
              </a:r>
              <a:endParaRPr kumimoji="1" lang="ja-JP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436096" y="4561964"/>
              <a:ext cx="16193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kumimoji="1" lang="ja-JP" altLang="en-US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位</a:t>
              </a:r>
              <a:r>
                <a:rPr kumimoji="1" lang="en-US" altLang="ja-JP" sz="2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@LHC</a:t>
              </a:r>
              <a:endParaRPr kumimoji="1" lang="ja-JP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7380312" y="961564"/>
            <a:ext cx="1599938" cy="4195628"/>
            <a:chOff x="5436096" y="889556"/>
            <a:chExt cx="1599938" cy="4195628"/>
          </a:xfrm>
          <a:noFill/>
        </p:grpSpPr>
        <p:sp>
          <p:nvSpPr>
            <p:cNvPr id="29" name="テキスト ボックス 28"/>
            <p:cNvSpPr txBox="1"/>
            <p:nvPr/>
          </p:nvSpPr>
          <p:spPr>
            <a:xfrm>
              <a:off x="5436096" y="889556"/>
              <a:ext cx="158992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位</a:t>
              </a:r>
              <a:r>
                <a:rPr kumimoji="1"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kumimoji="1" lang="en-US" altLang="ja-JP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TeV</a:t>
              </a:r>
              <a:endPara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446112" y="2636912"/>
              <a:ext cx="158992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位</a:t>
              </a:r>
              <a:r>
                <a:rPr kumimoji="1"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kumimoji="1" lang="en-US" altLang="ja-JP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TeV</a:t>
              </a:r>
              <a:endPara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36096" y="4561964"/>
              <a:ext cx="158992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位</a:t>
              </a:r>
              <a:r>
                <a:rPr kumimoji="1"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kumimoji="1" lang="en-US" altLang="ja-JP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TeV</a:t>
              </a:r>
              <a:endPara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 l="22510" t="27620" r="2905" b="41672"/>
          <a:stretch>
            <a:fillRect/>
          </a:stretch>
        </p:blipFill>
        <p:spPr bwMode="auto">
          <a:xfrm>
            <a:off x="615409" y="2871352"/>
            <a:ext cx="1451719" cy="21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 Higgs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の崩壊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70150"/>
            <a:ext cx="5256584" cy="47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グループ化 20"/>
          <p:cNvGrpSpPr/>
          <p:nvPr/>
        </p:nvGrpSpPr>
        <p:grpSpPr>
          <a:xfrm>
            <a:off x="683568" y="1098521"/>
            <a:ext cx="2016126" cy="4115181"/>
            <a:chOff x="755576" y="1170529"/>
            <a:chExt cx="2016126" cy="4115181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755576" y="1170529"/>
              <a:ext cx="2016126" cy="530225"/>
              <a:chOff x="334" y="376"/>
              <a:chExt cx="1270" cy="334"/>
            </a:xfrm>
          </p:grpSpPr>
          <p:sp>
            <p:nvSpPr>
              <p:cNvPr id="9" name="Text Box 24"/>
              <p:cNvSpPr txBox="1">
                <a:spLocks noChangeArrowheads="1"/>
              </p:cNvSpPr>
              <p:nvPr/>
            </p:nvSpPr>
            <p:spPr bwMode="auto">
              <a:xfrm>
                <a:off x="470" y="376"/>
                <a:ext cx="10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 Mass</a:t>
                </a:r>
                <a:endParaRPr lang="en-US" altLang="ja-JP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26"/>
              <p:cNvSpPr>
                <a:spLocks noChangeShapeType="1"/>
              </p:cNvSpPr>
              <p:nvPr/>
            </p:nvSpPr>
            <p:spPr bwMode="auto">
              <a:xfrm rot="21540000">
                <a:off x="334" y="687"/>
                <a:ext cx="1270" cy="2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8" name="円/楕円 17"/>
            <p:cNvSpPr/>
            <p:nvPr/>
          </p:nvSpPr>
          <p:spPr>
            <a:xfrm>
              <a:off x="1187624" y="1854840"/>
              <a:ext cx="720080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55576" y="2724418"/>
              <a:ext cx="720080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835696" y="4709646"/>
              <a:ext cx="720080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635414" y="1140029"/>
            <a:ext cx="2519360" cy="1615385"/>
            <a:chOff x="2707422" y="1212037"/>
            <a:chExt cx="2519360" cy="1615385"/>
          </a:xfrm>
        </p:grpSpPr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2707422" y="1212037"/>
              <a:ext cx="2519360" cy="523876"/>
              <a:chOff x="1267" y="396"/>
              <a:chExt cx="1587" cy="330"/>
            </a:xfrm>
          </p:grpSpPr>
          <p:sp>
            <p:nvSpPr>
              <p:cNvPr id="15" name="Text Box 28"/>
              <p:cNvSpPr txBox="1">
                <a:spLocks noChangeArrowheads="1"/>
              </p:cNvSpPr>
              <p:nvPr/>
            </p:nvSpPr>
            <p:spPr bwMode="auto">
              <a:xfrm>
                <a:off x="1482" y="396"/>
                <a:ext cx="118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altLang="ja-JP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Mass</a:t>
                </a:r>
                <a:endParaRPr lang="en-US" altLang="ja-JP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Line 30"/>
              <p:cNvSpPr>
                <a:spLocks noChangeShapeType="1"/>
              </p:cNvSpPr>
              <p:nvPr/>
            </p:nvSpPr>
            <p:spPr bwMode="auto">
              <a:xfrm>
                <a:off x="1267" y="687"/>
                <a:ext cx="1587" cy="1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2" name="円/楕円 21"/>
            <p:cNvSpPr/>
            <p:nvPr/>
          </p:nvSpPr>
          <p:spPr>
            <a:xfrm>
              <a:off x="3244860" y="1772816"/>
              <a:ext cx="720080" cy="576064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4180964" y="2251358"/>
              <a:ext cx="720080" cy="576064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220072" y="1062398"/>
            <a:ext cx="3984745" cy="4003462"/>
            <a:chOff x="5220072" y="1062398"/>
            <a:chExt cx="3984745" cy="4003462"/>
          </a:xfrm>
        </p:grpSpPr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t="7874" b="5451"/>
            <a:stretch>
              <a:fillRect/>
            </a:stretch>
          </p:blipFill>
          <p:spPr bwMode="auto">
            <a:xfrm>
              <a:off x="5652120" y="2613043"/>
              <a:ext cx="2736304" cy="245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5220072" y="1062398"/>
              <a:ext cx="398474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kumimoji="1"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質量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の制限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：（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95% CL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）</a:t>
              </a:r>
              <a:endPara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en-US" altLang="ja-JP" sz="2000" dirty="0" smtClean="0"/>
                <a:t>    - M</a:t>
              </a:r>
              <a:r>
                <a:rPr lang="en-US" altLang="ja-JP" sz="2000" baseline="-25000" dirty="0" smtClean="0"/>
                <a:t>H</a:t>
              </a:r>
              <a:r>
                <a:rPr lang="en-US" altLang="ja-JP" sz="2000" dirty="0" smtClean="0"/>
                <a:t> &gt; </a:t>
              </a:r>
              <a:r>
                <a:rPr kumimoji="1" lang="en-US" altLang="ja-JP" sz="2000" dirty="0" smtClean="0"/>
                <a:t>114.4 </a:t>
              </a:r>
              <a:r>
                <a:rPr kumimoji="1" lang="en-US" altLang="ja-JP" sz="2000" dirty="0" err="1" smtClean="0"/>
                <a:t>GeV</a:t>
              </a: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(</a:t>
              </a:r>
              <a:r>
                <a:rPr kumimoji="1" lang="en-US" altLang="ja-JP" sz="2000" dirty="0" smtClean="0"/>
                <a:t>LEP)</a:t>
              </a:r>
            </a:p>
            <a:p>
              <a:r>
                <a:rPr lang="en-US" altLang="ja-JP" sz="2000" dirty="0" smtClean="0"/>
                <a:t>    - M</a:t>
              </a:r>
              <a:r>
                <a:rPr lang="en-US" altLang="ja-JP" sz="2000" baseline="-25000" dirty="0" smtClean="0"/>
                <a:t>H</a:t>
              </a:r>
              <a:r>
                <a:rPr lang="en-US" altLang="ja-JP" sz="2000" dirty="0" smtClean="0"/>
                <a:t> &lt; 158 </a:t>
              </a:r>
              <a:r>
                <a:rPr lang="en-US" altLang="ja-JP" sz="2000" dirty="0" err="1" smtClean="0"/>
                <a:t>GeV</a:t>
              </a:r>
              <a:r>
                <a:rPr lang="en-US" altLang="ja-JP" sz="2000" dirty="0" smtClean="0"/>
                <a:t> (SM global fit)</a:t>
              </a:r>
            </a:p>
            <a:p>
              <a:r>
                <a:rPr lang="ja-JP" altLang="en-US" sz="2000" dirty="0" smtClean="0"/>
                <a:t>　　　（</a:t>
              </a:r>
              <a:r>
                <a:rPr lang="en-US" altLang="ja-JP" sz="2000" dirty="0" smtClean="0"/>
                <a:t>MPV: 89 +35-26 </a:t>
              </a:r>
              <a:r>
                <a:rPr lang="en-US" altLang="ja-JP" sz="2000" dirty="0" err="1" smtClean="0"/>
                <a:t>GeV</a:t>
              </a:r>
              <a:r>
                <a:rPr lang="ja-JP" altLang="en-US" sz="2000" dirty="0" smtClean="0"/>
                <a:t>）</a:t>
              </a:r>
              <a:endParaRPr lang="en-US" altLang="ja-JP" sz="2000" dirty="0" smtClean="0"/>
            </a:p>
            <a:p>
              <a:r>
                <a:rPr kumimoji="1" lang="en-US" altLang="ja-JP" sz="2000" dirty="0" smtClean="0"/>
                <a:t>    - 158~173 </a:t>
              </a:r>
              <a:r>
                <a:rPr kumimoji="1" lang="en-US" altLang="ja-JP" sz="2000" dirty="0" err="1" smtClean="0"/>
                <a:t>GeV</a:t>
              </a:r>
              <a:r>
                <a:rPr kumimoji="1" lang="ja-JP" altLang="en-US" sz="2000" dirty="0" err="1" smtClean="0"/>
                <a:t>には</a:t>
              </a:r>
              <a:r>
                <a:rPr kumimoji="1" lang="ja-JP" altLang="en-US" sz="2000" dirty="0" smtClean="0"/>
                <a:t>ない</a:t>
              </a:r>
              <a:r>
                <a:rPr kumimoji="1" lang="en-US" altLang="ja-JP" sz="2000" dirty="0" smtClean="0"/>
                <a:t>(</a:t>
              </a:r>
              <a:r>
                <a:rPr kumimoji="1" lang="en-US" altLang="ja-JP" sz="2000" dirty="0" err="1" smtClean="0"/>
                <a:t>Tevatron</a:t>
              </a:r>
              <a:r>
                <a:rPr kumimoji="1" lang="en-US" altLang="ja-JP" sz="2000" dirty="0" smtClean="0"/>
                <a:t>)</a:t>
              </a:r>
              <a:endParaRPr kumimoji="1" lang="ja-JP" altLang="en-US" sz="2000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220072" y="4941168"/>
            <a:ext cx="3960440" cy="1469777"/>
            <a:chOff x="5220072" y="4941168"/>
            <a:chExt cx="3960440" cy="1469777"/>
          </a:xfrm>
        </p:grpSpPr>
        <p:pic>
          <p:nvPicPr>
            <p:cNvPr id="317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5220072" y="5373216"/>
              <a:ext cx="3888432" cy="56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5220072" y="4941168"/>
              <a:ext cx="2383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ex) 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MSSM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Higgs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：</a:t>
              </a:r>
              <a:endPara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418585" y="5949280"/>
              <a:ext cx="3761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 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小さい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Higgs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は重くない！</a:t>
              </a:r>
              <a:endPara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779458" y="1668724"/>
            <a:ext cx="4277133" cy="4640596"/>
            <a:chOff x="-2412776" y="1740732"/>
            <a:chExt cx="4277133" cy="4640596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-2412776" y="1740732"/>
              <a:ext cx="4277133" cy="4640596"/>
              <a:chOff x="798923" y="1740732"/>
              <a:chExt cx="4277133" cy="4640596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1763688" y="1740732"/>
                <a:ext cx="1440160" cy="3888432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798923" y="5919663"/>
                <a:ext cx="42771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あるなら、この辺にありそう</a:t>
                </a:r>
                <a:r>
                  <a:rPr lang="ja-JP" altLang="en-US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、、。</a:t>
                </a:r>
                <a:endParaRPr kumimoji="1" lang="ja-JP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43" name="直線矢印コネクタ 42"/>
            <p:cNvCxnSpPr/>
            <p:nvPr/>
          </p:nvCxnSpPr>
          <p:spPr>
            <a:xfrm rot="5400000" flipH="1" flipV="1">
              <a:off x="-1044624" y="5661248"/>
              <a:ext cx="576064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p11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 l="3732" t="12800" r="6663" b="7467"/>
          <a:stretch>
            <a:fillRect/>
          </a:stretch>
        </p:blipFill>
        <p:spPr bwMode="auto">
          <a:xfrm>
            <a:off x="297641" y="1052736"/>
            <a:ext cx="8162791" cy="54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554" y="-43426"/>
            <a:ext cx="86868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Mass Higgs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探索の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最新結果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59632" y="1531278"/>
            <a:ext cx="2592288" cy="4104456"/>
          </a:xfrm>
          <a:prstGeom prst="rect">
            <a:avLst/>
          </a:prstGeom>
          <a:noFill/>
          <a:ln w="1016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107504" y="2339888"/>
          <a:ext cx="8964490" cy="3332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79712"/>
                <a:gridCol w="1764704"/>
                <a:gridCol w="1800200"/>
                <a:gridCol w="1763688"/>
                <a:gridCol w="16561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 Mass Search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CDF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DO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ATLAS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CMS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en-US" altLang="ja-JP" sz="1800" dirty="0" err="1" smtClean="0"/>
                        <a:t>mH</a:t>
                      </a:r>
                      <a:r>
                        <a:rPr kumimoji="1" lang="en-US" altLang="ja-JP" sz="1800" dirty="0" smtClean="0"/>
                        <a:t>=115 </a:t>
                      </a:r>
                      <a:r>
                        <a:rPr kumimoji="1" lang="en-US" altLang="ja-JP" sz="1800" dirty="0" err="1" smtClean="0"/>
                        <a:t>GeV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241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WH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lvbb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hlinkClick r:id="rId4"/>
                        </a:rPr>
                        <a:t>3.5@5.7fb</a:t>
                      </a:r>
                      <a:r>
                        <a:rPr kumimoji="1" lang="en-US" altLang="ja-JP" sz="1800" baseline="30000" dirty="0" smtClean="0">
                          <a:hlinkClick r:id="rId4"/>
                        </a:rPr>
                        <a:t>-1</a:t>
                      </a:r>
                      <a:endParaRPr kumimoji="1" lang="en-US" altLang="ja-JP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5"/>
                        </a:rPr>
                        <a:t>4.8 @5.3fb</a:t>
                      </a:r>
                      <a:r>
                        <a:rPr kumimoji="1" lang="en-US" altLang="ja-JP" sz="1800" baseline="30000" dirty="0" smtClean="0">
                          <a:hlinkClick r:id="rId5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ZH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vvbb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6"/>
                        </a:rPr>
                        <a:t>4.0@5.7fb</a:t>
                      </a:r>
                      <a:r>
                        <a:rPr kumimoji="1" lang="en-US" altLang="ja-JP" sz="1800" baseline="30000" dirty="0" smtClean="0">
                          <a:hlinkClick r:id="rId6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7"/>
                        </a:rPr>
                        <a:t>4.0@6.2fb</a:t>
                      </a:r>
                      <a:r>
                        <a:rPr kumimoji="1" lang="en-US" altLang="ja-JP" sz="1800" baseline="30000" dirty="0" smtClean="0">
                          <a:hlinkClick r:id="rId7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ZH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llbb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8"/>
                        </a:rPr>
                        <a:t>5.5@5.7fb</a:t>
                      </a:r>
                      <a:r>
                        <a:rPr kumimoji="1" lang="en-US" altLang="ja-JP" sz="1800" baseline="30000" dirty="0" smtClean="0">
                          <a:hlinkClick r:id="rId8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9"/>
                        </a:rPr>
                        <a:t>5.7@6.2fb</a:t>
                      </a:r>
                      <a:r>
                        <a:rPr kumimoji="1" lang="en-US" altLang="ja-JP" sz="1800" baseline="30000" dirty="0" smtClean="0">
                          <a:hlinkClick r:id="rId9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VH/VBF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baseline="0" dirty="0" err="1" smtClean="0"/>
                        <a:t>bbjj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10"/>
                        </a:rPr>
                        <a:t>17.8@4.0fb</a:t>
                      </a:r>
                      <a:r>
                        <a:rPr kumimoji="1" lang="en-US" altLang="ja-JP" sz="1800" baseline="30000" dirty="0" smtClean="0">
                          <a:hlinkClick r:id="rId10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H/VH/VBF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ττ+jets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11"/>
                        </a:rPr>
                        <a:t>15.2@6.0fb</a:t>
                      </a:r>
                      <a:r>
                        <a:rPr kumimoji="1" lang="en-US" altLang="ja-JP" sz="1800" baseline="30000" dirty="0" smtClean="0">
                          <a:hlinkClick r:id="rId11"/>
                        </a:rPr>
                        <a:t>-1</a:t>
                      </a:r>
                      <a:endParaRPr kumimoji="1" lang="en-US" altLang="ja-JP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12"/>
                        </a:rPr>
                        <a:t>12.8@5.4fb</a:t>
                      </a:r>
                      <a:r>
                        <a:rPr kumimoji="1" lang="en-US" altLang="ja-JP" sz="1800" baseline="30000" dirty="0" smtClean="0">
                          <a:hlinkClick r:id="rId12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（△</a:t>
                      </a:r>
                      <a:r>
                        <a:rPr kumimoji="1" lang="en-US" altLang="ja-JP" sz="1800" dirty="0" smtClean="0"/>
                        <a:t>:H/A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ττ</a:t>
                      </a:r>
                      <a:r>
                        <a:rPr kumimoji="1" lang="ja-JP" altLang="en-US" sz="1800" dirty="0" smtClean="0"/>
                        <a:t>）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（△</a:t>
                      </a:r>
                      <a:r>
                        <a:rPr kumimoji="1" lang="en-US" altLang="ja-JP" sz="1800" dirty="0" smtClean="0"/>
                        <a:t>:H/A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ττ</a:t>
                      </a:r>
                      <a:r>
                        <a:rPr kumimoji="1" lang="ja-JP" altLang="en-US" sz="1800" dirty="0" smtClean="0"/>
                        <a:t>）</a:t>
                      </a:r>
                      <a:endParaRPr kumimoji="1" lang="en-US" altLang="ja-JP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γγ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13"/>
                        </a:rPr>
                        <a:t>13.5@7.0fb</a:t>
                      </a:r>
                      <a:r>
                        <a:rPr kumimoji="1" lang="en-US" altLang="ja-JP" sz="1800" baseline="30000" dirty="0" smtClean="0">
                          <a:hlinkClick r:id="rId13"/>
                        </a:rPr>
                        <a:t>-1</a:t>
                      </a:r>
                      <a:endParaRPr kumimoji="1" lang="en-US" altLang="ja-JP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14"/>
                        </a:rPr>
                        <a:t>11.5@8.2fb</a:t>
                      </a:r>
                      <a:r>
                        <a:rPr kumimoji="1" lang="en-US" altLang="ja-JP" sz="1800" baseline="30000" dirty="0" smtClean="0">
                          <a:hlinkClick r:id="rId14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~20@36pb</a:t>
                      </a:r>
                      <a:r>
                        <a:rPr kumimoji="1" lang="en-US" altLang="ja-JP" sz="18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kumimoji="1" lang="ja-JP" altLang="en-US" sz="18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err="1" smtClean="0"/>
                        <a:t>ttH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ja-JP" altLang="en-US" sz="1800" baseline="0" dirty="0" smtClean="0"/>
                        <a:t>→</a:t>
                      </a:r>
                      <a:r>
                        <a:rPr kumimoji="1" lang="en-US" altLang="ja-JP" sz="1800" baseline="0" dirty="0" err="1" smtClean="0"/>
                        <a:t>ttbb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hlinkClick r:id="rId15"/>
                        </a:rPr>
                        <a:t>45.3@2.1fb</a:t>
                      </a:r>
                      <a:r>
                        <a:rPr kumimoji="1" lang="en-US" altLang="ja-JP" sz="1800" baseline="30000" dirty="0" smtClean="0">
                          <a:hlinkClick r:id="rId15"/>
                        </a:rPr>
                        <a:t>-1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円/楕円 7"/>
          <p:cNvSpPr/>
          <p:nvPr/>
        </p:nvSpPr>
        <p:spPr>
          <a:xfrm>
            <a:off x="1814914" y="2945372"/>
            <a:ext cx="4104456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814914" y="4894674"/>
            <a:ext cx="5845046" cy="446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p12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Low Mass Higgs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探索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28" y="3269997"/>
            <a:ext cx="3954958" cy="3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 l="4311" t="4695" b="54776"/>
          <a:stretch>
            <a:fillRect/>
          </a:stretch>
        </p:blipFill>
        <p:spPr bwMode="auto">
          <a:xfrm>
            <a:off x="961741" y="1972798"/>
            <a:ext cx="296218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499992" y="1139260"/>
            <a:ext cx="39951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Point:</a:t>
            </a:r>
          </a:p>
          <a:p>
            <a:r>
              <a:rPr lang="en-US" altLang="ja-JP" sz="2200" dirty="0" smtClean="0"/>
              <a:t>&gt; Increasing Acceptance</a:t>
            </a:r>
          </a:p>
          <a:p>
            <a:r>
              <a:rPr lang="en-US" altLang="ja-JP" sz="2200" dirty="0" smtClean="0"/>
              <a:t>&gt; Powerful </a:t>
            </a:r>
            <a:r>
              <a:rPr lang="en-US" altLang="ja-JP" sz="2200" dirty="0" err="1" smtClean="0"/>
              <a:t>btagging</a:t>
            </a:r>
            <a:r>
              <a:rPr lang="en-US" altLang="ja-JP" sz="2200" dirty="0" smtClean="0"/>
              <a:t> algorithm</a:t>
            </a:r>
          </a:p>
          <a:p>
            <a:r>
              <a:rPr kumimoji="1" lang="en-US" altLang="ja-JP" sz="2200" dirty="0" smtClean="0"/>
              <a:t>&gt; Improving </a:t>
            </a:r>
            <a:r>
              <a:rPr kumimoji="1" lang="en-US" altLang="ja-JP" sz="2200" dirty="0" err="1" smtClean="0"/>
              <a:t>dijet</a:t>
            </a:r>
            <a:r>
              <a:rPr kumimoji="1" lang="en-US" altLang="ja-JP" sz="2200" dirty="0" smtClean="0"/>
              <a:t> mass resolution</a:t>
            </a:r>
          </a:p>
          <a:p>
            <a:r>
              <a:rPr kumimoji="1" lang="en-US" altLang="ja-JP" sz="2200" dirty="0" smtClean="0"/>
              <a:t>&gt; Powerful but unbiased method</a:t>
            </a:r>
            <a:endParaRPr kumimoji="1" lang="ja-JP" altLang="en-US" sz="2200" dirty="0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 cstate="print"/>
          <a:srcRect l="6173"/>
          <a:stretch>
            <a:fillRect/>
          </a:stretch>
        </p:blipFill>
        <p:spPr bwMode="auto">
          <a:xfrm>
            <a:off x="4283968" y="2932529"/>
            <a:ext cx="4503154" cy="344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 l="52459" t="72209" r="2065"/>
          <a:stretch>
            <a:fillRect/>
          </a:stretch>
        </p:blipFill>
        <p:spPr bwMode="auto">
          <a:xfrm>
            <a:off x="4283968" y="2996952"/>
            <a:ext cx="475252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966989"/>
            <a:ext cx="4824536" cy="342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0734" y="2924944"/>
            <a:ext cx="4932040" cy="3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827584" y="1772816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162024" y="1080278"/>
          <a:ext cx="1817688" cy="468312"/>
        </p:xfrm>
        <a:graphic>
          <a:graphicData uri="http://schemas.openxmlformats.org/presentationml/2006/ole">
            <p:oleObj spid="_x0000_s36868" name="数式" r:id="rId10" imgW="787320" imgH="203040" progId="Equation.3">
              <p:embed/>
            </p:oleObj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803702" y="1499687"/>
          <a:ext cx="3311525" cy="498475"/>
        </p:xfrm>
        <a:graphic>
          <a:graphicData uri="http://schemas.openxmlformats.org/presentationml/2006/ole">
            <p:oleObj spid="_x0000_s36873" name="数式" r:id="rId11" imgW="1434960" imgH="21564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p13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908" y="965230"/>
            <a:ext cx="42426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54" y="3645024"/>
            <a:ext cx="4276662" cy="28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-83350"/>
            <a:ext cx="9396536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Dzero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γγ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,γ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&gt;25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 t="7747" r="9471"/>
          <a:stretch>
            <a:fillRect/>
          </a:stretch>
        </p:blipFill>
        <p:spPr bwMode="auto">
          <a:xfrm>
            <a:off x="5008582" y="3888313"/>
            <a:ext cx="3744416" cy="25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5496" y="1113696"/>
            <a:ext cx="4501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kumimoji="1"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Dzero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週間前に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8.2fb-1</a:t>
            </a:r>
            <a:r>
              <a:rPr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のデータ</a:t>
            </a:r>
            <a:endParaRPr lang="en-US" altLang="ja-JP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を使って結果を出した！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(Brand New !)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7927" y="1772816"/>
            <a:ext cx="45177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MVA: BDT Input Variables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200" dirty="0" smtClean="0"/>
              <a:t> 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Leading γ E</a:t>
            </a:r>
            <a:r>
              <a:rPr lang="en-US" altLang="ja-JP" sz="2200" baseline="-25000" dirty="0" smtClean="0"/>
              <a:t>T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 smtClean="0"/>
              <a:t>  2</a:t>
            </a:r>
            <a:r>
              <a:rPr kumimoji="1" lang="en-US" altLang="ja-JP" sz="2200" baseline="30000" dirty="0" smtClean="0"/>
              <a:t>nd</a:t>
            </a:r>
            <a:r>
              <a:rPr kumimoji="1" lang="en-US" altLang="ja-JP" sz="2200" dirty="0" smtClean="0"/>
              <a:t> leading γ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E</a:t>
            </a:r>
            <a:r>
              <a:rPr lang="en-US" altLang="ja-JP" sz="2200" baseline="-25000" dirty="0" smtClean="0"/>
              <a:t>T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γγ</a:t>
            </a:r>
            <a:r>
              <a:rPr kumimoji="1" lang="ja-JP" altLang="en-US" sz="2200" dirty="0" smtClean="0"/>
              <a:t>の</a:t>
            </a:r>
            <a:r>
              <a:rPr kumimoji="1" lang="en-US" altLang="ja-JP" sz="2200" dirty="0" smtClean="0"/>
              <a:t>Invariant Mass, </a:t>
            </a:r>
            <a:r>
              <a:rPr kumimoji="1" lang="en-US" altLang="ja-JP" sz="2200" dirty="0" err="1" smtClean="0"/>
              <a:t>Mγγ</a:t>
            </a:r>
            <a:endParaRPr kumimoji="1" lang="en-US" altLang="ja-JP" sz="22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γγ</a:t>
            </a:r>
            <a:r>
              <a:rPr lang="ja-JP" altLang="en-US" sz="2200" dirty="0" smtClean="0"/>
              <a:t>の</a:t>
            </a:r>
            <a:r>
              <a:rPr lang="en-US" altLang="ja-JP" sz="2200" dirty="0" smtClean="0"/>
              <a:t>vector sum</a:t>
            </a:r>
            <a:r>
              <a:rPr lang="ja-JP" altLang="en-US" sz="2200" dirty="0" smtClean="0"/>
              <a:t>の</a:t>
            </a:r>
            <a:r>
              <a:rPr lang="en-US" altLang="ja-JP" sz="2200" dirty="0" err="1" smtClean="0"/>
              <a:t>p</a:t>
            </a:r>
            <a:r>
              <a:rPr lang="en-US" altLang="ja-JP" sz="2200" baseline="-25000" dirty="0" err="1" smtClean="0"/>
              <a:t>T</a:t>
            </a:r>
            <a:endParaRPr lang="en-US" altLang="ja-JP" sz="2200" baseline="-250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 smtClean="0"/>
              <a:t> Angle between tw</a:t>
            </a:r>
            <a:r>
              <a:rPr lang="en-US" altLang="ja-JP" sz="2200" dirty="0" smtClean="0"/>
              <a:t>o photons, </a:t>
            </a:r>
            <a:r>
              <a:rPr kumimoji="1" lang="en-US" altLang="ja-JP" sz="2200" dirty="0" smtClean="0"/>
              <a:t>ΔΦ(</a:t>
            </a:r>
            <a:r>
              <a:rPr kumimoji="1" lang="en-US" altLang="ja-JP" sz="2200" dirty="0" err="1" smtClean="0"/>
              <a:t>γγ</a:t>
            </a:r>
            <a:r>
              <a:rPr kumimoji="1" lang="en-US" altLang="ja-JP" sz="2200" dirty="0" smtClean="0"/>
              <a:t>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85" y="1388011"/>
            <a:ext cx="3895183" cy="268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 cstate="print"/>
          <a:srcRect l="3333" t="3937" r="2000"/>
          <a:stretch>
            <a:fillRect/>
          </a:stretch>
        </p:blipFill>
        <p:spPr bwMode="auto">
          <a:xfrm>
            <a:off x="539552" y="4077072"/>
            <a:ext cx="3667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72008" y="-43426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γγ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&gt;40,γ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&gt;25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4623" y="126876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γγ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に関しては、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いまだ沈黙</a:t>
            </a:r>
            <a:r>
              <a:rPr kumimoji="1" lang="ja-JP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、、。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だが</a:t>
            </a:r>
            <a:r>
              <a:rPr lang="ja-JP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、、、、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710558" y="2276872"/>
            <a:ext cx="4325938" cy="4057650"/>
            <a:chOff x="4710558" y="2276872"/>
            <a:chExt cx="4325938" cy="4057650"/>
          </a:xfrm>
        </p:grpSpPr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4710558" y="2276872"/>
              <a:ext cx="4325938" cy="4057650"/>
              <a:chOff x="136" y="1605"/>
              <a:chExt cx="2725" cy="2556"/>
            </a:xfrm>
          </p:grpSpPr>
          <p:pic>
            <p:nvPicPr>
              <p:cNvPr id="14" name="Picture 5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6" y="1605"/>
                <a:ext cx="2725" cy="25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573" y="3108"/>
                <a:ext cx="275" cy="414"/>
                <a:chOff x="599" y="3108"/>
                <a:chExt cx="275" cy="414"/>
              </a:xfrm>
            </p:grpSpPr>
            <p:sp>
              <p:nvSpPr>
                <p:cNvPr id="16" name="Line 38"/>
                <p:cNvSpPr>
                  <a:spLocks noChangeShapeType="1"/>
                </p:cNvSpPr>
                <p:nvPr/>
              </p:nvSpPr>
              <p:spPr bwMode="auto">
                <a:xfrm>
                  <a:off x="599" y="3204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737" y="3211"/>
                  <a:ext cx="0" cy="2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09" y="3108"/>
                  <a:ext cx="245" cy="18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sz="900">
                      <a:ea typeface="ＭＳ Ｐゴシック" pitchFamily="50" charset="-128"/>
                    </a:rPr>
                    <a:t>control</a:t>
                  </a:r>
                  <a:br>
                    <a:rPr lang="en-US" altLang="ja-JP" sz="900">
                      <a:ea typeface="ＭＳ Ｐゴシック" pitchFamily="50" charset="-128"/>
                    </a:rPr>
                  </a:br>
                  <a:r>
                    <a:rPr lang="en-US" altLang="ja-JP" sz="900">
                      <a:ea typeface="ＭＳ Ｐゴシック" pitchFamily="50" charset="-128"/>
                    </a:rPr>
                    <a:t>region</a:t>
                  </a:r>
                </a:p>
              </p:txBody>
            </p: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>
                  <a:off x="871" y="3204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7524328" y="3717032"/>
              <a:ext cx="1152128" cy="1080120"/>
              <a:chOff x="195" y="526"/>
              <a:chExt cx="952" cy="885"/>
            </a:xfrm>
            <a:solidFill>
              <a:schemeClr val="tx1"/>
            </a:solidFill>
          </p:grpSpPr>
          <p:pic>
            <p:nvPicPr>
              <p:cNvPr id="7" name="Picture 55" descr="my_qq_GKK_gammagamm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5" y="526"/>
                <a:ext cx="952" cy="885"/>
              </a:xfrm>
              <a:prstGeom prst="rect">
                <a:avLst/>
              </a:prstGeom>
              <a:grpFill/>
            </p:spPr>
          </p:pic>
          <p:sp>
            <p:nvSpPr>
              <p:cNvPr id="8" name="Text Box 56"/>
              <p:cNvSpPr txBox="1">
                <a:spLocks noChangeArrowheads="1"/>
              </p:cNvSpPr>
              <p:nvPr/>
            </p:nvSpPr>
            <p:spPr bwMode="auto">
              <a:xfrm>
                <a:off x="519" y="690"/>
                <a:ext cx="318" cy="173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Ctr="1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ja-JP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ＭＳ Ｐゴシック" pitchFamily="50" charset="-128"/>
                  </a:rPr>
                  <a:t>G</a:t>
                </a:r>
                <a:r>
                  <a:rPr lang="en-US" altLang="ja-JP" baseline="-250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ＭＳ Ｐゴシック" pitchFamily="50" charset="-128"/>
                  </a:rPr>
                  <a:t>KK</a:t>
                </a:r>
              </a:p>
            </p:txBody>
          </p:sp>
          <p:graphicFrame>
            <p:nvGraphicFramePr>
              <p:cNvPr id="9" name="Object 57"/>
              <p:cNvGraphicFramePr>
                <a:graphicFrameLocks noChangeAspect="1"/>
              </p:cNvGraphicFramePr>
              <p:nvPr/>
            </p:nvGraphicFramePr>
            <p:xfrm>
              <a:off x="326" y="1244"/>
              <a:ext cx="116" cy="126"/>
            </p:xfrm>
            <a:graphic>
              <a:graphicData uri="http://schemas.openxmlformats.org/presentationml/2006/ole">
                <p:oleObj spid="_x0000_s34818" name="Equation" r:id="rId9" imgW="126720" imgH="164880" progId="Equation.3">
                  <p:embed/>
                </p:oleObj>
              </a:graphicData>
            </a:graphic>
          </p:graphicFrame>
          <p:graphicFrame>
            <p:nvGraphicFramePr>
              <p:cNvPr id="10" name="Object 58"/>
              <p:cNvGraphicFramePr>
                <a:graphicFrameLocks noChangeAspect="1"/>
              </p:cNvGraphicFramePr>
              <p:nvPr/>
            </p:nvGraphicFramePr>
            <p:xfrm>
              <a:off x="306" y="536"/>
              <a:ext cx="128" cy="145"/>
            </p:xfrm>
            <a:graphic>
              <a:graphicData uri="http://schemas.openxmlformats.org/presentationml/2006/ole">
                <p:oleObj spid="_x0000_s34819" name="Equation" r:id="rId10" imgW="139680" imgH="190440" progId="Equation.3">
                  <p:embed/>
                </p:oleObj>
              </a:graphicData>
            </a:graphic>
          </p:graphicFrame>
          <p:graphicFrame>
            <p:nvGraphicFramePr>
              <p:cNvPr id="11" name="Object 59"/>
              <p:cNvGraphicFramePr>
                <a:graphicFrameLocks noChangeAspect="1"/>
              </p:cNvGraphicFramePr>
              <p:nvPr/>
            </p:nvGraphicFramePr>
            <p:xfrm>
              <a:off x="908" y="1234"/>
              <a:ext cx="128" cy="126"/>
            </p:xfrm>
            <a:graphic>
              <a:graphicData uri="http://schemas.openxmlformats.org/presentationml/2006/ole">
                <p:oleObj spid="_x0000_s34820" name="Equation" r:id="rId11" imgW="139680" imgH="164880" progId="Equation.3">
                  <p:embed/>
                </p:oleObj>
              </a:graphicData>
            </a:graphic>
          </p:graphicFrame>
          <p:graphicFrame>
            <p:nvGraphicFramePr>
              <p:cNvPr id="12" name="Object 60"/>
              <p:cNvGraphicFramePr>
                <a:graphicFrameLocks noChangeAspect="1"/>
              </p:cNvGraphicFramePr>
              <p:nvPr/>
            </p:nvGraphicFramePr>
            <p:xfrm>
              <a:off x="909" y="549"/>
              <a:ext cx="128" cy="126"/>
            </p:xfrm>
            <a:graphic>
              <a:graphicData uri="http://schemas.openxmlformats.org/presentationml/2006/ole">
                <p:oleObj spid="_x0000_s34821" name="Equation" r:id="rId12" imgW="139680" imgH="164880" progId="Equation.3">
                  <p:embed/>
                </p:oleObj>
              </a:graphicData>
            </a:graphic>
          </p:graphicFrame>
        </p:grpSp>
      </p:grpSp>
      <p:sp>
        <p:nvSpPr>
          <p:cNvPr id="24" name="テキスト ボックス 23"/>
          <p:cNvSpPr txBox="1"/>
          <p:nvPr/>
        </p:nvSpPr>
        <p:spPr>
          <a:xfrm>
            <a:off x="107504" y="1052736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ATLAS: Mar 2011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の結果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5243" y="1124744"/>
            <a:ext cx="4772781" cy="3600400"/>
            <a:chOff x="-75438" y="2977788"/>
            <a:chExt cx="4772781" cy="3600400"/>
          </a:xfrm>
        </p:grpSpPr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3433040"/>
              <a:ext cx="4644008" cy="314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-75438" y="2977788"/>
              <a:ext cx="47727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　</a:t>
              </a:r>
              <a:r>
                <a:rPr kumimoji="1"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週間前に</a:t>
              </a:r>
              <a:r>
                <a:rPr kumimoji="1"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update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された結果</a:t>
              </a:r>
              <a:endPara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98014" y="3803365"/>
            <a:ext cx="4299960" cy="2665469"/>
            <a:chOff x="323528" y="4291923"/>
            <a:chExt cx="4299960" cy="2665469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 l="1695" t="4769" r="2542" b="2385"/>
            <a:stretch>
              <a:fillRect/>
            </a:stretch>
          </p:blipFill>
          <p:spPr bwMode="auto">
            <a:xfrm>
              <a:off x="323528" y="4291923"/>
              <a:ext cx="4299960" cy="2665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2934862" y="4377878"/>
              <a:ext cx="16770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半値は</a:t>
              </a:r>
              <a:r>
                <a:rPr lang="en-US" altLang="ja-JP" dirty="0" smtClean="0"/>
                <a:t>~</a:t>
              </a:r>
              <a:r>
                <a:rPr kumimoji="1" lang="en-US" altLang="ja-JP" dirty="0" smtClean="0"/>
                <a:t>4.4GeV</a:t>
              </a:r>
            </a:p>
            <a:p>
              <a:r>
                <a:rPr lang="ja-JP" altLang="en-US" dirty="0" smtClean="0"/>
                <a:t>→上図で</a:t>
              </a:r>
              <a:r>
                <a:rPr lang="en-US" altLang="ja-JP" dirty="0" smtClean="0"/>
                <a:t>2bin</a:t>
              </a:r>
            </a:p>
            <a:p>
              <a:r>
                <a:rPr lang="ja-JP" altLang="en-US" dirty="0" smtClean="0"/>
                <a:t>　　程度影響</a:t>
              </a:r>
              <a:endParaRPr lang="en-US" altLang="ja-JP" dirty="0" smtClean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MSSM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H/A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ττ@LHC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430796"/>
            <a:ext cx="3168352" cy="30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036" y="1340768"/>
            <a:ext cx="38219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2" y="1076618"/>
            <a:ext cx="5496099" cy="14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64178"/>
            <a:ext cx="2160240" cy="230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3059832" y="3933056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131840" y="5733256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2436386"/>
            <a:ext cx="29057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389892"/>
            <a:ext cx="165533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p16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r="4535"/>
          <a:stretch>
            <a:fillRect/>
          </a:stretch>
        </p:blipFill>
        <p:spPr bwMode="auto">
          <a:xfrm>
            <a:off x="4572149" y="2117358"/>
            <a:ext cx="454656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t="3081" r="1333"/>
          <a:stretch>
            <a:fillRect/>
          </a:stretch>
        </p:blipFill>
        <p:spPr bwMode="auto">
          <a:xfrm>
            <a:off x="15267" y="1748716"/>
            <a:ext cx="4597654" cy="425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b="17579"/>
          <a:stretch>
            <a:fillRect/>
          </a:stretch>
        </p:blipFill>
        <p:spPr bwMode="auto">
          <a:xfrm>
            <a:off x="395536" y="1037238"/>
            <a:ext cx="8553450" cy="6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MSSM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H/A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ττ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tanβ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3864" y="5919663"/>
            <a:ext cx="752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双方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を抜き、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Best</a:t>
            </a:r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となった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（から出した）。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rot="10800000">
            <a:off x="796588" y="2523892"/>
            <a:ext cx="4140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p17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 l="3732" t="12800" r="6663" b="7467"/>
          <a:stretch>
            <a:fillRect/>
          </a:stretch>
        </p:blipFill>
        <p:spPr bwMode="auto">
          <a:xfrm>
            <a:off x="297641" y="1052736"/>
            <a:ext cx="8162791" cy="54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554" y="-43426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 Higgs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探索の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最新結果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04900" y="1531278"/>
            <a:ext cx="5287580" cy="4104456"/>
          </a:xfrm>
          <a:prstGeom prst="rect">
            <a:avLst/>
          </a:prstGeom>
          <a:noFill/>
          <a:ln w="1016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138501" y="2709270"/>
          <a:ext cx="8856984" cy="2961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55970"/>
                <a:gridCol w="1743541"/>
                <a:gridCol w="1778612"/>
                <a:gridCol w="1742537"/>
                <a:gridCol w="1636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High Mass Search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CDF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DO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ATLAS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CMS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Exp.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Limit/</a:t>
                      </a:r>
                      <a:r>
                        <a:rPr kumimoji="1" lang="en-US" altLang="ja-JP" sz="1800" dirty="0" err="1" smtClean="0"/>
                        <a:t>Lumi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241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err="1" smtClean="0"/>
                        <a:t>gg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WW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lvlv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aseline="0" dirty="0" smtClean="0"/>
                        <a:t>○</a:t>
                      </a:r>
                      <a:endParaRPr kumimoji="1" lang="en-US" altLang="ja-JP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0" dirty="0" smtClean="0"/>
                        <a:t>○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○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○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err="1" smtClean="0"/>
                        <a:t>gg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WW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lvτv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0" dirty="0" smtClean="0"/>
                        <a:t>○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0" dirty="0" smtClean="0"/>
                        <a:t>○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err="1" smtClean="0"/>
                        <a:t>gg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WW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lvjj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/>
                        <a:t>-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0" dirty="0" smtClean="0"/>
                        <a:t>○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○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err="1" smtClean="0"/>
                        <a:t>gg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ZZ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llll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/>
                        <a:t>-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○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err="1" smtClean="0"/>
                        <a:t>gg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ZZ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llvv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/>
                        <a:t>-</a:t>
                      </a:r>
                      <a:endParaRPr kumimoji="1" lang="en-US" altLang="ja-JP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/>
                        <a:t>-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○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err="1" smtClean="0"/>
                        <a:t>gg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H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smtClean="0"/>
                        <a:t>ZZ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lljj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/>
                        <a:t>-</a:t>
                      </a:r>
                      <a:endParaRPr kumimoji="1" lang="en-US" altLang="ja-JP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/>
                        <a:t>-</a:t>
                      </a:r>
                      <a:endParaRPr kumimoji="1" lang="ja-JP" altLang="en-US" sz="1800" baseline="30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○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p18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3" cstate="print"/>
          <a:srcRect r="7679"/>
          <a:stretch>
            <a:fillRect/>
          </a:stretch>
        </p:blipFill>
        <p:spPr bwMode="auto">
          <a:xfrm>
            <a:off x="4642273" y="3101044"/>
            <a:ext cx="4374721" cy="326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554" y="1597804"/>
            <a:ext cx="2249902" cy="159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lvlv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" y="1484784"/>
            <a:ext cx="31683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2711" y="1148626"/>
          <a:ext cx="2522537" cy="409575"/>
        </p:xfrm>
        <a:graphic>
          <a:graphicData uri="http://schemas.openxmlformats.org/presentationml/2006/ole">
            <p:oleObj spid="_x0000_s48134" name="数式" r:id="rId7" imgW="1091880" imgH="177480" progId="Equation.3">
              <p:embed/>
            </p:oleObj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2540278" y="1108075"/>
          <a:ext cx="3051175" cy="498475"/>
        </p:xfrm>
        <a:graphic>
          <a:graphicData uri="http://schemas.openxmlformats.org/presentationml/2006/ole">
            <p:oleObj spid="_x0000_s48135" name="数式" r:id="rId8" imgW="1320480" imgH="215640" progId="Equation.3">
              <p:embed/>
            </p:oleObj>
          </a:graphicData>
        </a:graphic>
      </p:graphicFrame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9" cstate="print"/>
          <a:srcRect t="1771" r="7199"/>
          <a:stretch>
            <a:fillRect/>
          </a:stretch>
        </p:blipFill>
        <p:spPr bwMode="auto">
          <a:xfrm>
            <a:off x="35496" y="3140969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矢印コネクタ 20"/>
          <p:cNvCxnSpPr/>
          <p:nvPr/>
        </p:nvCxnSpPr>
        <p:spPr>
          <a:xfrm flipV="1">
            <a:off x="2915816" y="4653136"/>
            <a:ext cx="223224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763870" y="4782271"/>
            <a:ext cx="110318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9 inputs</a:t>
            </a:r>
            <a:endParaRPr kumimoji="1" lang="ja-JP" altLang="en-US" sz="2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31840" y="1556792"/>
            <a:ext cx="27210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Selection</a:t>
            </a:r>
            <a:endParaRPr kumimoji="1"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200" dirty="0" smtClean="0"/>
              <a:t> 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1</a:t>
            </a:r>
            <a:r>
              <a:rPr lang="en-US" altLang="ja-JP" sz="2200" baseline="30000" dirty="0" smtClean="0"/>
              <a:t>st</a:t>
            </a:r>
            <a:r>
              <a:rPr lang="en-US" altLang="ja-JP" sz="2200" dirty="0" smtClean="0"/>
              <a:t> 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(</a:t>
            </a:r>
            <a:r>
              <a:rPr lang="en-US" altLang="ja-JP" sz="2200" dirty="0" err="1" smtClean="0"/>
              <a:t>lep</a:t>
            </a:r>
            <a:r>
              <a:rPr lang="en-US" altLang="ja-JP" sz="2200" dirty="0" smtClean="0"/>
              <a:t>) &gt; 20 </a:t>
            </a:r>
            <a:r>
              <a:rPr lang="en-US" altLang="ja-JP" sz="2200" dirty="0" err="1" smtClean="0"/>
              <a:t>GeV</a:t>
            </a:r>
            <a:endParaRPr lang="en-US" altLang="ja-JP" sz="2200" baseline="-250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 smtClean="0"/>
              <a:t>  2</a:t>
            </a:r>
            <a:r>
              <a:rPr kumimoji="1" lang="en-US" altLang="ja-JP" sz="2200" baseline="30000" dirty="0" smtClean="0"/>
              <a:t>nd</a:t>
            </a:r>
            <a:r>
              <a:rPr kumimoji="1" lang="en-US" altLang="ja-JP" sz="2200" dirty="0" smtClean="0"/>
              <a:t> P</a:t>
            </a:r>
            <a:r>
              <a:rPr kumimoji="1" lang="en-US" altLang="ja-JP" sz="2200" baseline="-25000" dirty="0" smtClean="0"/>
              <a:t>T</a:t>
            </a:r>
            <a:r>
              <a:rPr kumimoji="1" lang="en-US" altLang="ja-JP" sz="2200" dirty="0" smtClean="0"/>
              <a:t>(</a:t>
            </a:r>
            <a:r>
              <a:rPr kumimoji="1" lang="en-US" altLang="ja-JP" sz="2200" dirty="0" err="1" smtClean="0"/>
              <a:t>lep</a:t>
            </a:r>
            <a:r>
              <a:rPr kumimoji="1" lang="en-US" altLang="ja-JP" sz="2200" dirty="0" smtClean="0"/>
              <a:t>) &gt; 10 </a:t>
            </a:r>
            <a:r>
              <a:rPr kumimoji="1" lang="en-US" altLang="ja-JP" sz="2200" dirty="0" err="1" smtClean="0"/>
              <a:t>GeV</a:t>
            </a:r>
            <a:endParaRPr lang="en-US" altLang="ja-JP" sz="2200" baseline="-250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 smtClean="0"/>
              <a:t> </a:t>
            </a:r>
            <a:r>
              <a:rPr lang="en-US" altLang="ja-JP" sz="2200" dirty="0" smtClean="0"/>
              <a:t>Large Missing E</a:t>
            </a:r>
            <a:r>
              <a:rPr lang="en-US" altLang="ja-JP" sz="2200" baseline="-25000" dirty="0" smtClean="0"/>
              <a:t>T</a:t>
            </a:r>
            <a:endParaRPr kumimoji="1" lang="en-US" altLang="ja-JP" sz="2200" baseline="-25000" dirty="0" smtClean="0"/>
          </a:p>
        </p:txBody>
      </p: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10" cstate="print"/>
          <a:srcRect l="3120" t="11841" r="6719" b="7681"/>
          <a:stretch>
            <a:fillRect/>
          </a:stretch>
        </p:blipFill>
        <p:spPr bwMode="auto">
          <a:xfrm>
            <a:off x="4644008" y="3212976"/>
            <a:ext cx="450097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572" y="3212976"/>
            <a:ext cx="44773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174709" y="5754989"/>
            <a:ext cx="87897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双方、単独で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160GeV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付近の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棄却を達成！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85413" y="1081008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Resonance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が作れない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から大変（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Bkg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の理解重要）。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でも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p19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ummary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 l="1996" t="30071" r="5323" b="17690"/>
          <a:stretch>
            <a:fillRect/>
          </a:stretch>
        </p:blipFill>
        <p:spPr bwMode="auto">
          <a:xfrm rot="5400000">
            <a:off x="-647743" y="1938372"/>
            <a:ext cx="5578473" cy="35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5176" y="6465272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7864" y="3405118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- 100GeV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64082" y="4279521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8394" y="4981019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65824" y="5679757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3725" y="3359168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 </a:t>
            </a:r>
            <a:r>
              <a:rPr kumimoji="1" lang="en-US" altLang="ja-JP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en-US" altLang="ja-JP" sz="2400" b="1" baseline="3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</a:t>
            </a:r>
            <a:r>
              <a:rPr kumimoji="1" lang="en-US" altLang="ja-JP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</a:t>
            </a:r>
            <a:endParaRPr kumimoji="1" lang="ja-JP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5988" y="4165957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 </a:t>
            </a:r>
            <a:r>
              <a:rPr kumimoji="1" lang="en-US" altLang="ja-JP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en-US" altLang="ja-JP" sz="2400" b="1" baseline="3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kumimoji="1" lang="en-US" altLang="ja-JP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</a:t>
            </a:r>
            <a:endParaRPr kumimoji="1" lang="ja-JP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6624" y="4927593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 </a:t>
            </a:r>
            <a:r>
              <a:rPr kumimoji="1" lang="en-US" altLang="ja-JP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sec</a:t>
            </a:r>
            <a:endParaRPr kumimoji="1" lang="ja-JP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2666" y="5703639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 </a:t>
            </a:r>
            <a:r>
              <a:rPr lang="ja-JP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最近</a:t>
            </a:r>
            <a:endParaRPr kumimoji="1" lang="ja-JP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1115" y="1020652"/>
            <a:ext cx="283282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宇宙の始まり</a:t>
            </a:r>
            <a:endParaRPr kumimoji="1" lang="en-US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GUT ? </a:t>
            </a: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???</a:t>
            </a:r>
            <a:endParaRPr kumimoji="1" lang="ja-JP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素粒子の知ってる“つもり”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51538" y="1916832"/>
            <a:ext cx="343998" cy="4552546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1619672" y="1138463"/>
            <a:ext cx="7226058" cy="3098667"/>
            <a:chOff x="1619672" y="1138463"/>
            <a:chExt cx="7226058" cy="309866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283968" y="1138463"/>
              <a:ext cx="4561762" cy="95410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この辺が</a:t>
              </a:r>
              <a:r>
                <a:rPr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Energy Frontier</a:t>
              </a:r>
              <a:r>
                <a:rPr lang="ja-JP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実験</a:t>
              </a:r>
              <a:endPara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の検証ターゲット</a:t>
              </a:r>
              <a:endPara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619672" y="3068960"/>
              <a:ext cx="1656184" cy="116817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/>
            <p:cNvCxnSpPr>
              <a:stCxn id="22" idx="1"/>
            </p:cNvCxnSpPr>
            <p:nvPr/>
          </p:nvCxnSpPr>
          <p:spPr>
            <a:xfrm rot="10800000" flipV="1">
              <a:off x="2843808" y="1615516"/>
              <a:ext cx="1440160" cy="152545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/>
          <p:nvPr/>
        </p:nvGrpSpPr>
        <p:grpSpPr>
          <a:xfrm>
            <a:off x="2843808" y="2132856"/>
            <a:ext cx="6252066" cy="1944216"/>
            <a:chOff x="2843808" y="2132856"/>
            <a:chExt cx="6252066" cy="1944216"/>
          </a:xfrm>
        </p:grpSpPr>
        <p:sp>
          <p:nvSpPr>
            <p:cNvPr id="23" name="正方形/長方形 22"/>
            <p:cNvSpPr/>
            <p:nvPr/>
          </p:nvSpPr>
          <p:spPr>
            <a:xfrm>
              <a:off x="4235842" y="2132856"/>
              <a:ext cx="4860032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en-US" altLang="ja-JP" sz="24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ElectroWeak</a:t>
              </a:r>
              <a:r>
                <a:rPr lang="ja-JP" altLang="en-US" sz="24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4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Sector</a:t>
              </a:r>
            </a:p>
            <a:p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 Higgs Mechanism </a:t>
              </a:r>
              <a:endPara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endParaRPr>
            </a:p>
            <a:p>
              <a:r>
                <a:rPr lang="en-US" altLang="ja-JP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         - EWSB</a:t>
              </a:r>
              <a:r>
                <a:rPr lang="ja-JP" alt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の源</a:t>
              </a:r>
              <a:endPara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endParaRPr>
            </a:p>
            <a:p>
              <a:r>
                <a:rPr lang="ja-JP" alt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         </a:t>
              </a:r>
              <a:r>
                <a:rPr lang="en-US" altLang="ja-JP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- </a:t>
              </a:r>
              <a:r>
                <a:rPr lang="ja-JP" alt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真空の構造</a:t>
              </a:r>
              <a:endPara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endParaRPr>
            </a:p>
            <a:p>
              <a:r>
                <a:rPr lang="en-US" altLang="ja-JP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         - </a:t>
              </a:r>
              <a:r>
                <a:rPr lang="ja-JP" alt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質量の起源</a:t>
              </a:r>
              <a:endPara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843808" y="386104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rot="5400000">
              <a:off x="2987824" y="2564904"/>
              <a:ext cx="1296144" cy="11521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>
            <a:off x="6804248" y="2708920"/>
            <a:ext cx="2259849" cy="1208240"/>
            <a:chOff x="6804248" y="2780928"/>
            <a:chExt cx="2259849" cy="1208240"/>
          </a:xfrm>
        </p:grpSpPr>
        <p:graphicFrame>
          <p:nvGraphicFramePr>
            <p:cNvPr id="33" name="オブジェクト 32"/>
            <p:cNvGraphicFramePr>
              <a:graphicFrameLocks noChangeAspect="1"/>
            </p:cNvGraphicFramePr>
            <p:nvPr/>
          </p:nvGraphicFramePr>
          <p:xfrm>
            <a:off x="6808612" y="2780928"/>
            <a:ext cx="2155876" cy="936104"/>
          </p:xfrm>
          <a:graphic>
            <a:graphicData uri="http://schemas.openxmlformats.org/presentationml/2006/ole">
              <p:oleObj spid="_x0000_s9217" name="数式" r:id="rId5" imgW="965160" imgH="419040" progId="Equation.3">
                <p:embed/>
              </p:oleObj>
            </a:graphicData>
          </a:graphic>
        </p:graphicFrame>
        <p:sp>
          <p:nvSpPr>
            <p:cNvPr id="34" name="テキスト ボックス 33"/>
            <p:cNvSpPr txBox="1"/>
            <p:nvPr/>
          </p:nvSpPr>
          <p:spPr>
            <a:xfrm>
              <a:off x="6804248" y="3589058"/>
              <a:ext cx="2259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現在の</a:t>
              </a:r>
              <a:r>
                <a:rPr kumimoji="1" lang="en-US" altLang="ja-JP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Yt</a:t>
              </a:r>
              <a:r>
                <a:rPr kumimoji="1" lang="ja-JP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</a:t>
              </a:r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0.996 !?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716016" y="5478323"/>
            <a:ext cx="4247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Scale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に何がしかの兆候が</a:t>
            </a:r>
            <a:endParaRPr lang="en-US" altLang="ja-JP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見える可能性大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と思ってる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pSp>
        <p:nvGrpSpPr>
          <p:cNvPr id="42" name="グループ化 41"/>
          <p:cNvGrpSpPr/>
          <p:nvPr/>
        </p:nvGrpSpPr>
        <p:grpSpPr>
          <a:xfrm>
            <a:off x="3419078" y="2709714"/>
            <a:ext cx="5724922" cy="2639695"/>
            <a:chOff x="3419078" y="2709714"/>
            <a:chExt cx="5724922" cy="2639695"/>
          </a:xfrm>
        </p:grpSpPr>
        <p:sp>
          <p:nvSpPr>
            <p:cNvPr id="28" name="正方形/長方形 27"/>
            <p:cNvSpPr/>
            <p:nvPr/>
          </p:nvSpPr>
          <p:spPr>
            <a:xfrm>
              <a:off x="4352202" y="4149080"/>
              <a:ext cx="47917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u="sng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&gt; GUT/Planck</a:t>
              </a:r>
              <a:r>
                <a:rPr lang="ja-JP" altLang="en-US" sz="2400" b="1" u="sng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</a:t>
              </a:r>
              <a:r>
                <a:rPr lang="en-US" altLang="ja-JP" sz="2400" b="1" u="sng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Scale</a:t>
              </a:r>
              <a:r>
                <a:rPr lang="ja-JP" altLang="en-US" sz="2400" b="1" u="sng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⇔</a:t>
              </a:r>
              <a:r>
                <a:rPr lang="en-US" altLang="ja-JP" sz="2400" b="1" u="sng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EW Scale</a:t>
              </a:r>
              <a:r>
                <a:rPr lang="ja-JP" altLang="en-US" sz="2400" b="1" u="sng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砂漠</a:t>
              </a:r>
              <a:endParaRPr lang="en-US" altLang="ja-JP" sz="24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endParaRPr>
            </a:p>
            <a:p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 10</a:t>
              </a:r>
              <a:r>
                <a:rPr lang="en-US" altLang="ja-JP" sz="24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13~17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の階層を許せるか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?</a:t>
              </a:r>
              <a:endPara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- 100% Beyond the SM</a:t>
              </a: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rot="5400000">
              <a:off x="2735796" y="3392996"/>
              <a:ext cx="1368152" cy="1588"/>
            </a:xfrm>
            <a:prstGeom prst="straightConnector1">
              <a:avLst/>
            </a:prstGeom>
            <a:ln w="76200">
              <a:solidFill>
                <a:srgbClr val="008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rot="16200000" flipV="1">
              <a:off x="3563888" y="3645024"/>
              <a:ext cx="864096" cy="720080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339036" cy="416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339036" cy="416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LHC: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lvlv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388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07504" y="1001048"/>
            <a:ext cx="41152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ATLAS: </a:t>
            </a:r>
          </a:p>
          <a:p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kumimoji="1"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1" lang="en-US" altLang="ja-JP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1" lang="ja-JP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</a:t>
            </a:r>
            <a:r>
              <a:rPr kumimoji="1"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Band</a:t>
            </a:r>
            <a:r>
              <a:rPr kumimoji="1" lang="ja-JP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を定義</a:t>
            </a:r>
            <a:endParaRPr kumimoji="1" lang="en-US" altLang="ja-JP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→ </a:t>
            </a:r>
            <a:r>
              <a:rPr lang="en-US" altLang="ja-JP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Cut&amp;Count</a:t>
            </a:r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</a:t>
            </a:r>
            <a:endParaRPr kumimoji="1" lang="ja-JP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07760" y="1012812"/>
            <a:ext cx="3422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CMS: </a:t>
            </a:r>
          </a:p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Cut-base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両方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7" y="2420888"/>
            <a:ext cx="45365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16" y="2276872"/>
            <a:ext cx="42839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25" y="5718130"/>
            <a:ext cx="2085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989786" y="2782386"/>
            <a:ext cx="290269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4th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fermion</a:t>
            </a:r>
            <a:r>
              <a:rPr lang="ja-JP" altLang="en-US" sz="2000" dirty="0" smtClean="0">
                <a:solidFill>
                  <a:srgbClr val="FF0000"/>
                </a:solidFill>
              </a:rPr>
              <a:t>がある場合、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144-207GeV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の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Higgs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を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棄却</a:t>
            </a:r>
            <a:r>
              <a:rPr lang="ja-JP" altLang="en-US" sz="2000" dirty="0" smtClean="0">
                <a:solidFill>
                  <a:srgbClr val="FF0000"/>
                </a:solidFill>
              </a:rPr>
              <a:t>した（らしい）。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p20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473" y="2420888"/>
            <a:ext cx="46145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" y="-2738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（少しだけ）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ATLAS: H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ZZ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llll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lljj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llvv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348880"/>
            <a:ext cx="45142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5496" y="1155740"/>
            <a:ext cx="361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ZZ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llll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もちろん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Bkg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ZZ)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1556792"/>
            <a:ext cx="3870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Sig: 0.1 (@200GeV)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</a:t>
            </a:r>
            <a:r>
              <a:rPr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Bkg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0.11 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0873" y="5614499"/>
            <a:ext cx="4197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Obs. Limit: 16.3xSM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(@200GeV)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Exp. Limit: 19.5xSM(@200GeV)</a:t>
            </a:r>
            <a:endParaRPr kumimoji="1"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556" y="2420888"/>
            <a:ext cx="4644581" cy="333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0881" y="2400106"/>
            <a:ext cx="4644581" cy="333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864" y="2220906"/>
            <a:ext cx="4694873" cy="351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グループ化 19"/>
          <p:cNvGrpSpPr/>
          <p:nvPr/>
        </p:nvGrpSpPr>
        <p:grpSpPr>
          <a:xfrm>
            <a:off x="4600262" y="1129674"/>
            <a:ext cx="4627951" cy="1202149"/>
            <a:chOff x="4600262" y="1129674"/>
            <a:chExt cx="4627951" cy="120214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600262" y="1129674"/>
              <a:ext cx="43803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ZZ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→</a:t>
              </a:r>
              <a:r>
                <a:rPr lang="en-US" altLang="ja-JP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lljj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altLang="ja-JP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llvv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もちろん</a:t>
              </a:r>
              <a:r>
                <a:rPr lang="en-US" altLang="ja-JP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Bkg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Z+X)</a:t>
              </a:r>
              <a:endPara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716016" y="1500826"/>
              <a:ext cx="4512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Expected Sig: 0.2-0.3 (@~300GeV)</a:t>
              </a:r>
            </a:p>
            <a:p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Expected </a:t>
              </a:r>
              <a:r>
                <a:rPr lang="en-US" altLang="ja-JP" sz="2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Bkg</a:t>
              </a:r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10/5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4860032" y="5589240"/>
            <a:ext cx="3959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Obs. Limit: 12xSM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(@360GeV)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Exp. Limit: 5xSM(@360GeV)</a:t>
            </a:r>
            <a:endParaRPr kumimoji="1"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p21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946116"/>
            <a:ext cx="5492254" cy="55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1052736"/>
            <a:ext cx="7824269" cy="52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Limit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3732" t="12800" r="6663" b="7467"/>
          <a:stretch>
            <a:fillRect/>
          </a:stretch>
        </p:blipFill>
        <p:spPr bwMode="auto">
          <a:xfrm>
            <a:off x="5652120" y="2636912"/>
            <a:ext cx="34542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00" t="2786" r="4000" b="1857"/>
          <a:stretch>
            <a:fillRect/>
          </a:stretch>
        </p:blipFill>
        <p:spPr bwMode="auto">
          <a:xfrm>
            <a:off x="50555" y="1654314"/>
            <a:ext cx="5601565" cy="40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5512" y="1104055"/>
            <a:ext cx="570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γγ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/WW/ZZ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した結果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5662409"/>
            <a:ext cx="6657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ほぼ全領域で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σ/</a:t>
            </a:r>
            <a:r>
              <a:rPr lang="en-US" altLang="ja-JP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altLang="ja-JP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&gt;10</a:t>
            </a:r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を棄却しはじめた！</a:t>
            </a:r>
            <a:endParaRPr kumimoji="1"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高い質量領域まで感度がさほど落ちないのはさすが！</a:t>
            </a:r>
            <a:endParaRPr kumimoji="1"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28202" y="4933328"/>
            <a:ext cx="317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今年の夏は、</a:t>
            </a:r>
            <a:r>
              <a:rPr kumimoji="1" lang="en-US" altLang="ja-JP" dirty="0" err="1" smtClean="0"/>
              <a:t>Tevatron</a:t>
            </a:r>
            <a:r>
              <a:rPr kumimoji="1" lang="ja-JP" altLang="en-US" dirty="0" smtClean="0"/>
              <a:t>が戦える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最後の夏に！？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 Higgs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探索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の今後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5984" y="5373216"/>
            <a:ext cx="7657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発見されても、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”Higgs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ということの難しさ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質量測定 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→ 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湯川結合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Yf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∝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 ?)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スピン測定 → 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</a:t>
            </a:r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結合</a:t>
            </a:r>
            <a:endParaRPr kumimoji="1" lang="en-US" altLang="ja-JP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451166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690" y="1988840"/>
            <a:ext cx="45110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23528" y="1124744"/>
            <a:ext cx="3935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(2011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月迄運転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10fb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解析可能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29656"/>
            <a:ext cx="4438009" cy="34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148064" y="1124744"/>
            <a:ext cx="3398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kumimoji="1"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kumimoji="1"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kumimoji="1" lang="ja-JP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kumimoji="1"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(1-2fb-1)</a:t>
            </a:r>
            <a:r>
              <a:rPr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</a:t>
            </a:r>
            <a:r>
              <a:rPr kumimoji="1"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ja-JP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kumimoji="1"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(~5fb-1)</a:t>
            </a:r>
            <a:endParaRPr kumimoji="1" lang="ja-JP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5864" y="1970295"/>
            <a:ext cx="4363048" cy="34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1475656" y="1859086"/>
            <a:ext cx="6232624" cy="3730154"/>
            <a:chOff x="355600" y="977900"/>
            <a:chExt cx="3251200" cy="1905452"/>
          </a:xfrm>
        </p:grpSpPr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355600" y="977900"/>
              <a:ext cx="3251200" cy="1785938"/>
              <a:chOff x="224" y="616"/>
              <a:chExt cx="2048" cy="1125"/>
            </a:xfrm>
            <a:solidFill>
              <a:schemeClr val="tx1"/>
            </a:solidFill>
          </p:grpSpPr>
          <p:pic>
            <p:nvPicPr>
              <p:cNvPr id="23" name="Picture 9" descr="generic_gauge_boson_oran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4" y="638"/>
                <a:ext cx="2048" cy="1103"/>
              </a:xfrm>
              <a:prstGeom prst="rect">
                <a:avLst/>
              </a:prstGeom>
              <a:grpFill/>
            </p:spPr>
          </p:pic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678" y="909"/>
                <a:ext cx="976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Ctr="1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ja-JP" sz="3200" dirty="0" smtClean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ＭＳ Ｐゴシック" pitchFamily="50" charset="-128"/>
                  </a:rPr>
                  <a:t>X</a:t>
                </a:r>
                <a:endParaRPr lang="en-US" altLang="ja-JP" sz="3200" baseline="-250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50" charset="-128"/>
                </a:endParaRPr>
              </a:p>
            </p:txBody>
          </p:sp>
          <p:graphicFrame>
            <p:nvGraphicFramePr>
              <p:cNvPr id="25" name="Object 15"/>
              <p:cNvGraphicFramePr>
                <a:graphicFrameLocks noChangeAspect="1"/>
              </p:cNvGraphicFramePr>
              <p:nvPr/>
            </p:nvGraphicFramePr>
            <p:xfrm>
              <a:off x="376" y="1567"/>
              <a:ext cx="116" cy="152"/>
            </p:xfrm>
            <a:graphic>
              <a:graphicData uri="http://schemas.openxmlformats.org/presentationml/2006/ole">
                <p:oleObj spid="_x0000_s52229" name="Equation" r:id="rId4" imgW="126720" imgH="164880" progId="Equation.3">
                  <p:embed/>
                </p:oleObj>
              </a:graphicData>
            </a:graphic>
          </p:graphicFrame>
          <p:graphicFrame>
            <p:nvGraphicFramePr>
              <p:cNvPr id="26" name="Object 16"/>
              <p:cNvGraphicFramePr>
                <a:graphicFrameLocks noChangeAspect="1"/>
              </p:cNvGraphicFramePr>
              <p:nvPr/>
            </p:nvGraphicFramePr>
            <p:xfrm>
              <a:off x="364" y="616"/>
              <a:ext cx="128" cy="174"/>
            </p:xfrm>
            <a:graphic>
              <a:graphicData uri="http://schemas.openxmlformats.org/presentationml/2006/ole">
                <p:oleObj spid="_x0000_s52230" name="Equation" r:id="rId5" imgW="139680" imgH="190440" progId="Equation.3">
                  <p:embed/>
                </p:oleObj>
              </a:graphicData>
            </a:graphic>
          </p:graphicFrame>
          <p:graphicFrame>
            <p:nvGraphicFramePr>
              <p:cNvPr id="27" name="Object 17"/>
              <p:cNvGraphicFramePr>
                <a:graphicFrameLocks noChangeAspect="1"/>
              </p:cNvGraphicFramePr>
              <p:nvPr/>
            </p:nvGraphicFramePr>
            <p:xfrm>
              <a:off x="1990" y="632"/>
              <a:ext cx="151" cy="187"/>
            </p:xfrm>
            <a:graphic>
              <a:graphicData uri="http://schemas.openxmlformats.org/presentationml/2006/ole">
                <p:oleObj spid="_x0000_s52231" name="Equation" r:id="rId6" imgW="164880" imgH="203040" progId="Equation.3">
                  <p:embed/>
                </p:oleObj>
              </a:graphicData>
            </a:graphic>
          </p:graphicFrame>
          <p:graphicFrame>
            <p:nvGraphicFramePr>
              <p:cNvPr id="28" name="Object 18"/>
              <p:cNvGraphicFramePr>
                <a:graphicFrameLocks noChangeAspect="1"/>
              </p:cNvGraphicFramePr>
              <p:nvPr/>
            </p:nvGraphicFramePr>
            <p:xfrm>
              <a:off x="1993" y="1550"/>
              <a:ext cx="151" cy="186"/>
            </p:xfrm>
            <a:graphic>
              <a:graphicData uri="http://schemas.openxmlformats.org/presentationml/2006/ole">
                <p:oleObj spid="_x0000_s52232" name="Equation" r:id="rId7" imgW="164880" imgH="203040" progId="Equation.3">
                  <p:embed/>
                </p:oleObj>
              </a:graphicData>
            </a:graphic>
          </p:graphicFrame>
        </p:grp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915816" y="1124744"/>
              <a:ext cx="390947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ja-JP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50" charset="-128"/>
                </a:rPr>
                <a:t>l</a:t>
              </a:r>
              <a:endParaRPr lang="en-US" altLang="ja-JP" sz="3200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2941419" y="2390909"/>
              <a:ext cx="390947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ja-JP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50" charset="-128"/>
                </a:rPr>
                <a:t>l</a:t>
              </a:r>
              <a:endParaRPr lang="en-US" altLang="ja-JP" sz="3200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87860" y="1172870"/>
            <a:ext cx="7784522" cy="5184706"/>
            <a:chOff x="587860" y="1172870"/>
            <a:chExt cx="7784522" cy="5184706"/>
          </a:xfrm>
        </p:grpSpPr>
        <p:pic>
          <p:nvPicPr>
            <p:cNvPr id="52234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 l="2333" t="2786" b="1393"/>
            <a:stretch>
              <a:fillRect/>
            </a:stretch>
          </p:blipFill>
          <p:spPr bwMode="auto">
            <a:xfrm>
              <a:off x="587860" y="1172870"/>
              <a:ext cx="3920760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t="3250" r="1333" b="1393"/>
            <a:stretch>
              <a:fillRect/>
            </a:stretch>
          </p:blipFill>
          <p:spPr bwMode="auto">
            <a:xfrm>
              <a:off x="4444388" y="1206626"/>
              <a:ext cx="3927994" cy="249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780259" y="3693280"/>
              <a:ext cx="7561056" cy="2664296"/>
              <a:chOff x="187" y="1981"/>
              <a:chExt cx="4770" cy="2198"/>
            </a:xfrm>
          </p:grpSpPr>
          <p:pic>
            <p:nvPicPr>
              <p:cNvPr id="11" name="Picture 4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9174"/>
              <a:stretch>
                <a:fillRect/>
              </a:stretch>
            </p:blipFill>
            <p:spPr bwMode="auto">
              <a:xfrm>
                <a:off x="187" y="1981"/>
                <a:ext cx="4770" cy="2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47" descr="dilep_res_fig2_text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5357" r="46939"/>
              <a:stretch>
                <a:fillRect/>
              </a:stretch>
            </p:blipFill>
            <p:spPr bwMode="auto">
              <a:xfrm>
                <a:off x="597" y="2095"/>
                <a:ext cx="780" cy="212"/>
              </a:xfrm>
              <a:prstGeom prst="rect">
                <a:avLst/>
              </a:prstGeom>
              <a:noFill/>
            </p:spPr>
          </p:pic>
          <p:pic>
            <p:nvPicPr>
              <p:cNvPr id="13" name="Picture 48" descr="dilep_res_fig2_text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3470" b="-10715"/>
              <a:stretch>
                <a:fillRect/>
              </a:stretch>
            </p:blipFill>
            <p:spPr bwMode="auto">
              <a:xfrm>
                <a:off x="645" y="2329"/>
                <a:ext cx="684" cy="248"/>
              </a:xfrm>
              <a:prstGeom prst="rect">
                <a:avLst/>
              </a:prstGeom>
              <a:noFill/>
            </p:spPr>
          </p:pic>
          <p:pic>
            <p:nvPicPr>
              <p:cNvPr id="14" name="Picture 49" descr="dilep_res_fig2_text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5357" r="46939"/>
              <a:stretch>
                <a:fillRect/>
              </a:stretch>
            </p:blipFill>
            <p:spPr bwMode="auto">
              <a:xfrm>
                <a:off x="3141" y="2092"/>
                <a:ext cx="780" cy="212"/>
              </a:xfrm>
              <a:prstGeom prst="rect">
                <a:avLst/>
              </a:prstGeom>
              <a:noFill/>
            </p:spPr>
          </p:pic>
          <p:pic>
            <p:nvPicPr>
              <p:cNvPr id="15" name="Picture 5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13" y="2325"/>
                <a:ext cx="666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Line 56"/>
              <p:cNvSpPr>
                <a:spLocks noChangeShapeType="1"/>
              </p:cNvSpPr>
              <p:nvPr/>
            </p:nvSpPr>
            <p:spPr bwMode="auto">
              <a:xfrm>
                <a:off x="3323" y="2546"/>
                <a:ext cx="0" cy="325"/>
              </a:xfrm>
              <a:prstGeom prst="line">
                <a:avLst/>
              </a:prstGeom>
              <a:noFill/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Line 57"/>
              <p:cNvSpPr>
                <a:spLocks noChangeShapeType="1"/>
              </p:cNvSpPr>
              <p:nvPr/>
            </p:nvSpPr>
            <p:spPr bwMode="auto">
              <a:xfrm rot="5400000">
                <a:off x="3485" y="2534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9900CC"/>
                </a:solidFill>
                <a:round/>
                <a:headEnd type="arrow" w="med" len="med"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Text Box 58"/>
              <p:cNvSpPr txBox="1">
                <a:spLocks noChangeArrowheads="1"/>
              </p:cNvSpPr>
              <p:nvPr/>
            </p:nvSpPr>
            <p:spPr bwMode="auto">
              <a:xfrm>
                <a:off x="3337" y="2591"/>
                <a:ext cx="356" cy="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700">
                    <a:solidFill>
                      <a:srgbClr val="9900CC"/>
                    </a:solidFill>
                    <a:ea typeface="ＭＳ Ｐゴシック" pitchFamily="50" charset="-128"/>
                  </a:rPr>
                  <a:t>Signal region</a:t>
                </a:r>
              </a:p>
            </p:txBody>
          </p:sp>
          <p:sp>
            <p:nvSpPr>
              <p:cNvPr id="19" name="Line 60"/>
              <p:cNvSpPr>
                <a:spLocks noChangeShapeType="1"/>
              </p:cNvSpPr>
              <p:nvPr/>
            </p:nvSpPr>
            <p:spPr bwMode="auto">
              <a:xfrm>
                <a:off x="756" y="2546"/>
                <a:ext cx="0" cy="325"/>
              </a:xfrm>
              <a:prstGeom prst="line">
                <a:avLst/>
              </a:prstGeom>
              <a:noFill/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0" name="Line 61"/>
              <p:cNvSpPr>
                <a:spLocks noChangeShapeType="1"/>
              </p:cNvSpPr>
              <p:nvPr/>
            </p:nvSpPr>
            <p:spPr bwMode="auto">
              <a:xfrm rot="5400000">
                <a:off x="918" y="2534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9900CC"/>
                </a:solidFill>
                <a:round/>
                <a:headEnd type="arrow" w="med" len="med"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1" name="Text Box 62"/>
              <p:cNvSpPr txBox="1">
                <a:spLocks noChangeArrowheads="1"/>
              </p:cNvSpPr>
              <p:nvPr/>
            </p:nvSpPr>
            <p:spPr bwMode="auto">
              <a:xfrm>
                <a:off x="770" y="2591"/>
                <a:ext cx="356" cy="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700">
                    <a:solidFill>
                      <a:srgbClr val="9900CC"/>
                    </a:solidFill>
                    <a:ea typeface="ＭＳ Ｐゴシック" pitchFamily="50" charset="-128"/>
                  </a:rPr>
                  <a:t>Signal region</a:t>
                </a:r>
              </a:p>
            </p:txBody>
          </p:sp>
        </p:grpSp>
      </p:grpSp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BSM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Mass Bump Search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p24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1507728" y="1877025"/>
            <a:ext cx="6232624" cy="3496191"/>
            <a:chOff x="355600" y="977900"/>
            <a:chExt cx="3251200" cy="1785938"/>
          </a:xfrm>
        </p:grpSpPr>
        <p:grpSp>
          <p:nvGrpSpPr>
            <p:cNvPr id="26" name="Group 65"/>
            <p:cNvGrpSpPr>
              <a:grpSpLocks/>
            </p:cNvGrpSpPr>
            <p:nvPr/>
          </p:nvGrpSpPr>
          <p:grpSpPr bwMode="auto">
            <a:xfrm>
              <a:off x="355600" y="977900"/>
              <a:ext cx="3251200" cy="1785938"/>
              <a:chOff x="224" y="616"/>
              <a:chExt cx="2048" cy="1125"/>
            </a:xfrm>
            <a:solidFill>
              <a:schemeClr val="tx1"/>
            </a:solidFill>
          </p:grpSpPr>
          <p:pic>
            <p:nvPicPr>
              <p:cNvPr id="29" name="Picture 9" descr="generic_gauge_boson_oran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4" y="638"/>
                <a:ext cx="2048" cy="1103"/>
              </a:xfrm>
              <a:prstGeom prst="rect">
                <a:avLst/>
              </a:prstGeom>
              <a:grpFill/>
            </p:spPr>
          </p:pic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auto">
              <a:xfrm>
                <a:off x="728" y="909"/>
                <a:ext cx="976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Ctr="1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ja-JP" sz="3200" dirty="0" smtClean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ＭＳ Ｐゴシック" pitchFamily="50" charset="-128"/>
                  </a:rPr>
                  <a:t>X</a:t>
                </a:r>
                <a:endParaRPr lang="en-US" altLang="ja-JP" sz="3200" baseline="-250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50" charset="-128"/>
                </a:endParaRPr>
              </a:p>
            </p:txBody>
          </p:sp>
          <p:graphicFrame>
            <p:nvGraphicFramePr>
              <p:cNvPr id="31" name="Object 15"/>
              <p:cNvGraphicFramePr>
                <a:graphicFrameLocks noChangeAspect="1"/>
              </p:cNvGraphicFramePr>
              <p:nvPr/>
            </p:nvGraphicFramePr>
            <p:xfrm>
              <a:off x="376" y="1567"/>
              <a:ext cx="116" cy="152"/>
            </p:xfrm>
            <a:graphic>
              <a:graphicData uri="http://schemas.openxmlformats.org/presentationml/2006/ole">
                <p:oleObj spid="_x0000_s54276" name="Equation" r:id="rId4" imgW="126720" imgH="164880" progId="Equation.3">
                  <p:embed/>
                </p:oleObj>
              </a:graphicData>
            </a:graphic>
          </p:graphicFrame>
          <p:graphicFrame>
            <p:nvGraphicFramePr>
              <p:cNvPr id="32" name="Object 16"/>
              <p:cNvGraphicFramePr>
                <a:graphicFrameLocks noChangeAspect="1"/>
              </p:cNvGraphicFramePr>
              <p:nvPr/>
            </p:nvGraphicFramePr>
            <p:xfrm>
              <a:off x="364" y="616"/>
              <a:ext cx="128" cy="174"/>
            </p:xfrm>
            <a:graphic>
              <a:graphicData uri="http://schemas.openxmlformats.org/presentationml/2006/ole">
                <p:oleObj spid="_x0000_s54277" name="Equation" r:id="rId5" imgW="139680" imgH="190440" progId="Equation.3">
                  <p:embed/>
                </p:oleObj>
              </a:graphicData>
            </a:graphic>
          </p:graphicFrame>
          <p:graphicFrame>
            <p:nvGraphicFramePr>
              <p:cNvPr id="33" name="Object 17"/>
              <p:cNvGraphicFramePr>
                <a:graphicFrameLocks noChangeAspect="1"/>
              </p:cNvGraphicFramePr>
              <p:nvPr/>
            </p:nvGraphicFramePr>
            <p:xfrm>
              <a:off x="1990" y="632"/>
              <a:ext cx="151" cy="187"/>
            </p:xfrm>
            <a:graphic>
              <a:graphicData uri="http://schemas.openxmlformats.org/presentationml/2006/ole">
                <p:oleObj spid="_x0000_s54278" name="Equation" r:id="rId6" imgW="164880" imgH="203040" progId="Equation.3">
                  <p:embed/>
                </p:oleObj>
              </a:graphicData>
            </a:graphic>
          </p:graphicFrame>
          <p:graphicFrame>
            <p:nvGraphicFramePr>
              <p:cNvPr id="34" name="Object 18"/>
              <p:cNvGraphicFramePr>
                <a:graphicFrameLocks noChangeAspect="1"/>
              </p:cNvGraphicFramePr>
              <p:nvPr/>
            </p:nvGraphicFramePr>
            <p:xfrm>
              <a:off x="1993" y="1550"/>
              <a:ext cx="151" cy="186"/>
            </p:xfrm>
            <a:graphic>
              <a:graphicData uri="http://schemas.openxmlformats.org/presentationml/2006/ole">
                <p:oleObj spid="_x0000_s54279" name="Equation" r:id="rId7" imgW="164880" imgH="203040" progId="Equation.3">
                  <p:embed/>
                </p:oleObj>
              </a:graphicData>
            </a:graphic>
          </p:graphicFrame>
        </p:grp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2845102" y="1124744"/>
              <a:ext cx="525874" cy="2515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ja-JP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50" charset="-128"/>
                </a:rPr>
                <a:t>jet</a:t>
              </a:r>
              <a:endParaRPr lang="en-US" altLang="ja-JP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2941419" y="2390909"/>
              <a:ext cx="390947" cy="2515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ja-JP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50" charset="-128"/>
                </a:rPr>
                <a:t>jet</a:t>
              </a:r>
              <a:endParaRPr lang="en-US" altLang="ja-JP" sz="3200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62605" y="1289080"/>
            <a:ext cx="9030401" cy="4968552"/>
            <a:chOff x="62605" y="1325270"/>
            <a:chExt cx="9030401" cy="4968552"/>
          </a:xfrm>
        </p:grpSpPr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00518" y="1484784"/>
              <a:ext cx="4392488" cy="4248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l="1666"/>
            <a:stretch>
              <a:fillRect/>
            </a:stretch>
          </p:blipFill>
          <p:spPr bwMode="auto">
            <a:xfrm>
              <a:off x="62605" y="1325270"/>
              <a:ext cx="4643395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016" y="1134575"/>
            <a:ext cx="8964488" cy="52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グループ化 46"/>
          <p:cNvGrpSpPr/>
          <p:nvPr/>
        </p:nvGrpSpPr>
        <p:grpSpPr>
          <a:xfrm>
            <a:off x="0" y="836712"/>
            <a:ext cx="9144000" cy="5832648"/>
            <a:chOff x="0" y="6669360"/>
            <a:chExt cx="9144000" cy="5832648"/>
          </a:xfrm>
        </p:grpSpPr>
        <p:sp>
          <p:nvSpPr>
            <p:cNvPr id="46" name="正方形/長方形 45"/>
            <p:cNvSpPr/>
            <p:nvPr/>
          </p:nvSpPr>
          <p:spPr>
            <a:xfrm>
              <a:off x="0" y="6669360"/>
              <a:ext cx="9144000" cy="5832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32084" y="7224642"/>
              <a:ext cx="9111916" cy="4917326"/>
              <a:chOff x="64168" y="1588514"/>
              <a:chExt cx="9111916" cy="4792814"/>
            </a:xfrm>
          </p:grpSpPr>
          <p:pic>
            <p:nvPicPr>
              <p:cNvPr id="43" name="Picture 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1674"/>
              <a:stretch>
                <a:fillRect/>
              </a:stretch>
            </p:blipFill>
            <p:spPr bwMode="auto">
              <a:xfrm>
                <a:off x="4644728" y="1596716"/>
                <a:ext cx="4531356" cy="4694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2333" r="2666"/>
              <a:stretch>
                <a:fillRect/>
              </a:stretch>
            </p:blipFill>
            <p:spPr bwMode="auto">
              <a:xfrm>
                <a:off x="64168" y="1588514"/>
                <a:ext cx="4571615" cy="4792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BSM High Mass Bump Search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p25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BSM High Mass Bump Search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18784"/>
            <a:ext cx="6388345" cy="12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-36512" y="918736"/>
            <a:ext cx="397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RS Graviton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γγ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3" y="2862635"/>
            <a:ext cx="4464497" cy="35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5020" y="2868434"/>
            <a:ext cx="42959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5224792" y="6011996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Bump Hunter P-value: 9%</a:t>
            </a:r>
            <a:endParaRPr kumimoji="1" lang="ja-JP" altLang="en-US" dirty="0"/>
          </a:p>
        </p:txBody>
      </p:sp>
      <p:pic>
        <p:nvPicPr>
          <p:cNvPr id="35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8276" y="1124744"/>
            <a:ext cx="4813716" cy="4176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5" name="テキスト ボックス 44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p26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Mass Bump Search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63175" y="1068234"/>
            <a:ext cx="8852285" cy="4377680"/>
            <a:chOff x="123251" y="1180710"/>
            <a:chExt cx="8852285" cy="4377680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251" y="1180710"/>
              <a:ext cx="8812361" cy="437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794327" y="1196752"/>
              <a:ext cx="41812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E. Thompson (</a:t>
              </a:r>
              <a:r>
                <a:rPr kumimoji="1" lang="en-US" altLang="ja-JP" sz="2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Moriond</a:t>
              </a:r>
              <a:r>
                <a:rPr kumimoji="1" lang="en-US" altLang="ja-JP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QCD 2011)</a:t>
              </a:r>
              <a:endParaRPr kumimoji="1"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62207" y="5517232"/>
            <a:ext cx="9213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量が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~100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倍以上の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の結果をほとんど追い越している。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(Best Limit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との競い合い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Frontier</a:t>
            </a:r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の醍醐味！</a:t>
            </a:r>
            <a:endParaRPr kumimoji="1"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p27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SUSY Search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377552" cy="28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326635" y="3717032"/>
            <a:ext cx="3781869" cy="2708434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Baseline </a:t>
            </a:r>
            <a:r>
              <a:rPr kumimoji="1" lang="en-US" altLang="ja-JP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Mode:</a:t>
            </a:r>
          </a:p>
          <a:p>
            <a:r>
              <a:rPr lang="en-US" altLang="ja-JP" sz="2400" dirty="0" smtClean="0"/>
              <a:t>      Missing ET +</a:t>
            </a:r>
          </a:p>
          <a:p>
            <a:r>
              <a:rPr kumimoji="1" lang="en-US" altLang="ja-JP" sz="2400" dirty="0" smtClean="0"/>
              <a:t>              + 0/1-lepton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            + 2-leptono(SS/OS)</a:t>
            </a:r>
          </a:p>
          <a:p>
            <a:r>
              <a:rPr lang="en-US" altLang="ja-JP" sz="2400" dirty="0" smtClean="0"/>
              <a:t>              + &gt;=3 lepton</a:t>
            </a:r>
          </a:p>
          <a:p>
            <a:r>
              <a:rPr lang="en-US" altLang="ja-JP" sz="2400" dirty="0" smtClean="0"/>
              <a:t>                  + photon</a:t>
            </a:r>
          </a:p>
          <a:p>
            <a:r>
              <a:rPr kumimoji="1" lang="en-US" altLang="ja-JP" sz="2400" dirty="0" smtClean="0"/>
              <a:t>                  + </a:t>
            </a:r>
            <a:r>
              <a:rPr kumimoji="1" lang="en-US" altLang="ja-JP" sz="2400" dirty="0" err="1" smtClean="0"/>
              <a:t>bjets</a:t>
            </a:r>
            <a:endParaRPr kumimoji="1" lang="en-US" altLang="ja-JP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6512" y="1250751"/>
            <a:ext cx="6145529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SUSY</a:t>
            </a:r>
            <a:r>
              <a:rPr lang="ja-JP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探索の鍵：</a:t>
            </a:r>
            <a:endParaRPr lang="en-US" altLang="ja-JP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ja-JP" sz="2200" dirty="0" smtClean="0"/>
              <a:t> Model Independent</a:t>
            </a:r>
            <a:r>
              <a:rPr lang="ja-JP" altLang="en-US" sz="2200" dirty="0" smtClean="0"/>
              <a:t>がベスト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　 →</a:t>
            </a:r>
            <a:r>
              <a:rPr lang="en-US" altLang="ja-JP" sz="2200" dirty="0" smtClean="0"/>
              <a:t>Search</a:t>
            </a:r>
            <a:r>
              <a:rPr lang="ja-JP" altLang="en-US" sz="2200" dirty="0" smtClean="0"/>
              <a:t>の後、解釈を加える。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　　　</a:t>
            </a:r>
            <a:r>
              <a:rPr lang="en-US" altLang="ja-JP" sz="2200" dirty="0" err="1" smtClean="0"/>
              <a:t>mSugra</a:t>
            </a:r>
            <a:r>
              <a:rPr lang="en-US" altLang="ja-JP" sz="2200" dirty="0" smtClean="0"/>
              <a:t>, AMSB</a:t>
            </a:r>
            <a:r>
              <a:rPr lang="ja-JP" altLang="en-US" sz="2200" dirty="0" err="1" smtClean="0"/>
              <a:t>、</a:t>
            </a:r>
            <a:r>
              <a:rPr lang="en-US" altLang="ja-JP" sz="2200" dirty="0" smtClean="0"/>
              <a:t>GMSB..</a:t>
            </a:r>
          </a:p>
          <a:p>
            <a:pPr lvl="1"/>
            <a:endParaRPr lang="en-US" altLang="ja-JP" sz="1200" dirty="0" smtClean="0"/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200" dirty="0" smtClean="0"/>
              <a:t> R-parity</a:t>
            </a:r>
            <a:r>
              <a:rPr kumimoji="1" lang="ja-JP" altLang="en-US" sz="2200" dirty="0" err="1" smtClean="0"/>
              <a:t>が保</a:t>
            </a:r>
            <a:r>
              <a:rPr kumimoji="1" lang="ja-JP" altLang="en-US" sz="2200" dirty="0" smtClean="0"/>
              <a:t>存してれば</a:t>
            </a:r>
            <a:r>
              <a:rPr kumimoji="1" lang="en-US" altLang="ja-JP" sz="2200" dirty="0" smtClean="0"/>
              <a:t>LSP</a:t>
            </a:r>
            <a:r>
              <a:rPr kumimoji="1" lang="ja-JP" altLang="en-US" sz="2200" dirty="0" smtClean="0"/>
              <a:t>が安定</a:t>
            </a:r>
            <a:endParaRPr kumimoji="1" lang="en-US" altLang="ja-JP" sz="2200" dirty="0" smtClean="0"/>
          </a:p>
          <a:p>
            <a:pPr lvl="1"/>
            <a:r>
              <a:rPr lang="ja-JP" altLang="en-US" sz="2200" dirty="0" smtClean="0"/>
              <a:t>　 </a:t>
            </a:r>
            <a:r>
              <a:rPr kumimoji="1" lang="ja-JP" altLang="en-US" sz="2200" dirty="0" smtClean="0"/>
              <a:t>（宇宙論的にもうれしい）</a:t>
            </a:r>
            <a:endParaRPr kumimoji="1" lang="en-US" altLang="ja-JP" sz="2200" dirty="0" smtClean="0"/>
          </a:p>
          <a:p>
            <a:pPr lvl="1"/>
            <a:r>
              <a:rPr lang="en-US" altLang="ja-JP" sz="2200" dirty="0" smtClean="0"/>
              <a:t>    </a:t>
            </a:r>
            <a:r>
              <a:rPr lang="ja-JP" altLang="en-US" sz="2200" dirty="0" smtClean="0"/>
              <a:t>→ </a:t>
            </a:r>
            <a:r>
              <a:rPr lang="en-US" altLang="ja-JP" sz="2200" dirty="0" smtClean="0"/>
              <a:t>Missing ET</a:t>
            </a:r>
            <a:r>
              <a:rPr lang="ja-JP" altLang="en-US" sz="2200" dirty="0" smtClean="0"/>
              <a:t>がある（と思ってる）。</a:t>
            </a:r>
            <a:endParaRPr lang="en-US" altLang="ja-JP" sz="2200" dirty="0" smtClean="0"/>
          </a:p>
          <a:p>
            <a:pPr lvl="1"/>
            <a:endParaRPr kumimoji="1" lang="en-US" altLang="ja-JP" sz="1200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ja-JP" sz="2200" dirty="0" smtClean="0"/>
              <a:t> </a:t>
            </a:r>
            <a:r>
              <a:rPr lang="ja-JP" altLang="en-US" sz="2200" dirty="0" smtClean="0"/>
              <a:t>カラーを持つ場合は、</a:t>
            </a:r>
            <a:r>
              <a:rPr lang="en-US" altLang="ja-JP" sz="2200" dirty="0" smtClean="0"/>
              <a:t>cascade decay</a:t>
            </a:r>
          </a:p>
          <a:p>
            <a:pPr lvl="1"/>
            <a:r>
              <a:rPr lang="en-US" altLang="ja-JP" sz="2200" dirty="0" smtClean="0"/>
              <a:t>     </a:t>
            </a:r>
            <a:r>
              <a:rPr lang="ja-JP" altLang="en-US" sz="2200" dirty="0" smtClean="0"/>
              <a:t>から</a:t>
            </a:r>
            <a:r>
              <a:rPr lang="en-US" altLang="ja-JP" sz="2200" dirty="0" smtClean="0"/>
              <a:t>LSP</a:t>
            </a:r>
            <a:r>
              <a:rPr lang="ja-JP" altLang="en-US" sz="2200" dirty="0" smtClean="0"/>
              <a:t>に落ちる。</a:t>
            </a:r>
            <a:endParaRPr lang="en-US" altLang="ja-JP" sz="2200" dirty="0" smtClean="0"/>
          </a:p>
          <a:p>
            <a:pPr lvl="1"/>
            <a:r>
              <a:rPr lang="en-US" altLang="ja-JP" sz="2200" dirty="0" smtClean="0"/>
              <a:t>    </a:t>
            </a:r>
            <a:r>
              <a:rPr lang="ja-JP" altLang="en-US" sz="2200" dirty="0" smtClean="0"/>
              <a:t>→ </a:t>
            </a:r>
            <a:r>
              <a:rPr lang="en-US" altLang="ja-JP" sz="2200" dirty="0" smtClean="0"/>
              <a:t>jets/leptons</a:t>
            </a:r>
            <a:r>
              <a:rPr lang="ja-JP" altLang="en-US" sz="2200" dirty="0" smtClean="0"/>
              <a:t>が複数出てくる（と思ってる）。</a:t>
            </a:r>
            <a:endParaRPr lang="en-US" altLang="ja-JP" sz="2200" dirty="0" smtClean="0"/>
          </a:p>
          <a:p>
            <a:pPr lvl="1"/>
            <a:endParaRPr lang="en-US" altLang="ja-JP" sz="1200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ja-JP" sz="2200" dirty="0" smtClean="0"/>
              <a:t> </a:t>
            </a:r>
            <a:r>
              <a:rPr lang="ja-JP" altLang="en-US" sz="2200" dirty="0" smtClean="0"/>
              <a:t>第三世代粒子の</a:t>
            </a:r>
            <a:r>
              <a:rPr lang="en-US" altLang="ja-JP" sz="2200" dirty="0" smtClean="0"/>
              <a:t>SUSY</a:t>
            </a:r>
            <a:r>
              <a:rPr lang="ja-JP" altLang="en-US" sz="2200" dirty="0" smtClean="0"/>
              <a:t>は軽め。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　 →</a:t>
            </a:r>
            <a:r>
              <a:rPr lang="en-US" altLang="ja-JP" sz="2200" dirty="0" smtClean="0"/>
              <a:t>Phase space</a:t>
            </a:r>
            <a:r>
              <a:rPr lang="ja-JP" altLang="en-US" sz="2200" dirty="0" smtClean="0"/>
              <a:t>大→</a:t>
            </a:r>
            <a:r>
              <a:rPr lang="en-US" altLang="ja-JP" sz="2200" dirty="0" err="1" smtClean="0"/>
              <a:t>Xsec</a:t>
            </a:r>
            <a:r>
              <a:rPr lang="ja-JP" altLang="en-US" sz="2200" dirty="0" smtClean="0"/>
              <a:t>大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　</a:t>
            </a:r>
            <a:r>
              <a:rPr lang="en-US" altLang="ja-JP" sz="2200" dirty="0" smtClean="0"/>
              <a:t>     </a:t>
            </a:r>
            <a:r>
              <a:rPr lang="ja-JP" altLang="en-US" sz="2200" dirty="0" smtClean="0"/>
              <a:t>→ </a:t>
            </a:r>
            <a:r>
              <a:rPr lang="en-US" altLang="ja-JP" sz="2200" dirty="0" smtClean="0"/>
              <a:t>b-jet</a:t>
            </a:r>
            <a:r>
              <a:rPr lang="ja-JP" altLang="en-US" sz="2200" dirty="0" smtClean="0"/>
              <a:t>も重要（と思ってる）。</a:t>
            </a:r>
            <a:endParaRPr kumimoji="1" lang="en-US" altLang="ja-JP" sz="22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p28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66" y="1519124"/>
            <a:ext cx="7320934" cy="495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8" y="-27384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SUSY Search: Main Result!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1052736"/>
            <a:ext cx="431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1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ヶ月前に出た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Result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115616" y="4797152"/>
            <a:ext cx="6949825" cy="839745"/>
            <a:chOff x="2915816" y="3229018"/>
            <a:chExt cx="6949825" cy="839745"/>
          </a:xfrm>
        </p:grpSpPr>
        <p:sp>
          <p:nvSpPr>
            <p:cNvPr id="14" name="正方形/長方形 13"/>
            <p:cNvSpPr/>
            <p:nvPr/>
          </p:nvSpPr>
          <p:spPr>
            <a:xfrm>
              <a:off x="2915816" y="3229018"/>
              <a:ext cx="6912768" cy="7760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364088" y="3252900"/>
              <a:ext cx="45015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/>
                <a:t>&gt; 815 </a:t>
              </a:r>
              <a:r>
                <a:rPr kumimoji="1" lang="en-US" altLang="ja-JP" sz="4000" dirty="0" err="1" smtClean="0"/>
                <a:t>GeV</a:t>
              </a:r>
              <a:r>
                <a:rPr kumimoji="1" lang="en-US" altLang="ja-JP" sz="4000" dirty="0" smtClean="0"/>
                <a:t> @ 95% CL</a:t>
              </a:r>
              <a:endParaRPr kumimoji="1" lang="ja-JP" altLang="en-US" sz="4000" dirty="0"/>
            </a:p>
          </p:txBody>
        </p:sp>
        <p:graphicFrame>
          <p:nvGraphicFramePr>
            <p:cNvPr id="13" name="オブジェクト 12"/>
            <p:cNvGraphicFramePr>
              <a:graphicFrameLocks noChangeAspect="1"/>
            </p:cNvGraphicFramePr>
            <p:nvPr/>
          </p:nvGraphicFramePr>
          <p:xfrm>
            <a:off x="2935288" y="3263900"/>
            <a:ext cx="2625725" cy="804863"/>
          </p:xfrm>
          <a:graphic>
            <a:graphicData uri="http://schemas.openxmlformats.org/presentationml/2006/ole">
              <p:oleObj spid="_x0000_s59395" name="数式" r:id="rId5" imgW="622080" imgH="241200" progId="Equation.3">
                <p:embed/>
              </p:oleObj>
            </a:graphicData>
          </a:graphic>
        </p:graphicFrame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501" y="1043074"/>
            <a:ext cx="748955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p29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Frontier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(Livingston Chart)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コンテンツ プレースホルダ 14" descr="Livingston-J.png"/>
          <p:cNvPicPr>
            <a:picLocks noChangeAspect="1"/>
          </p:cNvPicPr>
          <p:nvPr/>
        </p:nvPicPr>
        <p:blipFill>
          <a:blip r:embed="rId3" cstate="print"/>
          <a:srcRect l="5309" t="6789" r="17253" b="6034"/>
          <a:stretch>
            <a:fillRect/>
          </a:stretch>
        </p:blipFill>
        <p:spPr>
          <a:xfrm>
            <a:off x="-6060" y="1772815"/>
            <a:ext cx="5066074" cy="46726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6022" y="1078250"/>
            <a:ext cx="6123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ハドロンコライダーのエネルギーは実際の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重心系エネルギーを６で割っている（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を考慮して）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72000" y="2420888"/>
            <a:ext cx="256310" cy="360040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92600" y="2432283"/>
            <a:ext cx="2931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LHC(7TeV:2011-12)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64988" y="2596444"/>
            <a:ext cx="144016" cy="14401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4876800" y="2668995"/>
            <a:ext cx="284042" cy="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 rot="370149">
            <a:off x="3192871" y="2600195"/>
            <a:ext cx="1322292" cy="630207"/>
          </a:xfrm>
          <a:custGeom>
            <a:avLst/>
            <a:gdLst>
              <a:gd name="connsiteX0" fmla="*/ 0 w 1472339"/>
              <a:gd name="connsiteY0" fmla="*/ 699679 h 699679"/>
              <a:gd name="connsiteX1" fmla="*/ 61993 w 1472339"/>
              <a:gd name="connsiteY1" fmla="*/ 653185 h 699679"/>
              <a:gd name="connsiteX2" fmla="*/ 123987 w 1472339"/>
              <a:gd name="connsiteY2" fmla="*/ 560195 h 699679"/>
              <a:gd name="connsiteX3" fmla="*/ 154983 w 1472339"/>
              <a:gd name="connsiteY3" fmla="*/ 513700 h 699679"/>
              <a:gd name="connsiteX4" fmla="*/ 263471 w 1472339"/>
              <a:gd name="connsiteY4" fmla="*/ 436208 h 699679"/>
              <a:gd name="connsiteX5" fmla="*/ 356461 w 1472339"/>
              <a:gd name="connsiteY5" fmla="*/ 374215 h 699679"/>
              <a:gd name="connsiteX6" fmla="*/ 480448 w 1472339"/>
              <a:gd name="connsiteY6" fmla="*/ 265727 h 699679"/>
              <a:gd name="connsiteX7" fmla="*/ 573437 w 1472339"/>
              <a:gd name="connsiteY7" fmla="*/ 203734 h 699679"/>
              <a:gd name="connsiteX8" fmla="*/ 712922 w 1472339"/>
              <a:gd name="connsiteY8" fmla="*/ 157239 h 699679"/>
              <a:gd name="connsiteX9" fmla="*/ 852407 w 1472339"/>
              <a:gd name="connsiteY9" fmla="*/ 110744 h 699679"/>
              <a:gd name="connsiteX10" fmla="*/ 898902 w 1472339"/>
              <a:gd name="connsiteY10" fmla="*/ 95246 h 699679"/>
              <a:gd name="connsiteX11" fmla="*/ 1022888 w 1472339"/>
              <a:gd name="connsiteY11" fmla="*/ 64249 h 699679"/>
              <a:gd name="connsiteX12" fmla="*/ 1115878 w 1472339"/>
              <a:gd name="connsiteY12" fmla="*/ 33252 h 699679"/>
              <a:gd name="connsiteX13" fmla="*/ 1363851 w 1472339"/>
              <a:gd name="connsiteY13" fmla="*/ 2256 h 699679"/>
              <a:gd name="connsiteX14" fmla="*/ 1472339 w 1472339"/>
              <a:gd name="connsiteY14" fmla="*/ 2256 h 69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2339" h="699679">
                <a:moveTo>
                  <a:pt x="0" y="699679"/>
                </a:moveTo>
                <a:cubicBezTo>
                  <a:pt x="20664" y="684181"/>
                  <a:pt x="44832" y="672491"/>
                  <a:pt x="61993" y="653185"/>
                </a:cubicBezTo>
                <a:cubicBezTo>
                  <a:pt x="86743" y="625342"/>
                  <a:pt x="103322" y="591192"/>
                  <a:pt x="123987" y="560195"/>
                </a:cubicBezTo>
                <a:cubicBezTo>
                  <a:pt x="134319" y="544697"/>
                  <a:pt x="139485" y="524032"/>
                  <a:pt x="154983" y="513700"/>
                </a:cubicBezTo>
                <a:cubicBezTo>
                  <a:pt x="191779" y="489169"/>
                  <a:pt x="229830" y="465043"/>
                  <a:pt x="263471" y="436208"/>
                </a:cubicBezTo>
                <a:cubicBezTo>
                  <a:pt x="337348" y="372885"/>
                  <a:pt x="277374" y="400577"/>
                  <a:pt x="356461" y="374215"/>
                </a:cubicBezTo>
                <a:cubicBezTo>
                  <a:pt x="408123" y="296723"/>
                  <a:pt x="371959" y="338054"/>
                  <a:pt x="480448" y="265727"/>
                </a:cubicBezTo>
                <a:lnTo>
                  <a:pt x="573437" y="203734"/>
                </a:lnTo>
                <a:lnTo>
                  <a:pt x="712922" y="157239"/>
                </a:lnTo>
                <a:lnTo>
                  <a:pt x="852407" y="110744"/>
                </a:lnTo>
                <a:cubicBezTo>
                  <a:pt x="867905" y="105578"/>
                  <a:pt x="883053" y="99208"/>
                  <a:pt x="898902" y="95246"/>
                </a:cubicBezTo>
                <a:cubicBezTo>
                  <a:pt x="940231" y="84914"/>
                  <a:pt x="982474" y="77721"/>
                  <a:pt x="1022888" y="64249"/>
                </a:cubicBezTo>
                <a:cubicBezTo>
                  <a:pt x="1053885" y="53917"/>
                  <a:pt x="1083533" y="37873"/>
                  <a:pt x="1115878" y="33252"/>
                </a:cubicBezTo>
                <a:cubicBezTo>
                  <a:pt x="1187638" y="23001"/>
                  <a:pt x="1294402" y="6596"/>
                  <a:pt x="1363851" y="2256"/>
                </a:cubicBezTo>
                <a:cubicBezTo>
                  <a:pt x="1399943" y="0"/>
                  <a:pt x="1436176" y="2256"/>
                  <a:pt x="1472339" y="2256"/>
                </a:cubicBez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79712" y="2276872"/>
            <a:ext cx="246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Tevatron:1.96TeV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018820" y="3166482"/>
            <a:ext cx="144016" cy="14401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rot="16200000" flipH="1">
            <a:off x="2893083" y="2905286"/>
            <a:ext cx="402431" cy="6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1450142" y="3063478"/>
            <a:ext cx="1512168" cy="303530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グループ化 49"/>
          <p:cNvGrpSpPr/>
          <p:nvPr/>
        </p:nvGrpSpPr>
        <p:grpSpPr>
          <a:xfrm>
            <a:off x="5153750" y="2062227"/>
            <a:ext cx="3032190" cy="461665"/>
            <a:chOff x="5153750" y="2062227"/>
            <a:chExt cx="3032190" cy="461665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5281362" y="2062227"/>
              <a:ext cx="2904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</a:t>
              </a:r>
              <a:r>
                <a:rPr lang="en-US" altLang="ja-JP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   </a:t>
              </a:r>
              <a:r>
                <a:rPr lang="en-US" altLang="ja-JP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LHC(~14TeV:2014-)</a:t>
              </a:r>
              <a:endParaRPr kumimoji="1" lang="ja-JP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5153750" y="2226388"/>
              <a:ext cx="144016" cy="1440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 rot="10800000" flipV="1">
              <a:off x="5365562" y="2314437"/>
              <a:ext cx="284042" cy="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/>
          <p:cNvGrpSpPr/>
          <p:nvPr/>
        </p:nvGrpSpPr>
        <p:grpSpPr>
          <a:xfrm>
            <a:off x="6084168" y="2775737"/>
            <a:ext cx="3174068" cy="461665"/>
            <a:chOff x="6084168" y="2775737"/>
            <a:chExt cx="3174068" cy="461665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6149308" y="2775737"/>
              <a:ext cx="3108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   IL</a:t>
              </a: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C(0.5-1TeV, 20XY?)</a:t>
              </a:r>
              <a:endPara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6084168" y="2828510"/>
              <a:ext cx="86354" cy="3290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 rot="10800000" flipV="1">
              <a:off x="6249550" y="2996952"/>
              <a:ext cx="28404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/>
        </p:nvGrpSpPr>
        <p:grpSpPr>
          <a:xfrm>
            <a:off x="3203848" y="2924944"/>
            <a:ext cx="5846501" cy="3361660"/>
            <a:chOff x="3203848" y="2924944"/>
            <a:chExt cx="5846501" cy="3361660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5004048" y="3532004"/>
              <a:ext cx="4046301" cy="275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２</a:t>
              </a:r>
              <a:r>
                <a:rPr kumimoji="1"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大</a:t>
              </a:r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Energy Frontier</a:t>
              </a:r>
              <a:r>
                <a:rPr kumimoji="1" lang="ja-JP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実験</a:t>
              </a:r>
              <a:endPara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LHC(pp, 7TeV</a:t>
              </a:r>
              <a:r>
                <a:rPr lang="en-US" altLang="ja-JP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14TeV</a:t>
              </a:r>
              <a:r>
                <a:rPr lang="en-US" altLang="ja-JP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ja-JP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Started in Mar. 2010</a:t>
              </a:r>
              <a:endPara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kumimoji="1" lang="ja-JP" alt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（始まったばかりの実験！</a:t>
              </a:r>
              <a:r>
                <a:rPr lang="ja-JP" alt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endPara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kumimoji="1" lang="en-US" altLang="ja-JP" sz="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2. </a:t>
              </a:r>
              <a:r>
                <a:rPr kumimoji="1" lang="en-US" altLang="ja-JP" sz="2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Tevatron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kumimoji="1" lang="en-US" altLang="ja-JP" sz="2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ppbar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1.96TeV)</a:t>
              </a:r>
            </a:p>
            <a:p>
              <a:r>
                <a:rPr lang="en-US" altLang="ja-JP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lang="en-US" altLang="ja-JP" sz="2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RunII</a:t>
              </a:r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started in ~2002</a:t>
              </a:r>
            </a:p>
            <a:p>
              <a:r>
                <a:rPr lang="ja-JP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　</a:t>
              </a:r>
              <a:r>
                <a:rPr lang="ja-JP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（もうすぐ終わる実験！）</a:t>
              </a:r>
              <a:endPara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>
              <a:off x="3203848" y="3212976"/>
              <a:ext cx="1656184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4788024" y="2924944"/>
              <a:ext cx="792088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/>
          <p:cNvGrpSpPr/>
          <p:nvPr/>
        </p:nvGrpSpPr>
        <p:grpSpPr>
          <a:xfrm>
            <a:off x="4139952" y="60122"/>
            <a:ext cx="4968552" cy="6331154"/>
            <a:chOff x="4289450" y="-21834"/>
            <a:chExt cx="4968552" cy="6331154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742" r="5613" b="8858"/>
            <a:stretch>
              <a:fillRect/>
            </a:stretch>
          </p:blipFill>
          <p:spPr bwMode="auto">
            <a:xfrm>
              <a:off x="4289450" y="-21834"/>
              <a:ext cx="4968552" cy="633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5955650" y="4605297"/>
              <a:ext cx="3114955" cy="1384995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オリジナル</a:t>
              </a:r>
              <a:r>
                <a:rPr lang="en-US" altLang="ja-JP" sz="2800" dirty="0" smtClean="0"/>
                <a:t>(1960)</a:t>
              </a:r>
              <a:r>
                <a:rPr lang="ja-JP" altLang="en-US" sz="2800" dirty="0" smtClean="0"/>
                <a:t>の</a:t>
              </a:r>
              <a:endParaRPr lang="en-US" altLang="ja-JP" sz="2800" dirty="0" smtClean="0"/>
            </a:p>
            <a:p>
              <a:r>
                <a:rPr kumimoji="1" lang="en-US" altLang="ja-JP" sz="2800" dirty="0" smtClean="0"/>
                <a:t>Livingston Plot</a:t>
              </a:r>
            </a:p>
            <a:p>
              <a:r>
                <a:rPr lang="en-US" altLang="ja-JP" sz="2800" dirty="0" smtClean="0"/>
                <a:t>(by M.S. Livingston)</a:t>
              </a:r>
              <a:endParaRPr kumimoji="1" lang="ja-JP" altLang="en-US" sz="2800" dirty="0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5176" y="6465272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b="1099"/>
          <a:stretch>
            <a:fillRect/>
          </a:stretch>
        </p:blipFill>
        <p:spPr bwMode="auto">
          <a:xfrm>
            <a:off x="103581" y="3115455"/>
            <a:ext cx="374833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b="50254"/>
          <a:stretch>
            <a:fillRect/>
          </a:stretch>
        </p:blipFill>
        <p:spPr bwMode="auto">
          <a:xfrm>
            <a:off x="299284" y="1412776"/>
            <a:ext cx="3144391" cy="179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86800" cy="1143000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最近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の話題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995476"/>
            <a:ext cx="329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CDF, 2011 April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107" y="2420888"/>
            <a:ext cx="4055325" cy="22882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40" y="3171412"/>
            <a:ext cx="3751853" cy="33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954372" y="1484784"/>
            <a:ext cx="4809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Excess:</a:t>
            </a:r>
          </a:p>
          <a:p>
            <a:r>
              <a:rPr kumimoji="1" lang="en-US" altLang="ja-JP" b="1" dirty="0" smtClean="0"/>
              <a:t>- 3.2σ (assuming </a:t>
            </a:r>
            <a:r>
              <a:rPr kumimoji="1" lang="en-US" altLang="ja-JP" b="1" dirty="0" err="1" smtClean="0"/>
              <a:t>dijet</a:t>
            </a:r>
            <a:r>
              <a:rPr kumimoji="1" lang="en-US" altLang="ja-JP" b="1" dirty="0" smtClean="0"/>
              <a:t> resolution of (</a:t>
            </a:r>
            <a:r>
              <a:rPr kumimoji="1" lang="ja-JP" altLang="en-US" b="1" dirty="0" smtClean="0"/>
              <a:t>～</a:t>
            </a:r>
            <a:r>
              <a:rPr kumimoji="1" lang="en-US" altLang="ja-JP" b="1" dirty="0" smtClean="0"/>
              <a:t>14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)),</a:t>
            </a:r>
          </a:p>
          <a:p>
            <a:r>
              <a:rPr lang="en-US" altLang="ja-JP" b="1" dirty="0" smtClean="0"/>
              <a:t>   s</a:t>
            </a:r>
            <a:r>
              <a:rPr kumimoji="1" lang="en-US" altLang="ja-JP" b="1" dirty="0" smtClean="0"/>
              <a:t>omething like </a:t>
            </a:r>
            <a:r>
              <a:rPr kumimoji="1" lang="ja-JP" altLang="en-US" b="1" dirty="0" smtClean="0"/>
              <a:t>～</a:t>
            </a:r>
            <a:r>
              <a:rPr kumimoji="1" lang="en-US" altLang="ja-JP" b="1" dirty="0" smtClean="0"/>
              <a:t>4 </a:t>
            </a:r>
            <a:r>
              <a:rPr kumimoji="1" lang="en-US" altLang="ja-JP" b="1" dirty="0" err="1" smtClean="0"/>
              <a:t>pb</a:t>
            </a:r>
            <a:r>
              <a:rPr kumimoji="1" lang="en-US" altLang="ja-JP" b="1" dirty="0" smtClean="0"/>
              <a:t> peaks at 144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…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58934" y="1022292"/>
            <a:ext cx="491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Dijet resonance (?) in W+2jets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98936" y="4931506"/>
            <a:ext cx="49866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理論家さん達はさっそく、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だ、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RPV SUSY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だ、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Z’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だと論文をこぞって書いています</a:t>
            </a:r>
            <a:r>
              <a:rPr lang="ja-JP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、、。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kumimoji="1" lang="en-US" altLang="ja-JP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なにはともあれ</a:t>
            </a:r>
            <a:r>
              <a:rPr kumimoji="1" lang="ja-JP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、、、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Idea ? </a:t>
            </a:r>
          </a:p>
          <a:p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justify/reject this “signal-like” bump ?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p30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b="50254"/>
          <a:stretch>
            <a:fillRect/>
          </a:stretch>
        </p:blipFill>
        <p:spPr bwMode="auto">
          <a:xfrm>
            <a:off x="107504" y="980728"/>
            <a:ext cx="3144391" cy="179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22" y="2708920"/>
            <a:ext cx="882896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グループ化 16"/>
          <p:cNvGrpSpPr/>
          <p:nvPr/>
        </p:nvGrpSpPr>
        <p:grpSpPr>
          <a:xfrm>
            <a:off x="3419872" y="1094874"/>
            <a:ext cx="5538624" cy="5265112"/>
            <a:chOff x="1769680" y="1094874"/>
            <a:chExt cx="5538624" cy="5265112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9680" y="1094874"/>
              <a:ext cx="5538624" cy="5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4732720" y="4221088"/>
              <a:ext cx="2151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ja-JP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日前リリース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692" y="-27384"/>
            <a:ext cx="8686800" cy="1143000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最近の話題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続き（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W+2jet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γγ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1392" y="1095434"/>
            <a:ext cx="5538625" cy="5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グループ化 20"/>
          <p:cNvGrpSpPr/>
          <p:nvPr/>
        </p:nvGrpSpPr>
        <p:grpSpPr>
          <a:xfrm>
            <a:off x="179512" y="1145526"/>
            <a:ext cx="7092280" cy="4997590"/>
            <a:chOff x="144016" y="3543978"/>
            <a:chExt cx="6732240" cy="456554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016" y="3543978"/>
              <a:ext cx="6732240" cy="456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1331640" y="5261138"/>
              <a:ext cx="2127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ヶ月前にリリース</a:t>
              </a:r>
              <a:endPara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4283" y="2996952"/>
            <a:ext cx="49905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p31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72834"/>
            <a:ext cx="43534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9" y="3541294"/>
            <a:ext cx="43534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グループ化 14"/>
          <p:cNvGrpSpPr/>
          <p:nvPr/>
        </p:nvGrpSpPr>
        <p:grpSpPr>
          <a:xfrm>
            <a:off x="4788024" y="1556792"/>
            <a:ext cx="4353433" cy="2952328"/>
            <a:chOff x="4788024" y="1556792"/>
            <a:chExt cx="4353433" cy="2952328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556792"/>
              <a:ext cx="4353433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364088" y="3471391"/>
              <a:ext cx="2313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S/B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は左図と同じ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893" y="1555200"/>
            <a:ext cx="43534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本当に怖い低統計と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ismodeling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851" y="1020652"/>
            <a:ext cx="83856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乱数を使っただけの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自作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おもちゃプロットです！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（大意は無いので勘ぐらないようにしてください。）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41763" y="2132856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データ量を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倍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6096" y="4442336"/>
            <a:ext cx="47404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当たり前だが、この段階では特に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真摯</a:t>
            </a: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unbias</a:t>
            </a: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な解析</a:t>
            </a:r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kumimoji="1"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数学的統計判断</a:t>
            </a:r>
            <a:endParaRPr lang="en-US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が極めて重要。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やみくもに惑わされぬよう（かつ鈍感に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ならぬよう）、気をつけましょう。</a:t>
            </a:r>
            <a:endParaRPr kumimoji="1"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p32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最後に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から一つ</a:t>
            </a:r>
            <a:r>
              <a:rPr lang="ja-JP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 cstate="print"/>
          <a:srcRect t="2562" r="5797" b="2562"/>
          <a:stretch>
            <a:fillRect/>
          </a:stretch>
        </p:blipFill>
        <p:spPr bwMode="auto">
          <a:xfrm>
            <a:off x="5900228" y="1363722"/>
            <a:ext cx="3120935" cy="232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12168"/>
            <a:ext cx="270342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26887" y="1046166"/>
            <a:ext cx="720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Forward-Backward Asymmetry in top pair production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3131840" y="1988840"/>
          <a:ext cx="1446212" cy="454025"/>
        </p:xfrm>
        <a:graphic>
          <a:graphicData uri="http://schemas.openxmlformats.org/presentationml/2006/ole">
            <p:oleObj spid="_x0000_s53264" name="数式" r:id="rId6" imgW="647640" imgH="203040" progId="Equation.3">
              <p:embed/>
            </p:oleObj>
          </a:graphicData>
        </a:graphic>
      </p:graphicFrame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2987824" y="1484784"/>
          <a:ext cx="1673225" cy="509587"/>
        </p:xfrm>
        <a:graphic>
          <a:graphicData uri="http://schemas.openxmlformats.org/presentationml/2006/ole">
            <p:oleObj spid="_x0000_s53265" name="数式" r:id="rId7" imgW="749160" imgH="228600" progId="Equation.3">
              <p:embed/>
            </p:oleObj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2987824" y="2708920"/>
          <a:ext cx="1728787" cy="806252"/>
        </p:xfrm>
        <a:graphic>
          <a:graphicData uri="http://schemas.openxmlformats.org/presentationml/2006/ole">
            <p:oleObj spid="_x0000_s53266" name="数式" r:id="rId8" imgW="774360" imgH="393480" progId="Equation.3">
              <p:embed/>
            </p:oleObj>
          </a:graphicData>
        </a:graphic>
      </p:graphicFrame>
      <p:graphicFrame>
        <p:nvGraphicFramePr>
          <p:cNvPr id="53267" name="Object 19"/>
          <p:cNvGraphicFramePr>
            <a:graphicFrameLocks noChangeAspect="1"/>
          </p:cNvGraphicFramePr>
          <p:nvPr/>
        </p:nvGraphicFramePr>
        <p:xfrm>
          <a:off x="3131840" y="2420888"/>
          <a:ext cx="1389062" cy="454025"/>
        </p:xfrm>
        <a:graphic>
          <a:graphicData uri="http://schemas.openxmlformats.org/presentationml/2006/ole">
            <p:oleObj spid="_x0000_s53267" name="数式" r:id="rId9" imgW="622080" imgH="203040" progId="Equation.3">
              <p:embed/>
            </p:oleObj>
          </a:graphicData>
        </a:graphic>
      </p:graphicFrame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924247" y="4644934"/>
          <a:ext cx="3287713" cy="538162"/>
        </p:xfrm>
        <a:graphic>
          <a:graphicData uri="http://schemas.openxmlformats.org/presentationml/2006/ole">
            <p:oleObj spid="_x0000_s53268" name="数式" r:id="rId10" imgW="1473120" imgH="241200" progId="Equation.3">
              <p:embed/>
            </p:oleObj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35496" y="5125108"/>
            <a:ext cx="4023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これを</a:t>
            </a:r>
            <a:r>
              <a:rPr lang="en-US" altLang="ja-JP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で測定すると、</a:t>
            </a:r>
            <a:endParaRPr kumimoji="1" lang="ja-JP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501008"/>
            <a:ext cx="421011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7" y="3661066"/>
            <a:ext cx="3240360" cy="275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グループ化 30"/>
          <p:cNvGrpSpPr/>
          <p:nvPr/>
        </p:nvGrpSpPr>
        <p:grpSpPr>
          <a:xfrm>
            <a:off x="179512" y="5470267"/>
            <a:ext cx="4488378" cy="984174"/>
            <a:chOff x="179512" y="5470267"/>
            <a:chExt cx="4488378" cy="984174"/>
          </a:xfrm>
        </p:grpSpPr>
        <p:graphicFrame>
          <p:nvGraphicFramePr>
            <p:cNvPr id="53269" name="Object 21"/>
            <p:cNvGraphicFramePr>
              <a:graphicFrameLocks noChangeAspect="1"/>
            </p:cNvGraphicFramePr>
            <p:nvPr/>
          </p:nvGraphicFramePr>
          <p:xfrm>
            <a:off x="203043" y="5501190"/>
            <a:ext cx="2720975" cy="538162"/>
          </p:xfrm>
          <a:graphic>
            <a:graphicData uri="http://schemas.openxmlformats.org/presentationml/2006/ole">
              <p:oleObj spid="_x0000_s53269" name="数式" r:id="rId13" imgW="1218960" imgH="241200" progId="Equation.3">
                <p:embed/>
              </p:oleObj>
            </a:graphicData>
          </a:graphic>
        </p:graphicFrame>
        <p:graphicFrame>
          <p:nvGraphicFramePr>
            <p:cNvPr id="53270" name="Object 22"/>
            <p:cNvGraphicFramePr>
              <a:graphicFrameLocks noChangeAspect="1"/>
            </p:cNvGraphicFramePr>
            <p:nvPr/>
          </p:nvGraphicFramePr>
          <p:xfrm>
            <a:off x="179512" y="5916279"/>
            <a:ext cx="2379663" cy="538162"/>
          </p:xfrm>
          <a:graphic>
            <a:graphicData uri="http://schemas.openxmlformats.org/presentationml/2006/ole">
              <p:oleObj spid="_x0000_s53270" name="数式" r:id="rId14" imgW="1066680" imgH="241200" progId="Equation.3">
                <p:embed/>
              </p:oleObj>
            </a:graphicData>
          </a:graphic>
        </p:graphicFrame>
        <p:sp>
          <p:nvSpPr>
            <p:cNvPr id="28" name="テキスト ボックス 27"/>
            <p:cNvSpPr txBox="1"/>
            <p:nvPr/>
          </p:nvSpPr>
          <p:spPr>
            <a:xfrm>
              <a:off x="2965886" y="5470267"/>
              <a:ext cx="17020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/>
                <a:t>(</a:t>
              </a:r>
              <a:r>
                <a:rPr kumimoji="1" lang="en-US" altLang="ja-JP" sz="2200" dirty="0" err="1" smtClean="0"/>
                <a:t>Lepton+jets</a:t>
              </a:r>
              <a:r>
                <a:rPr kumimoji="1" lang="en-US" altLang="ja-JP" sz="2200" dirty="0" smtClean="0"/>
                <a:t>)</a:t>
              </a:r>
              <a:endParaRPr kumimoji="1" lang="ja-JP" altLang="en-US" sz="22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979984" y="5894475"/>
              <a:ext cx="13316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/>
                <a:t>(</a:t>
              </a:r>
              <a:r>
                <a:rPr kumimoji="1" lang="en-US" altLang="ja-JP" sz="2200" dirty="0" err="1" smtClean="0"/>
                <a:t>Dilepton</a:t>
              </a:r>
              <a:r>
                <a:rPr kumimoji="1" lang="en-US" altLang="ja-JP" sz="2200" dirty="0" smtClean="0"/>
                <a:t>)</a:t>
              </a:r>
              <a:endParaRPr kumimoji="1" lang="ja-JP" altLang="en-US" sz="2200" dirty="0"/>
            </a:p>
          </p:txBody>
        </p:sp>
      </p:grp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99524" y="1388532"/>
            <a:ext cx="4236972" cy="36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4716016" y="4937755"/>
            <a:ext cx="444948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</a:rPr>
              <a:t>歴史的に、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2σ level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がいつも消えない。</a:t>
            </a:r>
            <a:endParaRPr kumimoji="1" lang="en-US" altLang="ja-JP" sz="2000" dirty="0" smtClean="0">
              <a:solidFill>
                <a:srgbClr val="0000FF"/>
              </a:solidFill>
            </a:endParaRPr>
          </a:p>
          <a:p>
            <a:r>
              <a:rPr lang="en-US" altLang="ja-JP" sz="2000" dirty="0" err="1" smtClean="0">
                <a:solidFill>
                  <a:srgbClr val="0000FF"/>
                </a:solidFill>
              </a:rPr>
              <a:t>Dzero</a:t>
            </a:r>
            <a:r>
              <a:rPr lang="ja-JP" altLang="en-US" sz="2000" dirty="0" smtClean="0">
                <a:solidFill>
                  <a:srgbClr val="0000FF"/>
                </a:solidFill>
              </a:rPr>
              <a:t>も</a:t>
            </a:r>
            <a:r>
              <a:rPr lang="en-US" altLang="ja-JP" sz="2000" dirty="0" smtClean="0">
                <a:solidFill>
                  <a:srgbClr val="0000FF"/>
                </a:solidFill>
              </a:rPr>
              <a:t>excess</a:t>
            </a:r>
            <a:r>
              <a:rPr lang="ja-JP" altLang="en-US" sz="2000" dirty="0" smtClean="0">
                <a:solidFill>
                  <a:srgbClr val="0000FF"/>
                </a:solidFill>
              </a:rPr>
              <a:t>あり（</a:t>
            </a:r>
            <a:r>
              <a:rPr lang="en-US" altLang="ja-JP" sz="2000" dirty="0" smtClean="0">
                <a:solidFill>
                  <a:srgbClr val="0000FF"/>
                </a:solidFill>
              </a:rPr>
              <a:t>unfold</a:t>
            </a:r>
            <a:r>
              <a:rPr lang="ja-JP" altLang="en-US" sz="2000" dirty="0" smtClean="0">
                <a:solidFill>
                  <a:srgbClr val="0000FF"/>
                </a:solidFill>
              </a:rPr>
              <a:t>してないので、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center value</a:t>
            </a:r>
            <a:r>
              <a:rPr lang="ja-JP" altLang="en-US" sz="2000" smtClean="0">
                <a:solidFill>
                  <a:srgbClr val="0000FF"/>
                </a:solidFill>
              </a:rPr>
              <a:t>は違う）</a:t>
            </a:r>
            <a:r>
              <a:rPr lang="ja-JP" altLang="en-US" sz="2000" dirty="0" smtClean="0">
                <a:solidFill>
                  <a:srgbClr val="0000FF"/>
                </a:solidFill>
              </a:rPr>
              <a:t>。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….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？？？</a:t>
            </a:r>
            <a:endParaRPr kumimoji="1" lang="en-US" altLang="ja-JP" sz="2000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</a:rPr>
              <a:t>統計的に顕著ではないが</a:t>
            </a:r>
            <a:r>
              <a:rPr lang="ja-JP" altLang="en-US" sz="2000" dirty="0" err="1" smtClean="0">
                <a:solidFill>
                  <a:srgbClr val="0000FF"/>
                </a:solidFill>
              </a:rPr>
              <a:t>、、</a:t>
            </a:r>
            <a:r>
              <a:rPr lang="ja-JP" altLang="en-US" sz="2000" dirty="0" smtClean="0">
                <a:solidFill>
                  <a:srgbClr val="0000FF"/>
                </a:solidFill>
              </a:rPr>
              <a:t>→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LHC?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p33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纏め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1083534"/>
            <a:ext cx="908261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言いたいこと：</a:t>
            </a:r>
            <a:endParaRPr lang="en-US" altLang="ja-JP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</a:t>
            </a:r>
            <a:r>
              <a:rPr kumimoji="1"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ATLAS/CMS/CDF/</a:t>
            </a:r>
            <a:r>
              <a:rPr kumimoji="1" lang="en-US" altLang="ja-JP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Dzero</a:t>
            </a:r>
            <a:r>
              <a:rPr kumimoji="1"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みんな頑張ってます！</a:t>
            </a:r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が、</a:t>
            </a:r>
            <a:endParaRPr kumimoji="1"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000" dirty="0" smtClean="0"/>
              <a:t>     1.  Higgs</a:t>
            </a:r>
            <a:r>
              <a:rPr kumimoji="1" lang="ja-JP" altLang="en-US" sz="2000" dirty="0" smtClean="0"/>
              <a:t>はまだ見つかっていない</a:t>
            </a:r>
            <a:r>
              <a:rPr lang="ja-JP" altLang="en-US" sz="2000" dirty="0" smtClean="0"/>
              <a:t>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もっと統計がほしい！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     2.  SUSY</a:t>
            </a:r>
            <a:r>
              <a:rPr kumimoji="1" lang="ja-JP" altLang="en-US" sz="2000" dirty="0" smtClean="0"/>
              <a:t>もまだ見つかっていない </a:t>
            </a:r>
            <a:r>
              <a:rPr kumimoji="1"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>
                <a:sym typeface="Wingdings" pitchFamily="2" charset="2"/>
              </a:rPr>
              <a:t> </a:t>
            </a:r>
            <a:r>
              <a:rPr lang="ja-JP" altLang="en-US" sz="2000" dirty="0" smtClean="0"/>
              <a:t>もっと</a:t>
            </a:r>
            <a:r>
              <a:rPr lang="en-US" altLang="ja-JP" sz="2000" dirty="0" smtClean="0"/>
              <a:t>Energy</a:t>
            </a:r>
            <a:r>
              <a:rPr lang="ja-JP" altLang="en-US" sz="2000" dirty="0" smtClean="0"/>
              <a:t>がほしい！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     </a:t>
            </a:r>
            <a:r>
              <a:rPr lang="en-US" altLang="ja-JP" sz="2000" dirty="0" smtClean="0"/>
              <a:t>3.  </a:t>
            </a:r>
            <a:r>
              <a:rPr lang="ja-JP" altLang="en-US" sz="2000" dirty="0" smtClean="0"/>
              <a:t>新粒子・新現象もまだ見つかっていない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ja-JP" altLang="en-US" sz="2000" dirty="0" smtClean="0"/>
              <a:t>やっぱり統計、</a:t>
            </a:r>
            <a:r>
              <a:rPr lang="en-US" altLang="ja-JP" sz="2000" dirty="0" smtClean="0"/>
              <a:t>Energy</a:t>
            </a:r>
            <a:r>
              <a:rPr lang="ja-JP" altLang="en-US" sz="2000" dirty="0" smtClean="0"/>
              <a:t>両方ほしい。</a:t>
            </a:r>
            <a:endParaRPr kumimoji="1" lang="en-US" altLang="ja-JP" sz="2000" dirty="0" smtClean="0"/>
          </a:p>
          <a:p>
            <a:endParaRPr lang="en-US" altLang="ja-JP" sz="1000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今後：</a:t>
            </a:r>
            <a:endParaRPr lang="en-US" altLang="ja-JP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000" dirty="0" smtClean="0"/>
              <a:t>     －</a:t>
            </a:r>
            <a:r>
              <a:rPr kumimoji="1" lang="ja-JP" altLang="en-US" sz="2000" dirty="0" smtClean="0"/>
              <a:t>検出器のパフォーマンスの長期的確認</a:t>
            </a:r>
            <a:r>
              <a:rPr lang="ja-JP" altLang="en-US" sz="2000" dirty="0" smtClean="0"/>
              <a:t>（劣化や</a:t>
            </a:r>
            <a:r>
              <a:rPr lang="en-US" altLang="ja-JP" sz="2000" dirty="0" smtClean="0"/>
              <a:t>unexpected</a:t>
            </a:r>
            <a:r>
              <a:rPr lang="ja-JP" altLang="en-US" sz="2000" dirty="0" smtClean="0"/>
              <a:t>な振る舞い）</a:t>
            </a:r>
            <a:endParaRPr lang="en-US" altLang="ja-JP" sz="2000" dirty="0" smtClean="0"/>
          </a:p>
          <a:p>
            <a:r>
              <a:rPr lang="ja-JP" altLang="en-US" sz="2000" dirty="0" smtClean="0"/>
              <a:t>     </a:t>
            </a:r>
            <a:r>
              <a:rPr kumimoji="1" lang="ja-JP" altLang="en-US" sz="2000" dirty="0" smtClean="0"/>
              <a:t>－</a:t>
            </a:r>
            <a:r>
              <a:rPr kumimoji="1" lang="en-US" altLang="ja-JP" sz="2000" dirty="0" smtClean="0"/>
              <a:t>Trigger</a:t>
            </a:r>
            <a:r>
              <a:rPr lang="ja-JP" altLang="en-US" sz="2000" dirty="0" smtClean="0"/>
              <a:t>の</a:t>
            </a:r>
            <a:r>
              <a:rPr kumimoji="1" lang="ja-JP" altLang="en-US" sz="2000" dirty="0" smtClean="0"/>
              <a:t>対応、理解（</a:t>
            </a:r>
            <a:r>
              <a:rPr lang="en-US" altLang="ja-JP" sz="2000" dirty="0" smtClean="0"/>
              <a:t>toward higher luminosity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     </a:t>
            </a:r>
            <a:r>
              <a:rPr kumimoji="1" lang="ja-JP" altLang="en-US" sz="2000" dirty="0" smtClean="0"/>
              <a:t>－さらなるバックグラウンドの理解（統計では逃げられない）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     －</a:t>
            </a:r>
            <a:r>
              <a:rPr lang="en-US" altLang="ja-JP" sz="2000" dirty="0" smtClean="0"/>
              <a:t>Systematic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Uncertainty</a:t>
            </a:r>
            <a:r>
              <a:rPr lang="ja-JP" altLang="en-US" sz="2000" dirty="0" smtClean="0"/>
              <a:t>を減らす努力へ（←最後はこれが大事！）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     </a:t>
            </a:r>
            <a:r>
              <a:rPr kumimoji="1" lang="ja-JP" altLang="en-US" sz="2000" dirty="0" smtClean="0"/>
              <a:t>－</a:t>
            </a:r>
            <a:r>
              <a:rPr kumimoji="1" lang="en-US" altLang="ja-JP" sz="2000" dirty="0" err="1" smtClean="0"/>
              <a:t>Unbias</a:t>
            </a:r>
            <a:r>
              <a:rPr kumimoji="1" lang="ja-JP" altLang="en-US" sz="2000" dirty="0" smtClean="0"/>
              <a:t>かつ</a:t>
            </a:r>
            <a:r>
              <a:rPr kumimoji="1" lang="en-US" altLang="ja-JP" sz="2000" dirty="0" smtClean="0"/>
              <a:t>powerful</a:t>
            </a:r>
            <a:r>
              <a:rPr kumimoji="1" lang="ja-JP" altLang="en-US" sz="2000" dirty="0" smtClean="0"/>
              <a:t>な解析手法</a:t>
            </a:r>
            <a:r>
              <a:rPr kumimoji="1" lang="en-US" altLang="ja-JP" sz="2000" dirty="0" smtClean="0"/>
              <a:t>(Data-Driven</a:t>
            </a:r>
            <a:r>
              <a:rPr kumimoji="1" lang="ja-JP" altLang="en-US" sz="2000" dirty="0" err="1" smtClean="0"/>
              <a:t>、</a:t>
            </a:r>
            <a:r>
              <a:rPr kumimoji="1" lang="ja-JP" altLang="en-US" sz="2000" dirty="0" smtClean="0"/>
              <a:t>素敵な</a:t>
            </a:r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ontrol </a:t>
            </a:r>
            <a:r>
              <a:rPr lang="en-US" altLang="ja-JP" sz="2000" dirty="0" smtClean="0"/>
              <a:t>R</a:t>
            </a:r>
            <a:r>
              <a:rPr kumimoji="1" lang="en-US" altLang="ja-JP" sz="2000" dirty="0" smtClean="0"/>
              <a:t>egion etc)</a:t>
            </a:r>
            <a:endParaRPr lang="en-US" altLang="ja-JP" sz="2000" dirty="0" smtClean="0"/>
          </a:p>
          <a:p>
            <a:r>
              <a:rPr lang="en-US" altLang="ja-JP" sz="2000" dirty="0" smtClean="0"/>
              <a:t>     </a:t>
            </a:r>
            <a:r>
              <a:rPr lang="ja-JP" altLang="en-US" sz="2000" dirty="0" smtClean="0"/>
              <a:t>－既知の物理の精密測定をし、より信頼性の高い探索へ！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854" y="5853390"/>
            <a:ext cx="893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今年から（やっと）“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の時代”になることは間違いない！</a:t>
            </a:r>
            <a:endParaRPr kumimoji="1"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8518" y="5322188"/>
            <a:ext cx="8892480" cy="43088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do what you want to do, just do what nature tells you</a:t>
            </a:r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 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C. Rubbia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0" y="692696"/>
            <a:ext cx="9132952" cy="5751368"/>
            <a:chOff x="-181819" y="688340"/>
            <a:chExt cx="9467942" cy="5751368"/>
          </a:xfrm>
        </p:grpSpPr>
        <p:sp>
          <p:nvSpPr>
            <p:cNvPr id="11" name="正方形/長方形 10"/>
            <p:cNvSpPr/>
            <p:nvPr/>
          </p:nvSpPr>
          <p:spPr>
            <a:xfrm>
              <a:off x="-181819" y="688340"/>
              <a:ext cx="9467942" cy="5751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44" t="6585" r="15322" b="6585"/>
            <a:stretch>
              <a:fillRect/>
            </a:stretch>
          </p:blipFill>
          <p:spPr bwMode="auto">
            <a:xfrm>
              <a:off x="-70372" y="1634061"/>
              <a:ext cx="4816237" cy="474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3493" y="2354141"/>
              <a:ext cx="4687285" cy="335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453306" y="845984"/>
              <a:ext cx="61430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 Luminosity</a:t>
              </a:r>
              <a:r>
                <a:rPr kumimoji="1" lang="ja-JP" alt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の世界</a:t>
              </a:r>
              <a:endParaRPr kumimoji="1"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67544" y="148478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816" y="6465272"/>
            <a:ext cx="9026830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p34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実験と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実験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6202" y="4797152"/>
            <a:ext cx="4033476" cy="1015663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の本音：</a:t>
            </a:r>
            <a:r>
              <a:rPr kumimoji="1"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まずはデータ理解を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し、</a:t>
            </a:r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kumimoji="1"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を抜く物理結果を出す。</a:t>
            </a:r>
            <a:endParaRPr kumimoji="1"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基本的に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は向かうところ敵なし！</a:t>
            </a:r>
            <a:endParaRPr kumimoji="1"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644008" y="1628800"/>
            <a:ext cx="4506060" cy="3096344"/>
            <a:chOff x="528" y="1114"/>
            <a:chExt cx="4739" cy="3030"/>
          </a:xfrm>
        </p:grpSpPr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528" y="1114"/>
              <a:ext cx="4699" cy="3030"/>
              <a:chOff x="718" y="1032"/>
              <a:chExt cx="4323" cy="2934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8" y="1032"/>
                <a:ext cx="4323" cy="2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2207" y="1869"/>
                <a:ext cx="666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 pitchFamily="50" charset="-128"/>
                  </a:rPr>
                  <a:t>CMS</a:t>
                </a: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3134" y="2796"/>
                <a:ext cx="906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 pitchFamily="50" charset="-128"/>
                  </a:rPr>
                  <a:t>ATLAS</a:t>
                </a: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983" y="2162"/>
                <a:ext cx="747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 pitchFamily="50" charset="-128"/>
                  </a:rPr>
                  <a:t>LHCb</a:t>
                </a: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1512" y="2789"/>
                <a:ext cx="822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>
                    <a:solidFill>
                      <a:srgbClr val="FF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 pitchFamily="50" charset="-128"/>
                  </a:rPr>
                  <a:t>ALICE</a:t>
                </a:r>
                <a:endParaRPr lang="en-US" altLang="ja-JP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428" y="1844"/>
                <a:ext cx="94" cy="94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ja-JP" altLang="ja-JP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endParaRPr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4442" y="2536"/>
                <a:ext cx="94" cy="94"/>
              </a:xfrm>
              <a:prstGeom prst="ellips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ja-JP" altLang="ja-JP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endParaRPr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1868" y="3178"/>
                <a:ext cx="94" cy="94"/>
              </a:xfrm>
              <a:prstGeom prst="ellipse">
                <a:avLst/>
              </a:prstGeom>
              <a:noFill/>
              <a:ln w="28575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ja-JP" altLang="ja-JP" sz="2000">
                  <a:solidFill>
                    <a:srgbClr val="FF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endParaRPr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3548" y="3162"/>
                <a:ext cx="94" cy="94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ja-JP" altLang="ja-JP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729" y="1836"/>
                <a:ext cx="812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000" dirty="0">
                    <a:solidFill>
                      <a:srgbClr val="FF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 pitchFamily="50" charset="-128"/>
                  </a:rPr>
                  <a:t>Jura</a:t>
                </a: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2968" y="3477"/>
                <a:ext cx="787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 pitchFamily="50" charset="-128"/>
                  </a:rPr>
                  <a:t>CERN</a:t>
                </a: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561" y="1152"/>
              <a:ext cx="170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円周～２７</a:t>
              </a:r>
              <a:r>
                <a:rPr lang="en-US" altLang="ja-JP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Km</a:t>
              </a:r>
              <a:endPara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endParaRPr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5497" y="1570856"/>
            <a:ext cx="4608512" cy="4882480"/>
            <a:chOff x="2762" y="768"/>
            <a:chExt cx="2998" cy="3448"/>
          </a:xfrm>
        </p:grpSpPr>
        <p:pic>
          <p:nvPicPr>
            <p:cNvPr id="23" name="Picture 14" descr="Tevatron"/>
            <p:cNvPicPr>
              <a:picLocks noChangeAspect="1" noChangeArrowheads="1"/>
            </p:cNvPicPr>
            <p:nvPr/>
          </p:nvPicPr>
          <p:blipFill>
            <a:blip r:embed="rId4" cstate="print"/>
            <a:srcRect l="2824" t="3200" r="35468" b="9282"/>
            <a:stretch>
              <a:fillRect/>
            </a:stretch>
          </p:blipFill>
          <p:spPr bwMode="auto">
            <a:xfrm>
              <a:off x="2762" y="768"/>
              <a:ext cx="2998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600" y="2400"/>
              <a:ext cx="1344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 rot="885557">
              <a:off x="4005" y="2256"/>
              <a:ext cx="5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effectLst/>
                  <a:latin typeface="ＭＳ Ｐゴシック" pitchFamily="50" charset="-128"/>
                </a:rPr>
                <a:t>２</a:t>
              </a:r>
              <a:r>
                <a:rPr lang="en-US" altLang="ja-JP">
                  <a:solidFill>
                    <a:schemeClr val="bg1"/>
                  </a:solidFill>
                  <a:effectLst/>
                  <a:latin typeface="ＭＳ Ｐゴシック" pitchFamily="50" charset="-128"/>
                </a:rPr>
                <a:t>KM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5496" y="5344883"/>
            <a:ext cx="468052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kumimoji="1"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の本音：</a:t>
            </a: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がしっかり動く前に、</a:t>
            </a:r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ヒッグスを</a:t>
            </a:r>
            <a:r>
              <a:rPr lang="ja-JP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、、、、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棄却（発見）したい！？</a:t>
            </a:r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ではできない（しにくい）物理を！？</a:t>
            </a:r>
            <a:endParaRPr kumimoji="1"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9158" y="1156806"/>
            <a:ext cx="395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Tevatron@Fermilab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(USA)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15742" y="1177588"/>
            <a:ext cx="384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kumimoji="1"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@CERN(Switzerlan</a:t>
            </a:r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44008" y="5928498"/>
            <a:ext cx="4291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あと数十年は</a:t>
            </a:r>
            <a:r>
              <a:rPr lang="en-US" altLang="ja-JP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ja-JP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に君臨する実験</a:t>
            </a:r>
            <a:endParaRPr kumimoji="1" lang="ja-JP" alt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76261" y="1700808"/>
            <a:ext cx="23160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陽子・陽子衝突</a:t>
            </a:r>
            <a:r>
              <a:rPr lang="ja-JP" altLang="en-US" dirty="0" smtClean="0"/>
              <a:t>実験</a:t>
            </a:r>
            <a:endParaRPr kumimoji="1" lang="en-US" altLang="ja-JP" dirty="0" smtClean="0"/>
          </a:p>
          <a:p>
            <a:r>
              <a:rPr kumimoji="1" lang="en-US" altLang="ja-JP" dirty="0" smtClean="0"/>
              <a:t>7TeV</a:t>
            </a:r>
            <a:r>
              <a:rPr kumimoji="1" lang="ja-JP" altLang="en-US" dirty="0" smtClean="0"/>
              <a:t>→（</a:t>
            </a:r>
            <a:r>
              <a:rPr kumimoji="1" lang="en-US" altLang="ja-JP" dirty="0" smtClean="0"/>
              <a:t>8TeV</a:t>
            </a:r>
            <a:r>
              <a:rPr kumimoji="1" lang="ja-JP" altLang="en-US" dirty="0" smtClean="0"/>
              <a:t>）→</a:t>
            </a:r>
            <a:r>
              <a:rPr kumimoji="1" lang="en-US" altLang="ja-JP" dirty="0" smtClean="0"/>
              <a:t>14TeV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176" y="6453336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Frontier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コンテンツ プレースホルダ 5" descr="Luminosity-J.png"/>
          <p:cNvPicPr>
            <a:picLocks noChangeAspect="1"/>
          </p:cNvPicPr>
          <p:nvPr/>
        </p:nvPicPr>
        <p:blipFill>
          <a:blip r:embed="rId3" cstate="print"/>
          <a:srcRect t="8437" b="9375"/>
          <a:stretch>
            <a:fillRect/>
          </a:stretch>
        </p:blipFill>
        <p:spPr>
          <a:xfrm>
            <a:off x="652859" y="1214291"/>
            <a:ext cx="7375525" cy="509502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004048" y="2996952"/>
            <a:ext cx="432048" cy="504056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759658" y="4293096"/>
            <a:ext cx="432048" cy="1224136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123276" y="3288570"/>
            <a:ext cx="761092" cy="773004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860758" y="2539390"/>
            <a:ext cx="432048" cy="504056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84168" y="4365104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endParaRPr kumimoji="1"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（だって、片方反陽子だもん）</a:t>
            </a:r>
            <a:endParaRPr kumimoji="1" lang="ja-JP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15836" y="2404846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(SLHC)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35988" y="3733074"/>
            <a:ext cx="2461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LHC(May 2011)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508376" y="3893132"/>
            <a:ext cx="144016" cy="14401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547938" y="3517050"/>
            <a:ext cx="761092" cy="208910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924110" y="4109156"/>
            <a:ext cx="144016" cy="14401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rot="10800000">
            <a:off x="6007766" y="4325181"/>
            <a:ext cx="108486" cy="3028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 flipV="1">
            <a:off x="6720188" y="3981181"/>
            <a:ext cx="284042" cy="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 flipH="1">
            <a:off x="7040143" y="2944998"/>
            <a:ext cx="288032" cy="765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779912" y="3039343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KEKB: ~2x10</a:t>
            </a:r>
            <a:r>
              <a:rPr kumimoji="1" lang="en-US" altLang="ja-JP" sz="2400" b="1" baseline="30000" dirty="0" smtClean="0"/>
              <a:t>34</a:t>
            </a:r>
            <a:endParaRPr kumimoji="1" lang="ja-JP" altLang="en-US" sz="2400" b="1" baseline="30000" dirty="0"/>
          </a:p>
        </p:txBody>
      </p:sp>
      <p:cxnSp>
        <p:nvCxnSpPr>
          <p:cNvPr id="39" name="直線矢印コネクタ 38"/>
          <p:cNvCxnSpPr/>
          <p:nvPr/>
        </p:nvCxnSpPr>
        <p:spPr>
          <a:xfrm rot="5400000">
            <a:off x="6465508" y="3588194"/>
            <a:ext cx="504056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6770031" y="3207494"/>
            <a:ext cx="212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比較的すぐ！？</a:t>
            </a:r>
            <a:endParaRPr lang="en-US" altLang="ja-JP" sz="2000" b="1" dirty="0"/>
          </a:p>
          <a:p>
            <a:r>
              <a:rPr lang="ja-JP" altLang="en-US" sz="1600" b="1" dirty="0" smtClean="0"/>
              <a:t>（だって</a:t>
            </a:r>
            <a:r>
              <a:rPr lang="en-US" altLang="ja-JP" sz="1600" b="1" dirty="0" smtClean="0"/>
              <a:t>pp</a:t>
            </a:r>
            <a:r>
              <a:rPr lang="ja-JP" altLang="en-US" sz="1600" b="1" dirty="0" smtClean="0"/>
              <a:t>衝突だもん）</a:t>
            </a:r>
            <a:endParaRPr lang="en-US" altLang="ja-JP" sz="1600" b="1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23728" y="2420888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SuperKEKB</a:t>
            </a:r>
            <a:r>
              <a:rPr kumimoji="1" lang="en-US" altLang="ja-JP" sz="2400" b="1" dirty="0" smtClean="0"/>
              <a:t>: ~2x10</a:t>
            </a:r>
            <a:r>
              <a:rPr kumimoji="1" lang="en-US" altLang="ja-JP" sz="2400" b="1" baseline="30000" dirty="0" smtClean="0"/>
              <a:t>3</a:t>
            </a:r>
            <a:r>
              <a:rPr kumimoji="1" lang="ja-JP" altLang="en-US" sz="2400" b="1" baseline="30000" dirty="0" smtClean="0"/>
              <a:t>５</a:t>
            </a:r>
            <a:endParaRPr kumimoji="1" lang="ja-JP" altLang="en-US" sz="2400" b="1" baseline="30000" dirty="0"/>
          </a:p>
        </p:txBody>
      </p:sp>
      <p:sp>
        <p:nvSpPr>
          <p:cNvPr id="44" name="正方形/長方形 43"/>
          <p:cNvSpPr/>
          <p:nvPr/>
        </p:nvSpPr>
        <p:spPr>
          <a:xfrm>
            <a:off x="3003322" y="2924944"/>
            <a:ext cx="761092" cy="432048"/>
          </a:xfrm>
          <a:prstGeom prst="rect">
            <a:avLst/>
          </a:prstGeom>
          <a:solidFill>
            <a:srgbClr val="FDF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100844" y="3064426"/>
            <a:ext cx="144016" cy="144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 rot="10800000" flipV="1">
            <a:off x="3260358" y="3285674"/>
            <a:ext cx="535052" cy="1023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2699792" y="2852936"/>
            <a:ext cx="288032" cy="21602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5176" y="6465272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4" y="1052735"/>
            <a:ext cx="5385102" cy="309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6341"/>
          <a:stretch>
            <a:fillRect/>
          </a:stretch>
        </p:blipFill>
        <p:spPr bwMode="auto">
          <a:xfrm>
            <a:off x="3851920" y="2524754"/>
            <a:ext cx="5274042" cy="390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Growth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544" y="1268760"/>
            <a:ext cx="3212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</a:rPr>
              <a:t>Tevatron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Record</a:t>
            </a:r>
          </a:p>
          <a:p>
            <a:r>
              <a:rPr lang="en-US" altLang="ja-JP" sz="3600" dirty="0" smtClean="0">
                <a:solidFill>
                  <a:srgbClr val="FF0000"/>
                </a:solidFill>
              </a:rPr>
              <a:t>~ 4</a:t>
            </a:r>
            <a:r>
              <a:rPr lang="ja-JP" altLang="en-US" sz="3600" dirty="0">
                <a:solidFill>
                  <a:srgbClr val="FF0000"/>
                </a:solidFill>
              </a:rPr>
              <a:t> </a:t>
            </a:r>
            <a:r>
              <a:rPr lang="en-US" altLang="ja-JP" sz="3600" dirty="0" smtClean="0">
                <a:solidFill>
                  <a:srgbClr val="FF0000"/>
                </a:solidFill>
              </a:rPr>
              <a:t>x 10</a:t>
            </a:r>
            <a:r>
              <a:rPr lang="en-US" altLang="ja-JP" sz="3600" baseline="30000" dirty="0" smtClean="0">
                <a:solidFill>
                  <a:srgbClr val="FF0000"/>
                </a:solidFill>
              </a:rPr>
              <a:t>32</a:t>
            </a:r>
            <a:endParaRPr kumimoji="1" lang="ja-JP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49250" y="1428456"/>
            <a:ext cx="25592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0000FF"/>
                </a:solidFill>
              </a:rPr>
              <a:t>LHC Record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(768 bunch, 50ns)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  <a:p>
            <a:r>
              <a:rPr lang="en-US" altLang="ja-JP" sz="4000" dirty="0" smtClean="0">
                <a:solidFill>
                  <a:srgbClr val="0000FF"/>
                </a:solidFill>
              </a:rPr>
              <a:t>~ 8 x 10</a:t>
            </a:r>
            <a:r>
              <a:rPr lang="en-US" altLang="ja-JP" sz="4000" baseline="30000" dirty="0" smtClean="0">
                <a:solidFill>
                  <a:srgbClr val="0000FF"/>
                </a:solidFill>
              </a:rPr>
              <a:t>32</a:t>
            </a:r>
            <a:endParaRPr kumimoji="1" lang="ja-JP" altLang="en-US" sz="4000" baseline="30000" dirty="0">
              <a:solidFill>
                <a:srgbClr val="0000FF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7884368" y="2852936"/>
            <a:ext cx="576064" cy="43204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-105792" y="4077072"/>
            <a:ext cx="455765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は昨年５月からの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１年間で、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約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倍にし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を抜いた。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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この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調子だ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と、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今年度：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fb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来年度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5fb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も現実的！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508104" y="3453244"/>
            <a:ext cx="14401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476020" y="3637728"/>
            <a:ext cx="14401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6444208" y="3243420"/>
            <a:ext cx="207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20054" y="105745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双方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日程前に更新！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76" y="6465272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数字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でみる最近の“熱“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83260" y="1695096"/>
          <a:ext cx="6096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CDF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Higgs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SUSY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Exotic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99664" y="468194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ATLAS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Higgs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SUSY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Exotic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5496" y="1196752"/>
            <a:ext cx="500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CDF</a:t>
            </a:r>
            <a:r>
              <a:rPr lang="ja-JP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：論文数（</a:t>
            </a:r>
            <a:r>
              <a:rPr lang="en-US" altLang="ja-JP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PRL,PRD,PLB</a:t>
            </a:r>
            <a:r>
              <a:rPr lang="ja-JP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等）</a:t>
            </a:r>
            <a:endParaRPr kumimoji="1" lang="en-US" altLang="ja-JP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4201924"/>
            <a:ext cx="6388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ja-JP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：公式結果数（</a:t>
            </a:r>
            <a:r>
              <a:rPr lang="en-US" altLang="ja-JP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”Conf Note” level</a:t>
            </a:r>
            <a:r>
              <a:rPr lang="ja-JP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en-US" altLang="ja-JP" sz="28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0192" y="1060576"/>
            <a:ext cx="2820003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注意：自己集計です。</a:t>
            </a:r>
            <a:endParaRPr lang="en-US" altLang="ja-JP" sz="2000" b="1" dirty="0" smtClean="0"/>
          </a:p>
          <a:p>
            <a:r>
              <a:rPr lang="ja-JP" altLang="en-US" sz="2000" b="1" dirty="0"/>
              <a:t>公式</a:t>
            </a:r>
            <a:r>
              <a:rPr kumimoji="1" lang="ja-JP" altLang="en-US" sz="2000" b="1" dirty="0" smtClean="0"/>
              <a:t>な数ではないので、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参考</a:t>
            </a:r>
            <a:r>
              <a:rPr lang="ja-JP" altLang="en-US" sz="2000" b="1" dirty="0" smtClean="0"/>
              <a:t>程度に</a:t>
            </a:r>
            <a:r>
              <a:rPr lang="ja-JP" altLang="en-US" sz="2000" b="1" dirty="0" err="1" smtClean="0"/>
              <a:t>、、。</a:t>
            </a:r>
            <a:endParaRPr lang="en-US" altLang="ja-JP" sz="2000" b="1" dirty="0" smtClean="0"/>
          </a:p>
          <a:p>
            <a:endParaRPr lang="en-US" altLang="ja-JP" sz="300" b="1" dirty="0" smtClean="0"/>
          </a:p>
          <a:p>
            <a:r>
              <a:rPr kumimoji="1" lang="ja-JP" altLang="en-US" sz="2000" b="1" dirty="0" smtClean="0"/>
              <a:t>（誤差～         程度</a:t>
            </a:r>
            <a:r>
              <a:rPr lang="en-US" altLang="ja-JP" sz="2000" b="1" dirty="0" smtClean="0"/>
              <a:t>!?</a:t>
            </a:r>
            <a:r>
              <a:rPr kumimoji="1" lang="ja-JP" altLang="en-US" sz="2000" b="1" dirty="0" smtClean="0"/>
              <a:t>）</a:t>
            </a:r>
            <a:endParaRPr kumimoji="1" lang="en-US" altLang="ja-JP" sz="2000" b="1" dirty="0" smtClean="0"/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7236296" y="1964958"/>
          <a:ext cx="576064" cy="450833"/>
        </p:xfrm>
        <a:graphic>
          <a:graphicData uri="http://schemas.openxmlformats.org/presentationml/2006/ole">
            <p:oleObj spid="_x0000_s3074" name="数式" r:id="rId4" imgW="291960" imgH="228600" progId="Equation.3">
              <p:embed/>
            </p:oleObj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323528" y="5877272"/>
            <a:ext cx="522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2011</a:t>
            </a:r>
            <a:r>
              <a:rPr lang="ja-JP" altLang="en-US" sz="2000" b="1" dirty="0" smtClean="0"/>
              <a:t>年</a:t>
            </a:r>
            <a:r>
              <a:rPr lang="en-US" altLang="ja-JP" sz="2000" b="1" dirty="0" smtClean="0"/>
              <a:t>5</a:t>
            </a:r>
            <a:r>
              <a:rPr lang="ja-JP" altLang="en-US" sz="2000" b="1" dirty="0" smtClean="0"/>
              <a:t>月</a:t>
            </a:r>
            <a:r>
              <a:rPr lang="en-US" altLang="ja-JP" sz="2000" b="1" dirty="0" smtClean="0"/>
              <a:t>11</a:t>
            </a:r>
            <a:r>
              <a:rPr lang="ja-JP" altLang="en-US" sz="2000" b="1" dirty="0" smtClean="0"/>
              <a:t>日現在（なので</a:t>
            </a:r>
            <a:r>
              <a:rPr lang="en-US" altLang="ja-JP" sz="2000" b="1" dirty="0" smtClean="0"/>
              <a:t>2011</a:t>
            </a:r>
            <a:r>
              <a:rPr lang="ja-JP" altLang="en-US" sz="2000" b="1" dirty="0" smtClean="0"/>
              <a:t>年はｘ２倍？）</a:t>
            </a:r>
            <a:endParaRPr lang="en-US" altLang="ja-JP" sz="2000" b="1" dirty="0" smtClean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899592" y="1556792"/>
            <a:ext cx="8337749" cy="4752528"/>
            <a:chOff x="899592" y="1556792"/>
            <a:chExt cx="8337749" cy="475252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6228184" y="2831445"/>
              <a:ext cx="3009157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&gt; </a:t>
              </a:r>
              <a:r>
                <a:rPr lang="ja-JP" altLang="en-US" sz="2000" b="1" dirty="0" smtClean="0"/>
                <a:t>やはり</a:t>
              </a:r>
              <a:r>
                <a:rPr lang="en-US" altLang="ja-JP" sz="2000" b="1" dirty="0" smtClean="0"/>
                <a:t>CDF</a:t>
              </a:r>
              <a:r>
                <a:rPr lang="ja-JP" altLang="en-US" sz="2000" b="1" dirty="0" smtClean="0"/>
                <a:t>では</a:t>
              </a:r>
              <a:r>
                <a:rPr lang="en-US" altLang="ja-JP" sz="2000" b="1" dirty="0" smtClean="0"/>
                <a:t>Top</a:t>
              </a:r>
              <a:r>
                <a:rPr lang="ja-JP" altLang="en-US" sz="2000" b="1" dirty="0" smtClean="0"/>
                <a:t>関連</a:t>
              </a:r>
              <a:endParaRPr lang="en-US" altLang="ja-JP" sz="2000" b="1" dirty="0" smtClean="0"/>
            </a:p>
            <a:p>
              <a:r>
                <a:rPr lang="ja-JP" altLang="en-US" sz="2000" b="1" dirty="0" smtClean="0"/>
                <a:t>の物理が充実。</a:t>
              </a:r>
              <a:r>
                <a:rPr lang="en-US" altLang="ja-JP" sz="2000" b="1" dirty="0" smtClean="0"/>
                <a:t>SUSY</a:t>
              </a:r>
              <a:r>
                <a:rPr lang="ja-JP" altLang="en-US" sz="2000" b="1" dirty="0" smtClean="0"/>
                <a:t>は</a:t>
              </a:r>
              <a:endParaRPr lang="en-US" altLang="ja-JP" sz="2000" b="1" dirty="0" smtClean="0"/>
            </a:p>
            <a:p>
              <a:r>
                <a:rPr lang="ja-JP" altLang="en-US" sz="2000" b="1" dirty="0" smtClean="0"/>
                <a:t>減衰気味</a:t>
              </a:r>
              <a:r>
                <a:rPr lang="en-US" altLang="ja-JP" sz="2000" b="1" dirty="0" smtClean="0"/>
                <a:t>?10</a:t>
              </a:r>
              <a:r>
                <a:rPr lang="ja-JP" altLang="en-US" sz="2000" b="1" dirty="0" smtClean="0"/>
                <a:t>日に一度の</a:t>
              </a:r>
              <a:endParaRPr lang="en-US" altLang="ja-JP" sz="2000" b="1" dirty="0" smtClean="0"/>
            </a:p>
            <a:p>
              <a:r>
                <a:rPr lang="ja-JP" altLang="en-US" sz="2000" b="1" dirty="0" smtClean="0"/>
                <a:t>論文発表。</a:t>
              </a:r>
              <a:endParaRPr lang="en-US" altLang="ja-JP" sz="2000" b="1" dirty="0" smtClean="0"/>
            </a:p>
            <a:p>
              <a:endParaRPr lang="en-US" altLang="ja-JP" sz="2000" b="1" dirty="0"/>
            </a:p>
            <a:p>
              <a:r>
                <a:rPr lang="en-US" altLang="ja-JP" sz="2000" b="1" dirty="0" smtClean="0"/>
                <a:t>&gt; ATLAS</a:t>
              </a:r>
              <a:r>
                <a:rPr lang="ja-JP" altLang="en-US" sz="2000" b="1" dirty="0" smtClean="0"/>
                <a:t>は凄まじい勢い。</a:t>
              </a:r>
              <a:endParaRPr lang="en-US" altLang="ja-JP" sz="2000" b="1" dirty="0" smtClean="0"/>
            </a:p>
            <a:p>
              <a:r>
                <a:rPr lang="ja-JP" altLang="en-US" sz="2000" b="1" dirty="0"/>
                <a:t>特</a:t>
              </a:r>
              <a:r>
                <a:rPr lang="ja-JP" altLang="en-US" sz="2000" b="1" dirty="0" smtClean="0"/>
                <a:t>に</a:t>
              </a:r>
              <a:r>
                <a:rPr lang="en-US" altLang="ja-JP" sz="2000" b="1" dirty="0" smtClean="0"/>
                <a:t>SM</a:t>
              </a:r>
              <a:r>
                <a:rPr lang="ja-JP" altLang="en-US" sz="2000" b="1" dirty="0" smtClean="0"/>
                <a:t>絡みの成果が大。</a:t>
              </a:r>
              <a:endParaRPr lang="en-US" altLang="ja-JP" sz="2000" b="1" dirty="0" smtClean="0"/>
            </a:p>
            <a:p>
              <a:r>
                <a:rPr lang="en-US" altLang="ja-JP" sz="2000" b="1" dirty="0" smtClean="0"/>
                <a:t>(</a:t>
              </a:r>
              <a:r>
                <a:rPr lang="ja-JP" altLang="en-US" sz="2000" b="1" dirty="0" smtClean="0"/>
                <a:t>その他</a:t>
              </a:r>
              <a:r>
                <a:rPr lang="en-US" altLang="ja-JP" sz="2000" b="1" dirty="0" smtClean="0"/>
                <a:t>CP note etc)</a:t>
              </a:r>
            </a:p>
            <a:p>
              <a:endParaRPr lang="en-US" altLang="ja-JP" sz="2000" b="1" dirty="0"/>
            </a:p>
            <a:p>
              <a:r>
                <a:rPr lang="ja-JP" altLang="en-US" sz="2000" b="1" dirty="0" smtClean="0"/>
                <a:t>今後はじゃんじゃん</a:t>
              </a:r>
              <a:r>
                <a:rPr lang="en-US" altLang="ja-JP" sz="2000" b="1" dirty="0" smtClean="0"/>
                <a:t>Higgs,</a:t>
              </a:r>
            </a:p>
            <a:p>
              <a:r>
                <a:rPr lang="ja-JP" altLang="en-US" sz="2000" b="1" dirty="0"/>
                <a:t>や</a:t>
              </a:r>
              <a:r>
                <a:rPr lang="en-US" altLang="ja-JP" sz="2000" b="1" dirty="0" smtClean="0"/>
                <a:t>SUSY</a:t>
              </a:r>
              <a:r>
                <a:rPr lang="ja-JP" altLang="en-US" sz="2000" b="1" dirty="0" smtClean="0"/>
                <a:t>の結果が出る。</a:t>
              </a:r>
              <a:endParaRPr lang="en-US" altLang="ja-JP" sz="2000" b="1" dirty="0" smtClean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298188" y="1556792"/>
              <a:ext cx="864096" cy="25202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899592" y="4601910"/>
              <a:ext cx="639688" cy="12241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5176" y="6465272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今日のおはなしの内容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1124744"/>
            <a:ext cx="9017020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出てくる物理結果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多すぎて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全部カバーするのは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無理！</a:t>
            </a: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ja-JP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Detector/PID performance (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特に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ATLAS/CMS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で重要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InnerDetector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Calorimeter,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e/γ/μ/τ/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bjet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/…</a:t>
            </a:r>
          </a:p>
          <a:p>
            <a:endParaRPr lang="en-US" altLang="ja-JP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　 </a:t>
            </a:r>
            <a:r>
              <a:rPr kumimoji="1"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→　</a:t>
            </a:r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SM</a:t>
            </a:r>
            <a:r>
              <a:rPr kumimoji="1"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の</a:t>
            </a:r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kumimoji="1"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精密</a:t>
            </a:r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</a:t>
            </a:r>
            <a:r>
              <a:rPr kumimoji="1"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測定・検証</a:t>
            </a:r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</a:t>
            </a:r>
          </a:p>
          <a:p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- Jet Physics, W/Z,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Diboson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MinBias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UE tuning,,,</a:t>
            </a:r>
          </a:p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　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-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op quark physics </a:t>
            </a:r>
          </a:p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“Yesterday’s Discovery is Today’s Tool (&amp;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Background)”</a:t>
            </a:r>
          </a:p>
          <a:p>
            <a:endParaRPr kumimoji="1" lang="en-US" altLang="ja-JP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→　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Higgs Search:</a:t>
            </a:r>
          </a:p>
          <a:p>
            <a:endParaRPr lang="en-US" altLang="ja-JP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</a:t>
            </a:r>
            <a:r>
              <a:rPr kumimoji="1"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→　</a:t>
            </a:r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New Physics Search:</a:t>
            </a:r>
          </a:p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 - SUSY, LQ, TC, BH, ED, X’, HIP..many other</a:t>
            </a: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→　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 many more..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5466928"/>
            <a:ext cx="711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解析詳細は原則省きます。詳しく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public/conf note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等を参照して下さい。</a:t>
            </a:r>
            <a:endParaRPr kumimoji="1"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528" y="1556792"/>
            <a:ext cx="8568952" cy="2304256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だいたい、いいかんじ</a:t>
            </a:r>
            <a:endParaRPr lang="en-US" altLang="ja-JP" sz="6000" dirty="0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9512" y="3896578"/>
            <a:ext cx="3312368" cy="828566"/>
            <a:chOff x="179512" y="4184610"/>
            <a:chExt cx="3312368" cy="828566"/>
          </a:xfrm>
        </p:grpSpPr>
        <p:sp>
          <p:nvSpPr>
            <p:cNvPr id="10" name="円/楕円 9"/>
            <p:cNvSpPr/>
            <p:nvPr/>
          </p:nvSpPr>
          <p:spPr>
            <a:xfrm>
              <a:off x="179512" y="4184610"/>
              <a:ext cx="2664296" cy="40653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79512" y="4565630"/>
              <a:ext cx="3312368" cy="44754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11811" y="5934399"/>
            <a:ext cx="8907497" cy="43088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今回の解析結果の</a:t>
            </a:r>
            <a:r>
              <a:rPr kumimoji="1"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量： </a:t>
            </a:r>
            <a:r>
              <a:rPr kumimoji="1"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~35 pb</a:t>
            </a:r>
            <a:r>
              <a:rPr kumimoji="1" lang="en-US" altLang="ja-JP" sz="2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kumimoji="1"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(ATLAS/CMS), 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kumimoji="1"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7.1/8.2 fb</a:t>
            </a:r>
            <a:r>
              <a:rPr kumimoji="1" lang="en-US" altLang="ja-JP" sz="2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kumimoji="1"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(CDF/DO)</a:t>
            </a:r>
            <a:endParaRPr kumimoji="1"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176" y="6465272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p8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探索は難しい</a:t>
            </a:r>
            <a:r>
              <a:rPr lang="ja-JP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、、、。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08396"/>
            <a:ext cx="4464496" cy="52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75917"/>
            <a:ext cx="4752528" cy="322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283968" y="5157192"/>
            <a:ext cx="4939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でも存在するなら、衝突点ではたくさん</a:t>
            </a:r>
            <a:endParaRPr kumimoji="1" lang="en-US" altLang="ja-JP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できている。ただし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も大（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S&lt;&lt;B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kumimoji="1" lang="en-US" altLang="ja-JP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A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needle in a haystack.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87105" y="1055203"/>
            <a:ext cx="19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の例</a:t>
            </a:r>
            <a:endParaRPr kumimoji="1"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The image “http://nl.ijs.si/et/talks/esslli02/metadata_files/Haystack-FINALb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 l="5023" t="10320" r="8037"/>
          <a:stretch>
            <a:fillRect/>
          </a:stretch>
        </p:blipFill>
        <p:spPr bwMode="auto">
          <a:xfrm>
            <a:off x="1456928" y="1484784"/>
            <a:ext cx="6283424" cy="44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15176" y="6465272"/>
            <a:ext cx="9068508" cy="3693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春の学校　　　                          　寄田浩平（早大）　　     　　　                   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p9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10145</TotalTime>
  <Words>2153</Words>
  <Application>Microsoft Office PowerPoint</Application>
  <PresentationFormat>画面に合わせる (4:3)</PresentationFormat>
  <Paragraphs>513</Paragraphs>
  <Slides>34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37" baseType="lpstr">
      <vt:lpstr>Office テーマ</vt:lpstr>
      <vt:lpstr>数式</vt:lpstr>
      <vt:lpstr>Equation</vt:lpstr>
      <vt:lpstr>Energy Frontierの最新結果 ～TevatronとLHCから～  “旬な“話を掻い摘んで、、 </vt:lpstr>
      <vt:lpstr>素粒子の知ってる“つもり”</vt:lpstr>
      <vt:lpstr>Energy Frontier (Livingston Chart)</vt:lpstr>
      <vt:lpstr>Tevatron実験とLHC実験</vt:lpstr>
      <vt:lpstr>Luminosity Frontier</vt:lpstr>
      <vt:lpstr>Luminosity Growth</vt:lpstr>
      <vt:lpstr>数字でみる最近の“熱“</vt:lpstr>
      <vt:lpstr>今日のおはなしの内容</vt:lpstr>
      <vt:lpstr>Higgs探索は難しい、、、。</vt:lpstr>
      <vt:lpstr>SM Higgsの生成</vt:lpstr>
      <vt:lpstr>SM Higgsの崩壊</vt:lpstr>
      <vt:lpstr>Low Mass Higgs探索の最新結果</vt:lpstr>
      <vt:lpstr>Tevatron: Low Mass Higgs探索</vt:lpstr>
      <vt:lpstr>Tevatron（Dzero）: gg→H→γγ(γ1,γ2&gt;25 GeV)</vt:lpstr>
      <vt:lpstr>LHC（ATLAS）: gg→H→γγ (γ1&gt;40,γ2&gt;25 GeV)</vt:lpstr>
      <vt:lpstr>MSSM H/A→ττ@LHC</vt:lpstr>
      <vt:lpstr>MSSM H/A→ττ Limit （MA-tanβ）</vt:lpstr>
      <vt:lpstr>High Mass Higgs探索の最新結果</vt:lpstr>
      <vt:lpstr>Tevatron: H→WW→lvlv </vt:lpstr>
      <vt:lpstr>LHC: H→WW→lvlv</vt:lpstr>
      <vt:lpstr>（少しだけ）ATLAS: H→ZZ→llll/lljj/llvv</vt:lpstr>
      <vt:lpstr>ATLAS Combined Limit</vt:lpstr>
      <vt:lpstr>SM Higgs探索の今後</vt:lpstr>
      <vt:lpstr>BSM High Mass Bump Search（1）</vt:lpstr>
      <vt:lpstr>BSM High Mass Bump Search（2）</vt:lpstr>
      <vt:lpstr>BSM High Mass Bump Search（3）</vt:lpstr>
      <vt:lpstr>High Mass Bump Search Summary</vt:lpstr>
      <vt:lpstr>SUSY Search </vt:lpstr>
      <vt:lpstr>SUSY Search: Main Result!</vt:lpstr>
      <vt:lpstr>最近の話題</vt:lpstr>
      <vt:lpstr>最近の話題の続き（W+2jetと(γγ)）</vt:lpstr>
      <vt:lpstr>本当に怖い低統計とMismodeling</vt:lpstr>
      <vt:lpstr>最後にTevatronから一つ、、</vt:lpstr>
      <vt:lpstr>纏め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Frontierの最新結果</dc:title>
  <dc:creator>kohei</dc:creator>
  <cp:lastModifiedBy>kohei</cp:lastModifiedBy>
  <cp:revision>46</cp:revision>
  <dcterms:created xsi:type="dcterms:W3CDTF">2011-05-06T06:40:44Z</dcterms:created>
  <dcterms:modified xsi:type="dcterms:W3CDTF">2011-06-02T09:58:33Z</dcterms:modified>
</cp:coreProperties>
</file>