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8" r:id="rId3"/>
    <p:sldId id="259" r:id="rId4"/>
    <p:sldId id="282" r:id="rId5"/>
    <p:sldId id="313" r:id="rId6"/>
    <p:sldId id="310" r:id="rId7"/>
    <p:sldId id="260" r:id="rId8"/>
    <p:sldId id="267" r:id="rId9"/>
    <p:sldId id="284" r:id="rId10"/>
    <p:sldId id="312" r:id="rId11"/>
    <p:sldId id="311" r:id="rId12"/>
    <p:sldId id="261" r:id="rId13"/>
    <p:sldId id="279" r:id="rId14"/>
    <p:sldId id="294" r:id="rId15"/>
    <p:sldId id="322" r:id="rId16"/>
    <p:sldId id="268" r:id="rId17"/>
    <p:sldId id="269" r:id="rId18"/>
    <p:sldId id="283" r:id="rId19"/>
    <p:sldId id="296" r:id="rId20"/>
    <p:sldId id="323" r:id="rId21"/>
    <p:sldId id="324" r:id="rId22"/>
    <p:sldId id="325" r:id="rId23"/>
    <p:sldId id="326" r:id="rId24"/>
    <p:sldId id="301" r:id="rId25"/>
    <p:sldId id="299" r:id="rId26"/>
    <p:sldId id="328" r:id="rId27"/>
    <p:sldId id="265" r:id="rId28"/>
    <p:sldId id="314" r:id="rId29"/>
    <p:sldId id="315" r:id="rId30"/>
    <p:sldId id="316" r:id="rId31"/>
    <p:sldId id="317" r:id="rId32"/>
    <p:sldId id="318" r:id="rId33"/>
    <p:sldId id="319" r:id="rId34"/>
    <p:sldId id="309" r:id="rId35"/>
    <p:sldId id="320" r:id="rId36"/>
    <p:sldId id="321" r:id="rId37"/>
    <p:sldId id="329" r:id="rId3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A8F"/>
    <a:srgbClr val="E9777D"/>
    <a:srgbClr val="E98587"/>
    <a:srgbClr val="EA8D90"/>
    <a:srgbClr val="EA8F93"/>
    <a:srgbClr val="E9868A"/>
    <a:srgbClr val="EA8896"/>
    <a:srgbClr val="7FB5E8"/>
    <a:srgbClr val="7CB7FF"/>
    <a:srgbClr val="74D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80"/>
    <p:restoredTop sz="86364"/>
  </p:normalViewPr>
  <p:slideViewPr>
    <p:cSldViewPr snapToObjects="1">
      <p:cViewPr varScale="1">
        <p:scale>
          <a:sx n="101" d="100"/>
          <a:sy n="101" d="100"/>
        </p:scale>
        <p:origin x="1392" y="19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5:08.177"/>
    </inkml:context>
    <inkml:brush xml:id="br0">
      <inkml:brushProperty name="width" value="0.2" units="cm"/>
      <inkml:brushProperty name="height" value="0.2" units="cm"/>
      <inkml:brushProperty name="color" value="#FFFFFF"/>
    </inkml:brush>
  </inkml:definitions>
  <inkml:trace contextRef="#ctx0" brushRef="#br0">10 0 24575,'0'21'0,"0"-2"0,0-9 0,0 0 0,0 0 0,0 0 0,0 0 0,0-1 0,0 1 0,0 0 0,0 0 0,0 1 0,-4-6 0,3 0 0,-4-5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5:48.917"/>
    </inkml:context>
    <inkml:brush xml:id="br0">
      <inkml:brushProperty name="width" value="0.2" units="cm"/>
      <inkml:brushProperty name="height" value="0.2" units="cm"/>
      <inkml:brushProperty name="color" value="#FFFFFF"/>
    </inkml:brush>
  </inkml:definitions>
  <inkml:trace contextRef="#ctx0" brushRef="#br0">1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5:52.436"/>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5:55.709"/>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6:01.880"/>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6:03.385"/>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6:04.627"/>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6:06.251"/>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6:09.819"/>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6:12.932"/>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6:15.193"/>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5:11.292"/>
    </inkml:context>
    <inkml:brush xml:id="br0">
      <inkml:brushProperty name="width" value="0.2" units="cm"/>
      <inkml:brushProperty name="height" value="0.2" units="cm"/>
      <inkml:brushProperty name="color" value="#FFFFFF"/>
    </inkml:brush>
  </inkml:definitions>
  <inkml:trace contextRef="#ctx0" brushRef="#br0">73 1 24575,'-11'9'0,"-1"0"0,11 1 0,-3 0 0,-1 0 0,4 0 0,-4 0 0,5-1 0,0 1 0,0 1 0,-5-1 0,4 1 0,-9 5 0,9-4 0,-10 5 0,10-6 0,-4-1 0,5-4 0,0-2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8:30.473"/>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8:33.665"/>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8:36.005"/>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8:38.616"/>
    </inkml:context>
    <inkml:brush xml:id="br0">
      <inkml:brushProperty name="width" value="0.2" units="cm"/>
      <inkml:brushProperty name="height" value="0.2" units="cm"/>
      <inkml:brushProperty name="color" value="#FFFFFF"/>
    </inkml:brush>
  </inkml:definitions>
  <inkml:trace contextRef="#ctx0" brushRef="#br0">1 0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8:40.717"/>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8:43.336"/>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8:45.111"/>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8:46.623"/>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8:48.374"/>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9:10.796"/>
    </inkml:context>
    <inkml:brush xml:id="br0">
      <inkml:brushProperty name="width" value="0.2" units="cm"/>
      <inkml:brushProperty name="height" value="0.2" units="cm"/>
      <inkml:brushProperty name="color" value="#FFFFFF"/>
    </inkml:brush>
  </inkml:definitions>
  <inkml:trace contextRef="#ctx0" brushRef="#br0">0 1 24575,'0'23'0,"0"-3"0,0-9 0,0-1 0,0 1 0,0-2 0,0 1 0,0 0 0,0 0 0,0 0 0,0 1 0,0-1 0,0 1 0,0-1 0,0 1 0,0-1 0,0-4 0,0-2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5:14.285"/>
    </inkml:context>
    <inkml:brush xml:id="br0">
      <inkml:brushProperty name="width" value="0.2" units="cm"/>
      <inkml:brushProperty name="height" value="0.2" units="cm"/>
      <inkml:brushProperty name="color" value="#FFFFFF"/>
    </inkml:brush>
  </inkml:definitions>
  <inkml:trace contextRef="#ctx0" brushRef="#br0">11 0 24575,'0'24'0,"0"-5"0,0-5 0,0-4 0,0 1 0,0-1 0,-4 1 0,3-1 0,-4 0 0,5 0 0,0 0 0,0-5 0,0-1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9:13.964"/>
    </inkml:context>
    <inkml:brush xml:id="br0">
      <inkml:brushProperty name="width" value="0.2" units="cm"/>
      <inkml:brushProperty name="height" value="0.2" units="cm"/>
      <inkml:brushProperty name="color" value="#FFFFFF"/>
    </inkml:brush>
  </inkml:definitions>
  <inkml:trace contextRef="#ctx0" brushRef="#br0">0 0 24575,'0'29'0,"0"-1"0,0-4 0,0 1 0,0-7 0,0-2 0,0-5 0,0-1 0,0 1 0,0-1 0,0 0 0,0 0 0,0-1 0,0-3 0,0-2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9:16.448"/>
    </inkml:context>
    <inkml:brush xml:id="br0">
      <inkml:brushProperty name="width" value="0.2" units="cm"/>
      <inkml:brushProperty name="height" value="0.2" units="cm"/>
      <inkml:brushProperty name="color" value="#FFFFFF"/>
    </inkml:brush>
  </inkml:definitions>
  <inkml:trace contextRef="#ctx0" brushRef="#br0">1 1 24575,'0'29'0,"5"2"0,-4-19 0,5 5 0,-6-7 0,0 1 0,0-1 0,5-4 0,-4-1 0,3-5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5:33.173"/>
    </inkml:context>
    <inkml:brush xml:id="br0">
      <inkml:brushProperty name="width" value="0.2" units="cm"/>
      <inkml:brushProperty name="height" value="0.2" units="cm"/>
      <inkml:brushProperty name="color" value="#FFFFFF"/>
    </inkml:brush>
  </inkml:definitions>
  <inkml:trace contextRef="#ctx0" brushRef="#br0">105 1 24575,'0'17'0,"-11"-1"0,8 1 0,-19-3 0,20 9 0,-14-11 0,9 11 0,-3-11 0,3 5 0,-3-7 0,9 0 0,-8-4 0,8 2 0,-4-7 0,5 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5:35.881"/>
    </inkml:context>
    <inkml:brush xml:id="br0">
      <inkml:brushProperty name="width" value="0.2" units="cm"/>
      <inkml:brushProperty name="height" value="0.2" units="cm"/>
      <inkml:brushProperty name="color" value="#FFFFFF"/>
    </inkml:brush>
  </inkml:definitions>
  <inkml:trace contextRef="#ctx0" brushRef="#br0">46 0 24575,'0'20'0,"-4"-1"0,3-3 0,-10 2 0,10 7 0,-10-1 0,10 0 0,-5-6 0,6-1 0,-4-7 0,2 1 0,-2-1 0,4 0 0,0 1 0,0-2 0,0 2 0,0-1 0,0 1 0,0-6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5:37.975"/>
    </inkml:context>
    <inkml:brush xml:id="br0">
      <inkml:brushProperty name="width" value="0.2" units="cm"/>
      <inkml:brushProperty name="height" value="0.2" units="cm"/>
      <inkml:brushProperty name="color" value="#FFFFFF"/>
    </inkml:brush>
  </inkml:definitions>
  <inkml:trace contextRef="#ctx0" brushRef="#br0">10 1 24575,'0'20'0,"0"-2"0,0-8 0,0 1 0,0-1 0,0 1 0,0-1 0,0 0 0,-5-5 0,4 4 0,-3-8 0,4 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5:40.412"/>
    </inkml:context>
    <inkml:brush xml:id="br0">
      <inkml:brushProperty name="width" value="0.2" units="cm"/>
      <inkml:brushProperty name="height" value="0.2" units="cm"/>
      <inkml:brushProperty name="color" value="#FFFFFF"/>
    </inkml:brush>
  </inkml:definitions>
  <inkml:trace contextRef="#ctx0" brushRef="#br0">22 0 24575,'0'21'0,"0"-3"0,0-8 0,0 1 0,-5-1 0,4 1 0,-4-1 0,5 0 0,-5-4 0,4-1 0,-4-5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5:42.283"/>
    </inkml:context>
    <inkml:brush xml:id="br0">
      <inkml:brushProperty name="width" value="0.2" units="cm"/>
      <inkml:brushProperty name="height" value="0.2" units="cm"/>
      <inkml:brushProperty name="color" value="#FFFFFF"/>
    </inkml:brush>
  </inkml:definitions>
  <inkml:trace contextRef="#ctx0" brushRef="#br0">35 0 24575,'0'22'0,"0"-3"0,0-9 0,0 1 0,0-1 0,0 0 0,0 1 0,0-1 0,-11 1 0,8 0 0,-8 0 0,11 0 0,0 0 0,0-1 0,-4-4 0,3-1 0,-3-5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22T03:55:46.462"/>
    </inkml:context>
    <inkml:brush xml:id="br0">
      <inkml:brushProperty name="width" value="0.2" units="cm"/>
      <inkml:brushProperty name="height" value="0.2" units="cm"/>
      <inkml:brushProperty name="color" value="#FFFFFF"/>
    </inkml:brush>
  </inkml:definitions>
  <inkml:trace contextRef="#ctx0" brushRef="#br0">50 1 24575,'-22'10'0,"0"0"0,21 0 0,-3-1 0,4-4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B4FB4-244B-F64E-9459-8952E739D4B5}" type="datetimeFigureOut">
              <a:rPr kumimoji="1" lang="ja-JP" altLang="en-US" smtClean="0"/>
              <a:t>2019/12/22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67876-D267-264C-9D56-885C4F636FF5}" type="slidenum">
              <a:rPr kumimoji="1" lang="ja-JP" altLang="en-US" smtClean="0"/>
              <a:t>‹#›</a:t>
            </a:fld>
            <a:endParaRPr kumimoji="1" lang="ja-JP" altLang="en-US"/>
          </a:p>
        </p:txBody>
      </p:sp>
    </p:spTree>
    <p:extLst>
      <p:ext uri="{BB962C8B-B14F-4D97-AF65-F5344CB8AC3E}">
        <p14:creationId xmlns:p14="http://schemas.microsoft.com/office/powerpoint/2010/main" val="5472683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タイトル</a:t>
            </a:r>
          </a:p>
        </p:txBody>
      </p:sp>
      <p:sp>
        <p:nvSpPr>
          <p:cNvPr id="4" name="スライド番号プレースホルダー 3"/>
          <p:cNvSpPr>
            <a:spLocks noGrp="1"/>
          </p:cNvSpPr>
          <p:nvPr>
            <p:ph type="sldNum" sz="quarter" idx="5"/>
          </p:nvPr>
        </p:nvSpPr>
        <p:spPr/>
        <p:txBody>
          <a:bodyPr/>
          <a:lstStyle/>
          <a:p>
            <a:fld id="{BD967876-D267-264C-9D56-885C4F636FF5}" type="slidenum">
              <a:rPr kumimoji="1" lang="ja-JP" altLang="en-US" smtClean="0"/>
              <a:t>1</a:t>
            </a:fld>
            <a:endParaRPr kumimoji="1" lang="ja-JP" altLang="en-US"/>
          </a:p>
        </p:txBody>
      </p:sp>
    </p:spTree>
    <p:extLst>
      <p:ext uri="{BB962C8B-B14F-4D97-AF65-F5344CB8AC3E}">
        <p14:creationId xmlns:p14="http://schemas.microsoft.com/office/powerpoint/2010/main" val="1524060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有効数字</a:t>
            </a:r>
            <a:endParaRPr kumimoji="1" lang="en-US" altLang="ja-JP" dirty="0"/>
          </a:p>
          <a:p>
            <a:r>
              <a:rPr kumimoji="1" lang="ja-JP" altLang="en-US"/>
              <a:t>プロットもあり？</a:t>
            </a:r>
          </a:p>
        </p:txBody>
      </p:sp>
      <p:sp>
        <p:nvSpPr>
          <p:cNvPr id="4" name="スライド番号プレースホルダー 3"/>
          <p:cNvSpPr>
            <a:spLocks noGrp="1"/>
          </p:cNvSpPr>
          <p:nvPr>
            <p:ph type="sldNum" sz="quarter" idx="5"/>
          </p:nvPr>
        </p:nvSpPr>
        <p:spPr/>
        <p:txBody>
          <a:bodyPr/>
          <a:lstStyle/>
          <a:p>
            <a:fld id="{BD967876-D267-264C-9D56-885C4F636FF5}" type="slidenum">
              <a:rPr kumimoji="1" lang="ja-JP" altLang="en-US" smtClean="0"/>
              <a:t>15</a:t>
            </a:fld>
            <a:endParaRPr kumimoji="1" lang="ja-JP" altLang="en-US"/>
          </a:p>
        </p:txBody>
      </p:sp>
    </p:spTree>
    <p:extLst>
      <p:ext uri="{BB962C8B-B14F-4D97-AF65-F5344CB8AC3E}">
        <p14:creationId xmlns:p14="http://schemas.microsoft.com/office/powerpoint/2010/main" val="3681492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数値積分したことを述べる</a:t>
            </a:r>
            <a:r>
              <a:rPr kumimoji="1" lang="en-US" altLang="ja-JP" dirty="0"/>
              <a:t> integrated</a:t>
            </a:r>
          </a:p>
          <a:p>
            <a:r>
              <a:rPr kumimoji="1" lang="en-US" altLang="ja-JP" dirty="0"/>
              <a:t>3case </a:t>
            </a:r>
            <a:r>
              <a:rPr kumimoji="1" lang="ja-JP" altLang="en-US"/>
              <a:t>がわかりやすいことを書く</a:t>
            </a:r>
            <a:endParaRPr kumimoji="1" lang="en-US" altLang="ja-JP" dirty="0"/>
          </a:p>
          <a:p>
            <a:r>
              <a:rPr kumimoji="1" lang="en-US" altLang="ja-JP" dirty="0" err="1"/>
              <a:t>Ei</a:t>
            </a:r>
            <a:r>
              <a:rPr kumimoji="1" lang="ja-JP" altLang="en-US"/>
              <a:t>と</a:t>
            </a:r>
            <a:r>
              <a:rPr kumimoji="1" lang="en-US" altLang="ja-JP" dirty="0" err="1"/>
              <a:t>Ef</a:t>
            </a:r>
            <a:r>
              <a:rPr kumimoji="1" lang="ja-JP" altLang="en-US"/>
              <a:t>がわかるので、運動量はわかる。　　式はいらない。</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BD967876-D267-264C-9D56-885C4F636FF5}" type="slidenum">
              <a:rPr kumimoji="1" lang="ja-JP" altLang="en-US" smtClean="0"/>
              <a:t>16</a:t>
            </a:fld>
            <a:endParaRPr kumimoji="1" lang="ja-JP" altLang="en-US"/>
          </a:p>
        </p:txBody>
      </p:sp>
    </p:spTree>
    <p:extLst>
      <p:ext uri="{BB962C8B-B14F-4D97-AF65-F5344CB8AC3E}">
        <p14:creationId xmlns:p14="http://schemas.microsoft.com/office/powerpoint/2010/main" val="203199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 </a:t>
            </a:r>
            <a:r>
              <a:rPr kumimoji="1" lang="ja-JP" altLang="en-US"/>
              <a:t>とバックグラウンドを考えて３</a:t>
            </a:r>
            <a:r>
              <a:rPr kumimoji="1" lang="en-US" altLang="ja-JP" dirty="0"/>
              <a:t>τ1</a:t>
            </a:r>
            <a:r>
              <a:rPr kumimoji="1" lang="ja-JP" altLang="en-US"/>
              <a:t>以降を考える</a:t>
            </a:r>
            <a:endParaRPr kumimoji="1" lang="en-US" altLang="ja-JP" dirty="0"/>
          </a:p>
          <a:p>
            <a:r>
              <a:rPr kumimoji="1" lang="el-GR" altLang="ja-JP" dirty="0"/>
              <a:t>Τ</a:t>
            </a:r>
            <a:r>
              <a:rPr kumimoji="1" lang="en-US" altLang="ja-JP" dirty="0"/>
              <a:t>1   </a:t>
            </a:r>
          </a:p>
          <a:p>
            <a:r>
              <a:rPr kumimoji="1" lang="ja-JP" altLang="en-US"/>
              <a:t>グラフでかく</a:t>
            </a:r>
            <a:endParaRPr kumimoji="1" lang="en-US" altLang="ja-JP" dirty="0"/>
          </a:p>
          <a:p>
            <a:r>
              <a:rPr kumimoji="1" lang="ja-JP" altLang="en-US"/>
              <a:t>各</a:t>
            </a:r>
            <a:r>
              <a:rPr kumimoji="1" lang="en-US" altLang="ja-JP" dirty="0"/>
              <a:t>case</a:t>
            </a:r>
            <a:r>
              <a:rPr kumimoji="1" lang="ja-JP" altLang="en-US"/>
              <a:t>を検討した旨を述べる</a:t>
            </a:r>
            <a:endParaRPr kumimoji="1" lang="en-US" altLang="ja-JP" dirty="0"/>
          </a:p>
        </p:txBody>
      </p:sp>
      <p:sp>
        <p:nvSpPr>
          <p:cNvPr id="4" name="スライド番号プレースホルダー 3"/>
          <p:cNvSpPr>
            <a:spLocks noGrp="1"/>
          </p:cNvSpPr>
          <p:nvPr>
            <p:ph type="sldNum" sz="quarter" idx="5"/>
          </p:nvPr>
        </p:nvSpPr>
        <p:spPr/>
        <p:txBody>
          <a:bodyPr/>
          <a:lstStyle/>
          <a:p>
            <a:fld id="{BD967876-D267-264C-9D56-885C4F636FF5}" type="slidenum">
              <a:rPr kumimoji="1" lang="ja-JP" altLang="en-US" smtClean="0"/>
              <a:t>17</a:t>
            </a:fld>
            <a:endParaRPr kumimoji="1" lang="ja-JP" altLang="en-US"/>
          </a:p>
        </p:txBody>
      </p:sp>
    </p:spTree>
    <p:extLst>
      <p:ext uri="{BB962C8B-B14F-4D97-AF65-F5344CB8AC3E}">
        <p14:creationId xmlns:p14="http://schemas.microsoft.com/office/powerpoint/2010/main" val="1178496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μ</a:t>
            </a:r>
            <a:r>
              <a:rPr kumimoji="1" lang="en-US" altLang="ja-JP" dirty="0"/>
              <a:t>+</a:t>
            </a:r>
            <a:r>
              <a:rPr kumimoji="1" lang="ja-JP" altLang="en-US"/>
              <a:t>を測定するコンセプトを述べる</a:t>
            </a:r>
            <a:endParaRPr kumimoji="1" lang="en-US" altLang="ja-JP" dirty="0"/>
          </a:p>
          <a:p>
            <a:r>
              <a:rPr kumimoji="1" lang="ja-JP" altLang="en-US"/>
              <a:t>時間スペクトルを測れば良いことを述べる</a:t>
            </a:r>
            <a:endParaRPr kumimoji="1" lang="en-US" altLang="ja-JP" dirty="0"/>
          </a:p>
          <a:p>
            <a:r>
              <a:rPr kumimoji="1" lang="en-US" altLang="ja-JP" dirty="0"/>
              <a:t>JPARC</a:t>
            </a:r>
            <a:r>
              <a:rPr kumimoji="1" lang="ja-JP" altLang="en-US"/>
              <a:t>の航空写真</a:t>
            </a:r>
            <a:endParaRPr kumimoji="1" lang="en-US" altLang="ja-JP" dirty="0"/>
          </a:p>
          <a:p>
            <a:r>
              <a:rPr kumimoji="1" lang="en-US" altLang="ja-JP" dirty="0"/>
              <a:t>Counter</a:t>
            </a:r>
            <a:r>
              <a:rPr kumimoji="1" lang="ja-JP" altLang="en-US"/>
              <a:t>の説明　写真と対比</a:t>
            </a:r>
          </a:p>
        </p:txBody>
      </p:sp>
      <p:sp>
        <p:nvSpPr>
          <p:cNvPr id="4" name="スライド番号プレースホルダー 3"/>
          <p:cNvSpPr>
            <a:spLocks noGrp="1"/>
          </p:cNvSpPr>
          <p:nvPr>
            <p:ph type="sldNum" sz="quarter" idx="5"/>
          </p:nvPr>
        </p:nvSpPr>
        <p:spPr/>
        <p:txBody>
          <a:bodyPr/>
          <a:lstStyle/>
          <a:p>
            <a:fld id="{BD967876-D267-264C-9D56-885C4F636FF5}" type="slidenum">
              <a:rPr kumimoji="1" lang="ja-JP" altLang="en-US" smtClean="0"/>
              <a:t>18</a:t>
            </a:fld>
            <a:endParaRPr kumimoji="1" lang="ja-JP" altLang="en-US"/>
          </a:p>
        </p:txBody>
      </p:sp>
    </p:spTree>
    <p:extLst>
      <p:ext uri="{BB962C8B-B14F-4D97-AF65-F5344CB8AC3E}">
        <p14:creationId xmlns:p14="http://schemas.microsoft.com/office/powerpoint/2010/main" val="4045425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すでに現場にあるため、ターゲットを持っていくだけでデータを取れる。</a:t>
            </a:r>
            <a:endParaRPr kumimoji="1" lang="en-US" altLang="ja-JP" dirty="0"/>
          </a:p>
          <a:p>
            <a:r>
              <a:rPr kumimoji="1" lang="ja-JP" altLang="en-US"/>
              <a:t>あとは解析</a:t>
            </a:r>
          </a:p>
        </p:txBody>
      </p:sp>
      <p:sp>
        <p:nvSpPr>
          <p:cNvPr id="4" name="スライド番号プレースホルダー 3"/>
          <p:cNvSpPr>
            <a:spLocks noGrp="1"/>
          </p:cNvSpPr>
          <p:nvPr>
            <p:ph type="sldNum" sz="quarter" idx="5"/>
          </p:nvPr>
        </p:nvSpPr>
        <p:spPr/>
        <p:txBody>
          <a:bodyPr/>
          <a:lstStyle/>
          <a:p>
            <a:fld id="{BD967876-D267-264C-9D56-885C4F636FF5}" type="slidenum">
              <a:rPr kumimoji="1" lang="ja-JP" altLang="en-US" smtClean="0"/>
              <a:t>19</a:t>
            </a:fld>
            <a:endParaRPr kumimoji="1" lang="ja-JP" altLang="en-US"/>
          </a:p>
        </p:txBody>
      </p:sp>
    </p:spTree>
    <p:extLst>
      <p:ext uri="{BB962C8B-B14F-4D97-AF65-F5344CB8AC3E}">
        <p14:creationId xmlns:p14="http://schemas.microsoft.com/office/powerpoint/2010/main" val="4104718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測定方法から、電子、陽電子の出てくる時定数、頻度を知るため</a:t>
            </a:r>
            <a:endParaRPr kumimoji="1" lang="en-US" altLang="ja-JP" dirty="0"/>
          </a:p>
          <a:p>
            <a:r>
              <a:rPr kumimoji="1" lang="en-US" altLang="ja-JP" dirty="0"/>
              <a:t>DIO</a:t>
            </a:r>
            <a:r>
              <a:rPr kumimoji="1" lang="ja-JP" altLang="en-US"/>
              <a:t>のみ荷電粒子が出てくるので測定可能</a:t>
            </a:r>
          </a:p>
        </p:txBody>
      </p:sp>
      <p:sp>
        <p:nvSpPr>
          <p:cNvPr id="4" name="スライド番号プレースホルダー 3"/>
          <p:cNvSpPr>
            <a:spLocks noGrp="1"/>
          </p:cNvSpPr>
          <p:nvPr>
            <p:ph type="sldNum" sz="quarter" idx="5"/>
          </p:nvPr>
        </p:nvSpPr>
        <p:spPr/>
        <p:txBody>
          <a:bodyPr/>
          <a:lstStyle/>
          <a:p>
            <a:fld id="{BD967876-D267-264C-9D56-885C4F636FF5}" type="slidenum">
              <a:rPr kumimoji="1" lang="ja-JP" altLang="en-US" smtClean="0"/>
              <a:t>20</a:t>
            </a:fld>
            <a:endParaRPr kumimoji="1" lang="ja-JP" altLang="en-US"/>
          </a:p>
        </p:txBody>
      </p:sp>
    </p:spTree>
    <p:extLst>
      <p:ext uri="{BB962C8B-B14F-4D97-AF65-F5344CB8AC3E}">
        <p14:creationId xmlns:p14="http://schemas.microsoft.com/office/powerpoint/2010/main" val="761611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Probability</a:t>
            </a:r>
            <a:r>
              <a:rPr kumimoji="1" lang="ja-JP" altLang="en-US"/>
              <a:t>に関して</a:t>
            </a:r>
            <a:endParaRPr kumimoji="1" lang="en-US" altLang="ja-JP" dirty="0"/>
          </a:p>
          <a:p>
            <a:r>
              <a:rPr kumimoji="1" lang="ja-JP" altLang="en-US"/>
              <a:t>　</a:t>
            </a:r>
            <a:r>
              <a:rPr kumimoji="1" lang="en-US" altLang="ja-JP" dirty="0"/>
              <a:t>5 Assumption</a:t>
            </a:r>
          </a:p>
          <a:p>
            <a:r>
              <a:rPr kumimoji="1" lang="ja-JP" altLang="en-US"/>
              <a:t>線を太くする　等</a:t>
            </a:r>
          </a:p>
        </p:txBody>
      </p:sp>
      <p:sp>
        <p:nvSpPr>
          <p:cNvPr id="4" name="スライド番号プレースホルダー 3"/>
          <p:cNvSpPr>
            <a:spLocks noGrp="1"/>
          </p:cNvSpPr>
          <p:nvPr>
            <p:ph type="sldNum" sz="quarter" idx="5"/>
          </p:nvPr>
        </p:nvSpPr>
        <p:spPr/>
        <p:txBody>
          <a:bodyPr/>
          <a:lstStyle/>
          <a:p>
            <a:fld id="{BD967876-D267-264C-9D56-885C4F636FF5}" type="slidenum">
              <a:rPr kumimoji="1" lang="ja-JP" altLang="en-US" smtClean="0"/>
              <a:t>22</a:t>
            </a:fld>
            <a:endParaRPr kumimoji="1" lang="ja-JP" altLang="en-US"/>
          </a:p>
        </p:txBody>
      </p:sp>
    </p:spTree>
    <p:extLst>
      <p:ext uri="{BB962C8B-B14F-4D97-AF65-F5344CB8AC3E}">
        <p14:creationId xmlns:p14="http://schemas.microsoft.com/office/powerpoint/2010/main" val="3253367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Back ground </a:t>
            </a:r>
            <a:r>
              <a:rPr kumimoji="1" lang="ja-JP" altLang="en-US"/>
              <a:t>の</a:t>
            </a:r>
            <a:r>
              <a:rPr kumimoji="1" lang="en-US" altLang="ja-JP" dirty="0"/>
              <a:t> list</a:t>
            </a:r>
            <a:r>
              <a:rPr kumimoji="1" lang="ja-JP" altLang="en-US"/>
              <a:t> を先に述べる</a:t>
            </a:r>
            <a:endParaRPr kumimoji="1" lang="en-US" altLang="ja-JP" dirty="0"/>
          </a:p>
          <a:p>
            <a:r>
              <a:rPr kumimoji="1" lang="ja-JP" altLang="en-US"/>
              <a:t>イラスト</a:t>
            </a:r>
            <a:endParaRPr kumimoji="1" lang="en-US" altLang="ja-JP" dirty="0"/>
          </a:p>
          <a:p>
            <a:r>
              <a:rPr kumimoji="1" lang="en-US" altLang="ja-JP" dirty="0"/>
              <a:t>Assumption </a:t>
            </a:r>
            <a:r>
              <a:rPr kumimoji="1" lang="ja-JP" altLang="en-US"/>
              <a:t>と</a:t>
            </a:r>
            <a:r>
              <a:rPr kumimoji="1" lang="en-US" altLang="ja-JP" dirty="0"/>
              <a:t>condition</a:t>
            </a:r>
            <a:r>
              <a:rPr kumimoji="1" lang="ja-JP" altLang="en-US"/>
              <a:t>を分ける</a:t>
            </a:r>
            <a:endParaRPr kumimoji="1" lang="ja-JP" altLang="en-US" dirty="0"/>
          </a:p>
        </p:txBody>
      </p:sp>
      <p:sp>
        <p:nvSpPr>
          <p:cNvPr id="4" name="スライド番号プレースホルダー 3"/>
          <p:cNvSpPr>
            <a:spLocks noGrp="1"/>
          </p:cNvSpPr>
          <p:nvPr>
            <p:ph type="sldNum" sz="quarter" idx="10"/>
          </p:nvPr>
        </p:nvSpPr>
        <p:spPr/>
        <p:txBody>
          <a:bodyPr/>
          <a:lstStyle/>
          <a:p>
            <a:fld id="{D1B3E1DB-4907-C347-9FD7-FD3117D2CBAC}" type="slidenum">
              <a:rPr kumimoji="1" lang="ja-JP" altLang="en-US" smtClean="0"/>
              <a:t>25</a:t>
            </a:fld>
            <a:endParaRPr kumimoji="1" lang="ja-JP" altLang="en-US"/>
          </a:p>
        </p:txBody>
      </p:sp>
    </p:spTree>
    <p:extLst>
      <p:ext uri="{BB962C8B-B14F-4D97-AF65-F5344CB8AC3E}">
        <p14:creationId xmlns:p14="http://schemas.microsoft.com/office/powerpoint/2010/main" val="4096109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Target</a:t>
            </a:r>
            <a:r>
              <a:rPr kumimoji="1" lang="ja-JP" altLang="en-US"/>
              <a:t>も書いた方が良い</a:t>
            </a:r>
            <a:endParaRPr kumimoji="1" lang="en-US" altLang="ja-JP" dirty="0"/>
          </a:p>
          <a:p>
            <a:r>
              <a:rPr kumimoji="1" lang="en-US" altLang="ja-JP" dirty="0"/>
              <a:t>Veto</a:t>
            </a:r>
            <a:r>
              <a:rPr kumimoji="1" lang="ja-JP" altLang="en-US"/>
              <a:t>できるものとそうでないものがある</a:t>
            </a:r>
          </a:p>
        </p:txBody>
      </p:sp>
      <p:sp>
        <p:nvSpPr>
          <p:cNvPr id="4" name="スライド番号プレースホルダー 3"/>
          <p:cNvSpPr>
            <a:spLocks noGrp="1"/>
          </p:cNvSpPr>
          <p:nvPr>
            <p:ph type="sldNum" sz="quarter" idx="5"/>
          </p:nvPr>
        </p:nvSpPr>
        <p:spPr/>
        <p:txBody>
          <a:bodyPr/>
          <a:lstStyle/>
          <a:p>
            <a:fld id="{BD967876-D267-264C-9D56-885C4F636FF5}" type="slidenum">
              <a:rPr kumimoji="1" lang="ja-JP" altLang="en-US" smtClean="0"/>
              <a:t>26</a:t>
            </a:fld>
            <a:endParaRPr kumimoji="1" lang="ja-JP" altLang="en-US"/>
          </a:p>
        </p:txBody>
      </p:sp>
    </p:spTree>
    <p:extLst>
      <p:ext uri="{BB962C8B-B14F-4D97-AF65-F5344CB8AC3E}">
        <p14:creationId xmlns:p14="http://schemas.microsoft.com/office/powerpoint/2010/main" val="93301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7E1661E-CFAF-F442-BFBB-EB32A07CC884}" type="slidenum">
              <a:rPr kumimoji="1" lang="ja-JP" altLang="en-US" smtClean="0"/>
              <a:t>31</a:t>
            </a:fld>
            <a:endParaRPr kumimoji="1" lang="ja-JP" altLang="en-US"/>
          </a:p>
        </p:txBody>
      </p:sp>
    </p:spTree>
    <p:extLst>
      <p:ext uri="{BB962C8B-B14F-4D97-AF65-F5344CB8AC3E}">
        <p14:creationId xmlns:p14="http://schemas.microsoft.com/office/powerpoint/2010/main" val="1160992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アウトラインを示す</a:t>
            </a:r>
          </a:p>
        </p:txBody>
      </p:sp>
      <p:sp>
        <p:nvSpPr>
          <p:cNvPr id="4" name="スライド番号プレースホルダー 3"/>
          <p:cNvSpPr>
            <a:spLocks noGrp="1"/>
          </p:cNvSpPr>
          <p:nvPr>
            <p:ph type="sldNum" sz="quarter" idx="5"/>
          </p:nvPr>
        </p:nvSpPr>
        <p:spPr/>
        <p:txBody>
          <a:bodyPr/>
          <a:lstStyle/>
          <a:p>
            <a:fld id="{BD967876-D267-264C-9D56-885C4F636FF5}" type="slidenum">
              <a:rPr kumimoji="1" lang="ja-JP" altLang="en-US" smtClean="0"/>
              <a:t>2</a:t>
            </a:fld>
            <a:endParaRPr kumimoji="1" lang="ja-JP" altLang="en-US"/>
          </a:p>
        </p:txBody>
      </p:sp>
    </p:spTree>
    <p:extLst>
      <p:ext uri="{BB962C8B-B14F-4D97-AF65-F5344CB8AC3E}">
        <p14:creationId xmlns:p14="http://schemas.microsoft.com/office/powerpoint/2010/main" val="2325384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レプトンナンバーとは</a:t>
            </a:r>
            <a:endParaRPr kumimoji="1" lang="en-US" altLang="ja-JP" dirty="0"/>
          </a:p>
          <a:p>
            <a:r>
              <a:rPr kumimoji="1" lang="en-US" altLang="ja-JP" dirty="0"/>
              <a:t>lepton flavor </a:t>
            </a:r>
            <a:r>
              <a:rPr kumimoji="1" lang="ja-JP" altLang="en-US"/>
              <a:t>は標準理論では保存　　　（代表例）</a:t>
            </a:r>
            <a:endParaRPr kumimoji="1" lang="en-US" altLang="ja-JP" dirty="0"/>
          </a:p>
          <a:p>
            <a:r>
              <a:rPr kumimoji="1" lang="ja-JP" altLang="en-US"/>
              <a:t>ニュートリノはマヨラナか？</a:t>
            </a:r>
            <a:endParaRPr kumimoji="1" lang="en-US" altLang="ja-JP" dirty="0"/>
          </a:p>
          <a:p>
            <a:r>
              <a:rPr kumimoji="1" lang="ja-JP" altLang="en-US"/>
              <a:t>ミューオンで行うメリット</a:t>
            </a:r>
            <a:endParaRPr kumimoji="1" lang="en-US" altLang="ja-JP" dirty="0"/>
          </a:p>
          <a:p>
            <a:r>
              <a:rPr kumimoji="1" lang="ja-JP" altLang="en-US"/>
              <a:t>さんしよう</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BD967876-D267-264C-9D56-885C4F636FF5}" type="slidenum">
              <a:rPr kumimoji="1" lang="ja-JP" altLang="en-US" smtClean="0"/>
              <a:t>3</a:t>
            </a:fld>
            <a:endParaRPr kumimoji="1" lang="ja-JP" altLang="en-US"/>
          </a:p>
        </p:txBody>
      </p:sp>
    </p:spTree>
    <p:extLst>
      <p:ext uri="{BB962C8B-B14F-4D97-AF65-F5344CB8AC3E}">
        <p14:creationId xmlns:p14="http://schemas.microsoft.com/office/powerpoint/2010/main" val="127783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始状態を終状態に持ってきたイラストをのせる</a:t>
            </a:r>
            <a:endParaRPr kumimoji="1" lang="en-US" altLang="ja-JP" dirty="0"/>
          </a:p>
          <a:p>
            <a:r>
              <a:rPr kumimoji="1" lang="ja-JP" altLang="en-US"/>
              <a:t>第二世代と第一世代の違いを述べる</a:t>
            </a:r>
            <a:endParaRPr kumimoji="1" lang="en-US" altLang="ja-JP" dirty="0"/>
          </a:p>
          <a:p>
            <a:r>
              <a:rPr kumimoji="1" lang="en-US" altLang="ja-JP" dirty="0"/>
              <a:t>S</a:t>
            </a:r>
            <a:r>
              <a:rPr kumimoji="1" lang="ja-JP" altLang="en-US"/>
              <a:t>クオークがあるかないか　</a:t>
            </a:r>
            <a:r>
              <a:rPr kumimoji="1" lang="en-US" altLang="ja-JP" dirty="0"/>
              <a:t>…</a:t>
            </a:r>
            <a:r>
              <a:rPr kumimoji="1" lang="ja-JP" altLang="en-US"/>
              <a:t>今後の検討</a:t>
            </a:r>
            <a:endParaRPr kumimoji="1" lang="en-US" altLang="ja-JP" dirty="0"/>
          </a:p>
          <a:p>
            <a:r>
              <a:rPr kumimoji="1" lang="ja-JP" altLang="en-US"/>
              <a:t>それぞれ</a:t>
            </a:r>
            <a:r>
              <a:rPr kumimoji="1" lang="en-US" altLang="ja-JP" dirty="0"/>
              <a:t>B.R.</a:t>
            </a:r>
            <a:r>
              <a:rPr kumimoji="1" lang="ja-JP" altLang="en-US"/>
              <a:t>を書いておく</a:t>
            </a:r>
            <a:r>
              <a:rPr kumimoji="1" lang="en-US" altLang="ja-JP" dirty="0"/>
              <a:t> reference</a:t>
            </a:r>
            <a:r>
              <a:rPr kumimoji="1" lang="ja-JP" altLang="en-US"/>
              <a:t>も</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BD967876-D267-264C-9D56-885C4F636FF5}" type="slidenum">
              <a:rPr kumimoji="1" lang="ja-JP" altLang="en-US" smtClean="0"/>
              <a:t>4</a:t>
            </a:fld>
            <a:endParaRPr kumimoji="1" lang="ja-JP" altLang="en-US"/>
          </a:p>
        </p:txBody>
      </p:sp>
    </p:spTree>
    <p:extLst>
      <p:ext uri="{BB962C8B-B14F-4D97-AF65-F5344CB8AC3E}">
        <p14:creationId xmlns:p14="http://schemas.microsoft.com/office/powerpoint/2010/main" val="2073521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実験には</a:t>
            </a:r>
            <a:r>
              <a:rPr kumimoji="1" lang="en-US" altLang="ja-JP" dirty="0" err="1"/>
              <a:t>stopeed</a:t>
            </a:r>
            <a:r>
              <a:rPr kumimoji="1" lang="en-US" altLang="ja-JP" dirty="0"/>
              <a:t> </a:t>
            </a:r>
            <a:r>
              <a:rPr kumimoji="1" lang="ja-JP" altLang="en-US"/>
              <a:t>と</a:t>
            </a:r>
            <a:r>
              <a:rPr kumimoji="1" lang="en-US" altLang="ja-JP" dirty="0"/>
              <a:t>in-flight</a:t>
            </a:r>
            <a:r>
              <a:rPr kumimoji="1" lang="ja-JP" altLang="en-US"/>
              <a:t>があるという前置き</a:t>
            </a:r>
            <a:endParaRPr kumimoji="1" lang="en-US" altLang="ja-JP" dirty="0"/>
          </a:p>
          <a:p>
            <a:r>
              <a:rPr kumimoji="1" lang="en-US" altLang="ja-JP" dirty="0"/>
              <a:t>Radionuclide</a:t>
            </a:r>
            <a:r>
              <a:rPr kumimoji="1" lang="ja-JP" altLang="en-US"/>
              <a:t>の例をのせる</a:t>
            </a:r>
            <a:r>
              <a:rPr kumimoji="1" lang="en-US" altLang="ja-JP" dirty="0"/>
              <a:t> </a:t>
            </a:r>
            <a:r>
              <a:rPr kumimoji="1" lang="ja-JP" altLang="en-US"/>
              <a:t>放射能ものせ、実験に使用できないことを裏付ける　</a:t>
            </a:r>
            <a:r>
              <a:rPr kumimoji="1" lang="en-US" altLang="ja-JP" dirty="0"/>
              <a:t>reference</a:t>
            </a:r>
            <a:r>
              <a:rPr kumimoji="1" lang="ja-JP" altLang="en-US"/>
              <a:t>も</a:t>
            </a:r>
            <a:endParaRPr kumimoji="1" lang="en-US" altLang="ja-JP" dirty="0"/>
          </a:p>
          <a:p>
            <a:r>
              <a:rPr kumimoji="1" lang="ja-JP" altLang="en-US"/>
              <a:t>イラストを描く</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BD967876-D267-264C-9D56-885C4F636FF5}" type="slidenum">
              <a:rPr kumimoji="1" lang="ja-JP" altLang="en-US" smtClean="0"/>
              <a:t>7</a:t>
            </a:fld>
            <a:endParaRPr kumimoji="1" lang="ja-JP" altLang="en-US"/>
          </a:p>
        </p:txBody>
      </p:sp>
    </p:spTree>
    <p:extLst>
      <p:ext uri="{BB962C8B-B14F-4D97-AF65-F5344CB8AC3E}">
        <p14:creationId xmlns:p14="http://schemas.microsoft.com/office/powerpoint/2010/main" val="1507010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Stopped</a:t>
            </a:r>
            <a:r>
              <a:rPr kumimoji="1" lang="ja-JP" altLang="en-US"/>
              <a:t>でできないから</a:t>
            </a:r>
            <a:r>
              <a:rPr kumimoji="1" lang="en-US" altLang="ja-JP" dirty="0"/>
              <a:t>in-flight</a:t>
            </a:r>
            <a:r>
              <a:rPr kumimoji="1" lang="ja-JP" altLang="en-US"/>
              <a:t>を検討した</a:t>
            </a:r>
            <a:endParaRPr kumimoji="1" lang="en-US" altLang="ja-JP" dirty="0"/>
          </a:p>
          <a:p>
            <a:r>
              <a:rPr kumimoji="1" lang="en-US" altLang="ja-JP" dirty="0"/>
              <a:t>ΔE</a:t>
            </a:r>
            <a:r>
              <a:rPr kumimoji="1" lang="ja-JP" altLang="en-US"/>
              <a:t>の対比</a:t>
            </a:r>
            <a:endParaRPr kumimoji="1" lang="en-US" altLang="ja-JP" dirty="0"/>
          </a:p>
          <a:p>
            <a:r>
              <a:rPr kumimoji="1" lang="ja-JP" altLang="en-US"/>
              <a:t>イラストを描く</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BD967876-D267-264C-9D56-885C4F636FF5}" type="slidenum">
              <a:rPr kumimoji="1" lang="ja-JP" altLang="en-US" smtClean="0"/>
              <a:t>8</a:t>
            </a:fld>
            <a:endParaRPr kumimoji="1" lang="ja-JP" altLang="en-US"/>
          </a:p>
        </p:txBody>
      </p:sp>
    </p:spTree>
    <p:extLst>
      <p:ext uri="{BB962C8B-B14F-4D97-AF65-F5344CB8AC3E}">
        <p14:creationId xmlns:p14="http://schemas.microsoft.com/office/powerpoint/2010/main" val="16783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a:t>
            </a:r>
            <a:r>
              <a:rPr kumimoji="1" lang="ja-JP" altLang="en-US"/>
              <a:t>や</a:t>
            </a:r>
            <a:r>
              <a:rPr kumimoji="1" lang="en-US" altLang="ja-JP" dirty="0"/>
              <a:t>E</a:t>
            </a:r>
            <a:r>
              <a:rPr kumimoji="1" lang="ja-JP" altLang="en-US"/>
              <a:t>をイタリックに</a:t>
            </a:r>
            <a:endParaRPr kumimoji="1" lang="en-US" altLang="ja-JP" dirty="0"/>
          </a:p>
          <a:p>
            <a:r>
              <a:rPr kumimoji="1" lang="en-US" altLang="ja-JP" dirty="0" err="1"/>
              <a:t>Matom</a:t>
            </a:r>
            <a:r>
              <a:rPr kumimoji="1" lang="ja-JP" altLang="en-US"/>
              <a:t>を用いたことを述べる</a:t>
            </a:r>
            <a:endParaRPr kumimoji="1" lang="en-US" altLang="ja-JP" dirty="0"/>
          </a:p>
          <a:p>
            <a:r>
              <a:rPr kumimoji="1" lang="en-US" altLang="ja-JP" dirty="0" err="1"/>
              <a:t>Mnuclide</a:t>
            </a:r>
            <a:r>
              <a:rPr kumimoji="1" lang="en-US" altLang="ja-JP" dirty="0"/>
              <a:t>.</a:t>
            </a:r>
            <a:r>
              <a:rPr kumimoji="1" lang="ja-JP" altLang="en-US"/>
              <a:t>に修正</a:t>
            </a:r>
            <a:r>
              <a:rPr kumimoji="1" lang="en-US" altLang="ja-JP" dirty="0"/>
              <a:t> </a:t>
            </a:r>
            <a:r>
              <a:rPr kumimoji="1" lang="ja-JP" altLang="en-US"/>
              <a:t>早急に計算し直す旨を報告</a:t>
            </a:r>
          </a:p>
        </p:txBody>
      </p:sp>
      <p:sp>
        <p:nvSpPr>
          <p:cNvPr id="4" name="スライド番号プレースホルダー 3"/>
          <p:cNvSpPr>
            <a:spLocks noGrp="1"/>
          </p:cNvSpPr>
          <p:nvPr>
            <p:ph type="sldNum" sz="quarter" idx="5"/>
          </p:nvPr>
        </p:nvSpPr>
        <p:spPr/>
        <p:txBody>
          <a:bodyPr/>
          <a:lstStyle/>
          <a:p>
            <a:fld id="{BD967876-D267-264C-9D56-885C4F636FF5}" type="slidenum">
              <a:rPr kumimoji="1" lang="ja-JP" altLang="en-US" smtClean="0"/>
              <a:t>9</a:t>
            </a:fld>
            <a:endParaRPr kumimoji="1" lang="ja-JP" altLang="en-US"/>
          </a:p>
        </p:txBody>
      </p:sp>
    </p:spTree>
    <p:extLst>
      <p:ext uri="{BB962C8B-B14F-4D97-AF65-F5344CB8AC3E}">
        <p14:creationId xmlns:p14="http://schemas.microsoft.com/office/powerpoint/2010/main" val="1900735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最適な標的とはどのようなものか　イラストも</a:t>
            </a:r>
            <a:endParaRPr kumimoji="1" lang="en-US" altLang="ja-JP" dirty="0"/>
          </a:p>
          <a:p>
            <a:r>
              <a:rPr kumimoji="1" lang="ja-JP" altLang="en-US"/>
              <a:t>検出方法も軽く説明する。</a:t>
            </a:r>
            <a:endParaRPr kumimoji="1" lang="en-US" altLang="ja-JP" dirty="0"/>
          </a:p>
          <a:p>
            <a:r>
              <a:rPr kumimoji="1" lang="ja-JP" altLang="en-US"/>
              <a:t>そのうちの</a:t>
            </a:r>
            <a:r>
              <a:rPr kumimoji="1" lang="en-US" altLang="ja-JP" dirty="0"/>
              <a:t>cross section</a:t>
            </a:r>
          </a:p>
          <a:p>
            <a:r>
              <a:rPr kumimoji="1" lang="ja-JP" altLang="en-US"/>
              <a:t>教科書電子の弾性散乱の式を利用　電子をミューオンに変える　電子の原子による散乱の指揮を応用</a:t>
            </a:r>
            <a:endParaRPr kumimoji="1" lang="en-US" altLang="ja-JP" dirty="0"/>
          </a:p>
          <a:p>
            <a:r>
              <a:rPr kumimoji="1" lang="ja-JP" altLang="en-US"/>
              <a:t>入射粒子　散乱粒子の運動量　断面積を求める理由　　　　</a:t>
            </a:r>
            <a:r>
              <a:rPr kumimoji="1" lang="en-US" altLang="ja-JP" dirty="0" err="1"/>
              <a:t>FoM</a:t>
            </a:r>
            <a:r>
              <a:rPr kumimoji="1" lang="ja-JP" altLang="en-US"/>
              <a:t>を先に述べる</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BD967876-D267-264C-9D56-885C4F636FF5}" type="slidenum">
              <a:rPr kumimoji="1" lang="ja-JP" altLang="en-US" smtClean="0"/>
              <a:t>12</a:t>
            </a:fld>
            <a:endParaRPr kumimoji="1" lang="ja-JP" altLang="en-US"/>
          </a:p>
        </p:txBody>
      </p:sp>
    </p:spTree>
    <p:extLst>
      <p:ext uri="{BB962C8B-B14F-4D97-AF65-F5344CB8AC3E}">
        <p14:creationId xmlns:p14="http://schemas.microsoft.com/office/powerpoint/2010/main" val="1453212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有限な大きさの原子　　　　今回は原子核の大きさを</a:t>
            </a:r>
            <a:r>
              <a:rPr kumimoji="1" lang="en-US" altLang="ja-JP" dirty="0"/>
              <a:t>0</a:t>
            </a:r>
            <a:r>
              <a:rPr kumimoji="1" lang="ja-JP" altLang="en-US"/>
              <a:t>（点）として</a:t>
            </a:r>
            <a:endParaRPr kumimoji="1" lang="en-US" altLang="ja-JP" dirty="0"/>
          </a:p>
          <a:p>
            <a:r>
              <a:rPr kumimoji="1" lang="en-US" altLang="ja-JP" dirty="0" err="1"/>
              <a:t>Propotional</a:t>
            </a:r>
            <a:r>
              <a:rPr kumimoji="1" lang="en-US" altLang="ja-JP" dirty="0"/>
              <a:t> K’/K   </a:t>
            </a:r>
            <a:r>
              <a:rPr kumimoji="1" lang="ja-JP" altLang="en-US"/>
              <a:t>強調</a:t>
            </a:r>
            <a:endParaRPr kumimoji="1" lang="en-US" altLang="ja-JP" dirty="0"/>
          </a:p>
          <a:p>
            <a:r>
              <a:rPr kumimoji="1" lang="ja-JP" altLang="en-US"/>
              <a:t>　怪しい部分があることを述べる</a:t>
            </a:r>
          </a:p>
        </p:txBody>
      </p:sp>
      <p:sp>
        <p:nvSpPr>
          <p:cNvPr id="4" name="スライド番号プレースホルダー 3"/>
          <p:cNvSpPr>
            <a:spLocks noGrp="1"/>
          </p:cNvSpPr>
          <p:nvPr>
            <p:ph type="sldNum" sz="quarter" idx="5"/>
          </p:nvPr>
        </p:nvSpPr>
        <p:spPr/>
        <p:txBody>
          <a:bodyPr/>
          <a:lstStyle/>
          <a:p>
            <a:fld id="{BD967876-D267-264C-9D56-885C4F636FF5}" type="slidenum">
              <a:rPr kumimoji="1" lang="ja-JP" altLang="en-US" smtClean="0"/>
              <a:t>13</a:t>
            </a:fld>
            <a:endParaRPr kumimoji="1" lang="ja-JP" altLang="en-US"/>
          </a:p>
        </p:txBody>
      </p:sp>
    </p:spTree>
    <p:extLst>
      <p:ext uri="{BB962C8B-B14F-4D97-AF65-F5344CB8AC3E}">
        <p14:creationId xmlns:p14="http://schemas.microsoft.com/office/powerpoint/2010/main" val="3975962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69E7A9-7840-3F40-8CF7-40CA12F373C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078209C-24FF-4F4A-80A3-6B53AAFE28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C11CDB9-1660-9C47-ACFE-93EBB99A7CEE}"/>
              </a:ext>
            </a:extLst>
          </p:cNvPr>
          <p:cNvSpPr>
            <a:spLocks noGrp="1"/>
          </p:cNvSpPr>
          <p:nvPr>
            <p:ph type="dt" sz="half" idx="10"/>
          </p:nvPr>
        </p:nvSpPr>
        <p:spPr/>
        <p:txBody>
          <a:bodyPr/>
          <a:lstStyle/>
          <a:p>
            <a:fld id="{9E13B835-89F7-AD42-BCF6-675072A060D8}" type="datetimeFigureOut">
              <a:rPr kumimoji="1" lang="ja-JP" altLang="en-US" smtClean="0"/>
              <a:t>2019/12/22</a:t>
            </a:fld>
            <a:endParaRPr kumimoji="1" lang="ja-JP" altLang="en-US"/>
          </a:p>
        </p:txBody>
      </p:sp>
      <p:sp>
        <p:nvSpPr>
          <p:cNvPr id="5" name="フッター プレースホルダー 4">
            <a:extLst>
              <a:ext uri="{FF2B5EF4-FFF2-40B4-BE49-F238E27FC236}">
                <a16:creationId xmlns:a16="http://schemas.microsoft.com/office/drawing/2014/main" id="{455CAC3D-AE79-4941-9D82-0D41FA1A612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E41A3A8-F407-024E-AD5B-266B84CDC290}"/>
              </a:ext>
            </a:extLst>
          </p:cNvPr>
          <p:cNvSpPr>
            <a:spLocks noGrp="1"/>
          </p:cNvSpPr>
          <p:nvPr>
            <p:ph type="sldNum" sz="quarter" idx="12"/>
          </p:nvPr>
        </p:nvSpPr>
        <p:spPr/>
        <p:txBody>
          <a:bodyPr/>
          <a:lstStyle/>
          <a:p>
            <a:fld id="{94B1B68C-0F8A-3B41-9A5E-064E5532463B}" type="slidenum">
              <a:rPr kumimoji="1" lang="ja-JP" altLang="en-US" smtClean="0"/>
              <a:t>‹#›</a:t>
            </a:fld>
            <a:endParaRPr kumimoji="1" lang="ja-JP" altLang="en-US"/>
          </a:p>
        </p:txBody>
      </p:sp>
    </p:spTree>
    <p:extLst>
      <p:ext uri="{BB962C8B-B14F-4D97-AF65-F5344CB8AC3E}">
        <p14:creationId xmlns:p14="http://schemas.microsoft.com/office/powerpoint/2010/main" val="1923115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1CB359-CBD7-5143-9948-6A21ED3B2FD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E3687A9-013E-2F46-A85B-A8D60ED203A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B6E35B3-909F-A045-9167-4A7FE9C17156}"/>
              </a:ext>
            </a:extLst>
          </p:cNvPr>
          <p:cNvSpPr>
            <a:spLocks noGrp="1"/>
          </p:cNvSpPr>
          <p:nvPr>
            <p:ph type="dt" sz="half" idx="10"/>
          </p:nvPr>
        </p:nvSpPr>
        <p:spPr/>
        <p:txBody>
          <a:bodyPr/>
          <a:lstStyle/>
          <a:p>
            <a:fld id="{9E13B835-89F7-AD42-BCF6-675072A060D8}" type="datetimeFigureOut">
              <a:rPr kumimoji="1" lang="ja-JP" altLang="en-US" smtClean="0"/>
              <a:t>2019/12/22</a:t>
            </a:fld>
            <a:endParaRPr kumimoji="1" lang="ja-JP" altLang="en-US"/>
          </a:p>
        </p:txBody>
      </p:sp>
      <p:sp>
        <p:nvSpPr>
          <p:cNvPr id="5" name="フッター プレースホルダー 4">
            <a:extLst>
              <a:ext uri="{FF2B5EF4-FFF2-40B4-BE49-F238E27FC236}">
                <a16:creationId xmlns:a16="http://schemas.microsoft.com/office/drawing/2014/main" id="{E5CDAFE1-A066-4447-AC3A-9E0157A1D89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248B168-75AB-1A46-9592-206D18D49534}"/>
              </a:ext>
            </a:extLst>
          </p:cNvPr>
          <p:cNvSpPr>
            <a:spLocks noGrp="1"/>
          </p:cNvSpPr>
          <p:nvPr>
            <p:ph type="sldNum" sz="quarter" idx="12"/>
          </p:nvPr>
        </p:nvSpPr>
        <p:spPr/>
        <p:txBody>
          <a:bodyPr/>
          <a:lstStyle/>
          <a:p>
            <a:fld id="{94B1B68C-0F8A-3B41-9A5E-064E5532463B}" type="slidenum">
              <a:rPr kumimoji="1" lang="ja-JP" altLang="en-US" smtClean="0"/>
              <a:t>‹#›</a:t>
            </a:fld>
            <a:endParaRPr kumimoji="1" lang="ja-JP" altLang="en-US"/>
          </a:p>
        </p:txBody>
      </p:sp>
    </p:spTree>
    <p:extLst>
      <p:ext uri="{BB962C8B-B14F-4D97-AF65-F5344CB8AC3E}">
        <p14:creationId xmlns:p14="http://schemas.microsoft.com/office/powerpoint/2010/main" val="3298219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AEF39B7-5BBA-C34C-AF45-FC3B7E8E18B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9CA069D-B146-9740-94B5-0CB17B9B7DE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23E898D-1171-DD44-B0D1-7C657C80DF84}"/>
              </a:ext>
            </a:extLst>
          </p:cNvPr>
          <p:cNvSpPr>
            <a:spLocks noGrp="1"/>
          </p:cNvSpPr>
          <p:nvPr>
            <p:ph type="dt" sz="half" idx="10"/>
          </p:nvPr>
        </p:nvSpPr>
        <p:spPr/>
        <p:txBody>
          <a:bodyPr/>
          <a:lstStyle/>
          <a:p>
            <a:fld id="{9E13B835-89F7-AD42-BCF6-675072A060D8}" type="datetimeFigureOut">
              <a:rPr kumimoji="1" lang="ja-JP" altLang="en-US" smtClean="0"/>
              <a:t>2019/12/22</a:t>
            </a:fld>
            <a:endParaRPr kumimoji="1" lang="ja-JP" altLang="en-US"/>
          </a:p>
        </p:txBody>
      </p:sp>
      <p:sp>
        <p:nvSpPr>
          <p:cNvPr id="5" name="フッター プレースホルダー 4">
            <a:extLst>
              <a:ext uri="{FF2B5EF4-FFF2-40B4-BE49-F238E27FC236}">
                <a16:creationId xmlns:a16="http://schemas.microsoft.com/office/drawing/2014/main" id="{3180D949-1E2D-2647-9D47-15AC7ECE496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6826FE8-DB3B-4745-B95A-04D95C9587AB}"/>
              </a:ext>
            </a:extLst>
          </p:cNvPr>
          <p:cNvSpPr>
            <a:spLocks noGrp="1"/>
          </p:cNvSpPr>
          <p:nvPr>
            <p:ph type="sldNum" sz="quarter" idx="12"/>
          </p:nvPr>
        </p:nvSpPr>
        <p:spPr/>
        <p:txBody>
          <a:bodyPr/>
          <a:lstStyle/>
          <a:p>
            <a:fld id="{94B1B68C-0F8A-3B41-9A5E-064E5532463B}" type="slidenum">
              <a:rPr kumimoji="1" lang="ja-JP" altLang="en-US" smtClean="0"/>
              <a:t>‹#›</a:t>
            </a:fld>
            <a:endParaRPr kumimoji="1" lang="ja-JP" altLang="en-US"/>
          </a:p>
        </p:txBody>
      </p:sp>
    </p:spTree>
    <p:extLst>
      <p:ext uri="{BB962C8B-B14F-4D97-AF65-F5344CB8AC3E}">
        <p14:creationId xmlns:p14="http://schemas.microsoft.com/office/powerpoint/2010/main" val="3147744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9BF633-9497-CC4B-8E67-E29CAC103DD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844D66F-CE11-E24B-9D61-6DC20FAE0AA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1176851-E366-1848-BB3C-0D8775697B01}"/>
              </a:ext>
            </a:extLst>
          </p:cNvPr>
          <p:cNvSpPr>
            <a:spLocks noGrp="1"/>
          </p:cNvSpPr>
          <p:nvPr>
            <p:ph type="dt" sz="half" idx="10"/>
          </p:nvPr>
        </p:nvSpPr>
        <p:spPr/>
        <p:txBody>
          <a:bodyPr/>
          <a:lstStyle/>
          <a:p>
            <a:fld id="{9E13B835-89F7-AD42-BCF6-675072A060D8}" type="datetimeFigureOut">
              <a:rPr kumimoji="1" lang="ja-JP" altLang="en-US" smtClean="0"/>
              <a:t>2019/12/22</a:t>
            </a:fld>
            <a:endParaRPr kumimoji="1" lang="ja-JP" altLang="en-US"/>
          </a:p>
        </p:txBody>
      </p:sp>
      <p:sp>
        <p:nvSpPr>
          <p:cNvPr id="5" name="フッター プレースホルダー 4">
            <a:extLst>
              <a:ext uri="{FF2B5EF4-FFF2-40B4-BE49-F238E27FC236}">
                <a16:creationId xmlns:a16="http://schemas.microsoft.com/office/drawing/2014/main" id="{E2EAB63B-1804-3C4C-B05A-88CFC92C3B9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90FD140-F5E7-684D-8777-C95CABEF1C25}"/>
              </a:ext>
            </a:extLst>
          </p:cNvPr>
          <p:cNvSpPr>
            <a:spLocks noGrp="1"/>
          </p:cNvSpPr>
          <p:nvPr>
            <p:ph type="sldNum" sz="quarter" idx="12"/>
          </p:nvPr>
        </p:nvSpPr>
        <p:spPr/>
        <p:txBody>
          <a:bodyPr/>
          <a:lstStyle/>
          <a:p>
            <a:fld id="{94B1B68C-0F8A-3B41-9A5E-064E5532463B}" type="slidenum">
              <a:rPr kumimoji="1" lang="ja-JP" altLang="en-US" smtClean="0"/>
              <a:t>‹#›</a:t>
            </a:fld>
            <a:endParaRPr kumimoji="1" lang="ja-JP" altLang="en-US"/>
          </a:p>
        </p:txBody>
      </p:sp>
    </p:spTree>
    <p:extLst>
      <p:ext uri="{BB962C8B-B14F-4D97-AF65-F5344CB8AC3E}">
        <p14:creationId xmlns:p14="http://schemas.microsoft.com/office/powerpoint/2010/main" val="2378471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A8676E-E004-294C-8613-7F48A6E274B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7D7272D-7552-D94C-B20C-D549DF0CAB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4B14743-09D6-1545-95D9-74D6B496C1A0}"/>
              </a:ext>
            </a:extLst>
          </p:cNvPr>
          <p:cNvSpPr>
            <a:spLocks noGrp="1"/>
          </p:cNvSpPr>
          <p:nvPr>
            <p:ph type="dt" sz="half" idx="10"/>
          </p:nvPr>
        </p:nvSpPr>
        <p:spPr/>
        <p:txBody>
          <a:bodyPr/>
          <a:lstStyle/>
          <a:p>
            <a:fld id="{9E13B835-89F7-AD42-BCF6-675072A060D8}" type="datetimeFigureOut">
              <a:rPr kumimoji="1" lang="ja-JP" altLang="en-US" smtClean="0"/>
              <a:t>2019/12/22</a:t>
            </a:fld>
            <a:endParaRPr kumimoji="1" lang="ja-JP" altLang="en-US"/>
          </a:p>
        </p:txBody>
      </p:sp>
      <p:sp>
        <p:nvSpPr>
          <p:cNvPr id="5" name="フッター プレースホルダー 4">
            <a:extLst>
              <a:ext uri="{FF2B5EF4-FFF2-40B4-BE49-F238E27FC236}">
                <a16:creationId xmlns:a16="http://schemas.microsoft.com/office/drawing/2014/main" id="{29D459FB-10F3-4642-B242-E705919F1CC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A1BED25-29C1-0242-A131-DA783704F513}"/>
              </a:ext>
            </a:extLst>
          </p:cNvPr>
          <p:cNvSpPr>
            <a:spLocks noGrp="1"/>
          </p:cNvSpPr>
          <p:nvPr>
            <p:ph type="sldNum" sz="quarter" idx="12"/>
          </p:nvPr>
        </p:nvSpPr>
        <p:spPr/>
        <p:txBody>
          <a:bodyPr/>
          <a:lstStyle/>
          <a:p>
            <a:fld id="{94B1B68C-0F8A-3B41-9A5E-064E5532463B}" type="slidenum">
              <a:rPr kumimoji="1" lang="ja-JP" altLang="en-US" smtClean="0"/>
              <a:t>‹#›</a:t>
            </a:fld>
            <a:endParaRPr kumimoji="1" lang="ja-JP" altLang="en-US"/>
          </a:p>
        </p:txBody>
      </p:sp>
    </p:spTree>
    <p:extLst>
      <p:ext uri="{BB962C8B-B14F-4D97-AF65-F5344CB8AC3E}">
        <p14:creationId xmlns:p14="http://schemas.microsoft.com/office/powerpoint/2010/main" val="592965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BEAB8E-59C5-7944-96DF-3DC093B6678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73347A9-0A00-6049-9AF3-FCA8CF2D578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419DE83-759E-3748-AEA0-E901DC4661D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864E80D-D435-8045-A674-8015AE443F21}"/>
              </a:ext>
            </a:extLst>
          </p:cNvPr>
          <p:cNvSpPr>
            <a:spLocks noGrp="1"/>
          </p:cNvSpPr>
          <p:nvPr>
            <p:ph type="dt" sz="half" idx="10"/>
          </p:nvPr>
        </p:nvSpPr>
        <p:spPr/>
        <p:txBody>
          <a:bodyPr/>
          <a:lstStyle/>
          <a:p>
            <a:fld id="{9E13B835-89F7-AD42-BCF6-675072A060D8}" type="datetimeFigureOut">
              <a:rPr kumimoji="1" lang="ja-JP" altLang="en-US" smtClean="0"/>
              <a:t>2019/12/22</a:t>
            </a:fld>
            <a:endParaRPr kumimoji="1" lang="ja-JP" altLang="en-US"/>
          </a:p>
        </p:txBody>
      </p:sp>
      <p:sp>
        <p:nvSpPr>
          <p:cNvPr id="6" name="フッター プレースホルダー 5">
            <a:extLst>
              <a:ext uri="{FF2B5EF4-FFF2-40B4-BE49-F238E27FC236}">
                <a16:creationId xmlns:a16="http://schemas.microsoft.com/office/drawing/2014/main" id="{12087CEC-1A71-2246-B9A8-4ED5E45F4A7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D815183-577F-7149-A85B-E51D414834D9}"/>
              </a:ext>
            </a:extLst>
          </p:cNvPr>
          <p:cNvSpPr>
            <a:spLocks noGrp="1"/>
          </p:cNvSpPr>
          <p:nvPr>
            <p:ph type="sldNum" sz="quarter" idx="12"/>
          </p:nvPr>
        </p:nvSpPr>
        <p:spPr/>
        <p:txBody>
          <a:bodyPr/>
          <a:lstStyle/>
          <a:p>
            <a:fld id="{94B1B68C-0F8A-3B41-9A5E-064E5532463B}" type="slidenum">
              <a:rPr kumimoji="1" lang="ja-JP" altLang="en-US" smtClean="0"/>
              <a:t>‹#›</a:t>
            </a:fld>
            <a:endParaRPr kumimoji="1" lang="ja-JP" altLang="en-US"/>
          </a:p>
        </p:txBody>
      </p:sp>
    </p:spTree>
    <p:extLst>
      <p:ext uri="{BB962C8B-B14F-4D97-AF65-F5344CB8AC3E}">
        <p14:creationId xmlns:p14="http://schemas.microsoft.com/office/powerpoint/2010/main" val="3302753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BCD836-9071-574D-82B6-2D370C75CED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7D8C2F4-8502-DE48-A8CA-44EA412D6F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A3A1270-4057-2346-BA83-42953C7B98F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768814C-1378-3A4F-A18D-7C2516B0E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1FED2EA-DB67-BF42-BDAC-49B7E0CF152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858F7D7-80A6-0140-A1AB-EBA303F56418}"/>
              </a:ext>
            </a:extLst>
          </p:cNvPr>
          <p:cNvSpPr>
            <a:spLocks noGrp="1"/>
          </p:cNvSpPr>
          <p:nvPr>
            <p:ph type="dt" sz="half" idx="10"/>
          </p:nvPr>
        </p:nvSpPr>
        <p:spPr/>
        <p:txBody>
          <a:bodyPr/>
          <a:lstStyle/>
          <a:p>
            <a:fld id="{9E13B835-89F7-AD42-BCF6-675072A060D8}" type="datetimeFigureOut">
              <a:rPr kumimoji="1" lang="ja-JP" altLang="en-US" smtClean="0"/>
              <a:t>2019/12/22</a:t>
            </a:fld>
            <a:endParaRPr kumimoji="1" lang="ja-JP" altLang="en-US"/>
          </a:p>
        </p:txBody>
      </p:sp>
      <p:sp>
        <p:nvSpPr>
          <p:cNvPr id="8" name="フッター プレースホルダー 7">
            <a:extLst>
              <a:ext uri="{FF2B5EF4-FFF2-40B4-BE49-F238E27FC236}">
                <a16:creationId xmlns:a16="http://schemas.microsoft.com/office/drawing/2014/main" id="{AD7E4588-17E2-994F-BD10-2C888D4DC55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7B8B9F7-FD41-8844-9E68-D19725960550}"/>
              </a:ext>
            </a:extLst>
          </p:cNvPr>
          <p:cNvSpPr>
            <a:spLocks noGrp="1"/>
          </p:cNvSpPr>
          <p:nvPr>
            <p:ph type="sldNum" sz="quarter" idx="12"/>
          </p:nvPr>
        </p:nvSpPr>
        <p:spPr/>
        <p:txBody>
          <a:bodyPr/>
          <a:lstStyle/>
          <a:p>
            <a:fld id="{94B1B68C-0F8A-3B41-9A5E-064E5532463B}" type="slidenum">
              <a:rPr kumimoji="1" lang="ja-JP" altLang="en-US" smtClean="0"/>
              <a:t>‹#›</a:t>
            </a:fld>
            <a:endParaRPr kumimoji="1" lang="ja-JP" altLang="en-US"/>
          </a:p>
        </p:txBody>
      </p:sp>
    </p:spTree>
    <p:extLst>
      <p:ext uri="{BB962C8B-B14F-4D97-AF65-F5344CB8AC3E}">
        <p14:creationId xmlns:p14="http://schemas.microsoft.com/office/powerpoint/2010/main" val="3778950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DFCD88-F451-774D-9C32-85A9F591069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C497C61-16FC-5D4D-95EB-99CE4ECC849E}"/>
              </a:ext>
            </a:extLst>
          </p:cNvPr>
          <p:cNvSpPr>
            <a:spLocks noGrp="1"/>
          </p:cNvSpPr>
          <p:nvPr>
            <p:ph type="dt" sz="half" idx="10"/>
          </p:nvPr>
        </p:nvSpPr>
        <p:spPr/>
        <p:txBody>
          <a:bodyPr/>
          <a:lstStyle/>
          <a:p>
            <a:fld id="{9E13B835-89F7-AD42-BCF6-675072A060D8}" type="datetimeFigureOut">
              <a:rPr kumimoji="1" lang="ja-JP" altLang="en-US" smtClean="0"/>
              <a:t>2019/12/22</a:t>
            </a:fld>
            <a:endParaRPr kumimoji="1" lang="ja-JP" altLang="en-US"/>
          </a:p>
        </p:txBody>
      </p:sp>
      <p:sp>
        <p:nvSpPr>
          <p:cNvPr id="4" name="フッター プレースホルダー 3">
            <a:extLst>
              <a:ext uri="{FF2B5EF4-FFF2-40B4-BE49-F238E27FC236}">
                <a16:creationId xmlns:a16="http://schemas.microsoft.com/office/drawing/2014/main" id="{C622D092-16E3-5A40-9DA8-8FDE1DB0CBD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BBDB469-8DB5-6949-87A2-2BF11766E94F}"/>
              </a:ext>
            </a:extLst>
          </p:cNvPr>
          <p:cNvSpPr>
            <a:spLocks noGrp="1"/>
          </p:cNvSpPr>
          <p:nvPr>
            <p:ph type="sldNum" sz="quarter" idx="12"/>
          </p:nvPr>
        </p:nvSpPr>
        <p:spPr/>
        <p:txBody>
          <a:bodyPr/>
          <a:lstStyle/>
          <a:p>
            <a:fld id="{94B1B68C-0F8A-3B41-9A5E-064E5532463B}" type="slidenum">
              <a:rPr kumimoji="1" lang="ja-JP" altLang="en-US" smtClean="0"/>
              <a:t>‹#›</a:t>
            </a:fld>
            <a:endParaRPr kumimoji="1" lang="ja-JP" altLang="en-US"/>
          </a:p>
        </p:txBody>
      </p:sp>
    </p:spTree>
    <p:extLst>
      <p:ext uri="{BB962C8B-B14F-4D97-AF65-F5344CB8AC3E}">
        <p14:creationId xmlns:p14="http://schemas.microsoft.com/office/powerpoint/2010/main" val="4166056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1C7BD90-BEA1-8442-B7C5-4692ECFF8954}"/>
              </a:ext>
            </a:extLst>
          </p:cNvPr>
          <p:cNvSpPr>
            <a:spLocks noGrp="1"/>
          </p:cNvSpPr>
          <p:nvPr>
            <p:ph type="dt" sz="half" idx="10"/>
          </p:nvPr>
        </p:nvSpPr>
        <p:spPr/>
        <p:txBody>
          <a:bodyPr/>
          <a:lstStyle/>
          <a:p>
            <a:fld id="{9E13B835-89F7-AD42-BCF6-675072A060D8}" type="datetimeFigureOut">
              <a:rPr kumimoji="1" lang="ja-JP" altLang="en-US" smtClean="0"/>
              <a:t>2019/12/22</a:t>
            </a:fld>
            <a:endParaRPr kumimoji="1" lang="ja-JP" altLang="en-US"/>
          </a:p>
        </p:txBody>
      </p:sp>
      <p:sp>
        <p:nvSpPr>
          <p:cNvPr id="3" name="フッター プレースホルダー 2">
            <a:extLst>
              <a:ext uri="{FF2B5EF4-FFF2-40B4-BE49-F238E27FC236}">
                <a16:creationId xmlns:a16="http://schemas.microsoft.com/office/drawing/2014/main" id="{0D621818-C597-5C4E-B835-16825A8B72A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6802555-FCF2-D84B-B295-818262355AA8}"/>
              </a:ext>
            </a:extLst>
          </p:cNvPr>
          <p:cNvSpPr>
            <a:spLocks noGrp="1"/>
          </p:cNvSpPr>
          <p:nvPr>
            <p:ph type="sldNum" sz="quarter" idx="12"/>
          </p:nvPr>
        </p:nvSpPr>
        <p:spPr/>
        <p:txBody>
          <a:bodyPr/>
          <a:lstStyle/>
          <a:p>
            <a:fld id="{94B1B68C-0F8A-3B41-9A5E-064E5532463B}" type="slidenum">
              <a:rPr kumimoji="1" lang="ja-JP" altLang="en-US" smtClean="0"/>
              <a:t>‹#›</a:t>
            </a:fld>
            <a:endParaRPr kumimoji="1" lang="ja-JP" altLang="en-US"/>
          </a:p>
        </p:txBody>
      </p:sp>
    </p:spTree>
    <p:extLst>
      <p:ext uri="{BB962C8B-B14F-4D97-AF65-F5344CB8AC3E}">
        <p14:creationId xmlns:p14="http://schemas.microsoft.com/office/powerpoint/2010/main" val="3733828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9395F8-26C8-A442-9D71-E2768D05024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D79D800-5B46-8A45-85C2-E086A754D2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59D814F-4ABC-E94A-9EF9-DABD9FC77E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5CC7B6E-2495-4546-A6D9-C495D1A3D69F}"/>
              </a:ext>
            </a:extLst>
          </p:cNvPr>
          <p:cNvSpPr>
            <a:spLocks noGrp="1"/>
          </p:cNvSpPr>
          <p:nvPr>
            <p:ph type="dt" sz="half" idx="10"/>
          </p:nvPr>
        </p:nvSpPr>
        <p:spPr/>
        <p:txBody>
          <a:bodyPr/>
          <a:lstStyle/>
          <a:p>
            <a:fld id="{9E13B835-89F7-AD42-BCF6-675072A060D8}" type="datetimeFigureOut">
              <a:rPr kumimoji="1" lang="ja-JP" altLang="en-US" smtClean="0"/>
              <a:t>2019/12/22</a:t>
            </a:fld>
            <a:endParaRPr kumimoji="1" lang="ja-JP" altLang="en-US"/>
          </a:p>
        </p:txBody>
      </p:sp>
      <p:sp>
        <p:nvSpPr>
          <p:cNvPr id="6" name="フッター プレースホルダー 5">
            <a:extLst>
              <a:ext uri="{FF2B5EF4-FFF2-40B4-BE49-F238E27FC236}">
                <a16:creationId xmlns:a16="http://schemas.microsoft.com/office/drawing/2014/main" id="{5D38090A-5D1C-A747-AE91-F0175C5C029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4464591-717B-EE4A-B0B4-B53A5A3161E9}"/>
              </a:ext>
            </a:extLst>
          </p:cNvPr>
          <p:cNvSpPr>
            <a:spLocks noGrp="1"/>
          </p:cNvSpPr>
          <p:nvPr>
            <p:ph type="sldNum" sz="quarter" idx="12"/>
          </p:nvPr>
        </p:nvSpPr>
        <p:spPr/>
        <p:txBody>
          <a:bodyPr/>
          <a:lstStyle/>
          <a:p>
            <a:fld id="{94B1B68C-0F8A-3B41-9A5E-064E5532463B}" type="slidenum">
              <a:rPr kumimoji="1" lang="ja-JP" altLang="en-US" smtClean="0"/>
              <a:t>‹#›</a:t>
            </a:fld>
            <a:endParaRPr kumimoji="1" lang="ja-JP" altLang="en-US"/>
          </a:p>
        </p:txBody>
      </p:sp>
    </p:spTree>
    <p:extLst>
      <p:ext uri="{BB962C8B-B14F-4D97-AF65-F5344CB8AC3E}">
        <p14:creationId xmlns:p14="http://schemas.microsoft.com/office/powerpoint/2010/main" val="985120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50F7ED-56CD-AD4E-BA2E-1D572C97B76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8129460-5BBD-F44E-823C-14A62821D5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AF8130A-64B8-E24B-93EE-B5F1B06CF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6AC2242-789C-DE40-9903-C48A50CC5683}"/>
              </a:ext>
            </a:extLst>
          </p:cNvPr>
          <p:cNvSpPr>
            <a:spLocks noGrp="1"/>
          </p:cNvSpPr>
          <p:nvPr>
            <p:ph type="dt" sz="half" idx="10"/>
          </p:nvPr>
        </p:nvSpPr>
        <p:spPr/>
        <p:txBody>
          <a:bodyPr/>
          <a:lstStyle/>
          <a:p>
            <a:fld id="{9E13B835-89F7-AD42-BCF6-675072A060D8}" type="datetimeFigureOut">
              <a:rPr kumimoji="1" lang="ja-JP" altLang="en-US" smtClean="0"/>
              <a:t>2019/12/22</a:t>
            </a:fld>
            <a:endParaRPr kumimoji="1" lang="ja-JP" altLang="en-US"/>
          </a:p>
        </p:txBody>
      </p:sp>
      <p:sp>
        <p:nvSpPr>
          <p:cNvPr id="6" name="フッター プレースホルダー 5">
            <a:extLst>
              <a:ext uri="{FF2B5EF4-FFF2-40B4-BE49-F238E27FC236}">
                <a16:creationId xmlns:a16="http://schemas.microsoft.com/office/drawing/2014/main" id="{C7340A2E-9813-094E-B4B0-EF24DACE537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E673EE5-6A8B-DE4E-B11E-30F85DBDD035}"/>
              </a:ext>
            </a:extLst>
          </p:cNvPr>
          <p:cNvSpPr>
            <a:spLocks noGrp="1"/>
          </p:cNvSpPr>
          <p:nvPr>
            <p:ph type="sldNum" sz="quarter" idx="12"/>
          </p:nvPr>
        </p:nvSpPr>
        <p:spPr/>
        <p:txBody>
          <a:bodyPr/>
          <a:lstStyle/>
          <a:p>
            <a:fld id="{94B1B68C-0F8A-3B41-9A5E-064E5532463B}" type="slidenum">
              <a:rPr kumimoji="1" lang="ja-JP" altLang="en-US" smtClean="0"/>
              <a:t>‹#›</a:t>
            </a:fld>
            <a:endParaRPr kumimoji="1" lang="ja-JP" altLang="en-US"/>
          </a:p>
        </p:txBody>
      </p:sp>
    </p:spTree>
    <p:extLst>
      <p:ext uri="{BB962C8B-B14F-4D97-AF65-F5344CB8AC3E}">
        <p14:creationId xmlns:p14="http://schemas.microsoft.com/office/powerpoint/2010/main" val="3210551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DC0AB65-B476-9A4A-A032-CBA9F6F04F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292C406-662E-C045-A9E9-E3B3B9698F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DB0255F-D0D9-8A48-AD43-41E527CD75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3B835-89F7-AD42-BCF6-675072A060D8}" type="datetimeFigureOut">
              <a:rPr kumimoji="1" lang="ja-JP" altLang="en-US" smtClean="0"/>
              <a:t>2019/12/22</a:t>
            </a:fld>
            <a:endParaRPr kumimoji="1" lang="ja-JP" altLang="en-US"/>
          </a:p>
        </p:txBody>
      </p:sp>
      <p:sp>
        <p:nvSpPr>
          <p:cNvPr id="5" name="フッター プレースホルダー 4">
            <a:extLst>
              <a:ext uri="{FF2B5EF4-FFF2-40B4-BE49-F238E27FC236}">
                <a16:creationId xmlns:a16="http://schemas.microsoft.com/office/drawing/2014/main" id="{B57F23A3-EAAA-1D47-A816-BD9C532B6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CEA4B85-808D-9242-B395-FB35D9AE5C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1B68C-0F8A-3B41-9A5E-064E5532463B}" type="slidenum">
              <a:rPr kumimoji="1" lang="ja-JP" altLang="en-US" smtClean="0"/>
              <a:t>‹#›</a:t>
            </a:fld>
            <a:endParaRPr kumimoji="1" lang="ja-JP" altLang="en-US"/>
          </a:p>
        </p:txBody>
      </p:sp>
    </p:spTree>
    <p:extLst>
      <p:ext uri="{BB962C8B-B14F-4D97-AF65-F5344CB8AC3E}">
        <p14:creationId xmlns:p14="http://schemas.microsoft.com/office/powerpoint/2010/main" val="2820345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tiff"/><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70.png"/><Relationship Id="rId5" Type="http://schemas.openxmlformats.org/officeDocument/2006/relationships/image" Target="../media/image560.png"/><Relationship Id="rId4" Type="http://schemas.openxmlformats.org/officeDocument/2006/relationships/image" Target="../media/image550.png"/></Relationships>
</file>

<file path=ppt/slides/_rels/slide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351.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12.png"/><Relationship Id="rId3" Type="http://schemas.openxmlformats.org/officeDocument/2006/relationships/image" Target="../media/image590.png"/><Relationship Id="rId7" Type="http://schemas.openxmlformats.org/officeDocument/2006/relationships/image" Target="../media/image61.png"/><Relationship Id="rId12" Type="http://schemas.openxmlformats.org/officeDocument/2006/relationships/image" Target="../media/image300.png"/><Relationship Id="rId2" Type="http://schemas.openxmlformats.org/officeDocument/2006/relationships/notesSlide" Target="../notesSlides/notesSlide11.xml"/><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250.png"/><Relationship Id="rId11" Type="http://schemas.openxmlformats.org/officeDocument/2006/relationships/image" Target="../media/image63.png"/><Relationship Id="rId15" Type="http://schemas.openxmlformats.org/officeDocument/2006/relationships/image" Target="../media/image630.png"/><Relationship Id="rId10" Type="http://schemas.openxmlformats.org/officeDocument/2006/relationships/image" Target="../media/image280.png"/><Relationship Id="rId4" Type="http://schemas.openxmlformats.org/officeDocument/2006/relationships/image" Target="../media/image600.png"/><Relationship Id="rId14" Type="http://schemas.openxmlformats.org/officeDocument/2006/relationships/image" Target="../media/image620.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10.png"/></Relationships>
</file>

<file path=ppt/slides/_rels/slide1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2.jpg"/><Relationship Id="rId4" Type="http://schemas.openxmlformats.org/officeDocument/2006/relationships/image" Target="../media/image7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3.tiff"/><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92.png"/><Relationship Id="rId26" Type="http://schemas.openxmlformats.org/officeDocument/2006/relationships/customXml" Target="../ink/ink14.xml"/><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611.png"/><Relationship Id="rId17" Type="http://schemas.openxmlformats.org/officeDocument/2006/relationships/customXml" Target="../ink/ink8.xml"/><Relationship Id="rId25" Type="http://schemas.openxmlformats.org/officeDocument/2006/relationships/customXml" Target="../ink/ink13.xml"/><Relationship Id="rId33" Type="http://schemas.openxmlformats.org/officeDocument/2006/relationships/image" Target="../media/image130.png"/><Relationship Id="rId2" Type="http://schemas.openxmlformats.org/officeDocument/2006/relationships/image" Target="../media/image75.png"/><Relationship Id="rId16" Type="http://schemas.openxmlformats.org/officeDocument/2006/relationships/image" Target="../media/image81.png"/><Relationship Id="rId20" Type="http://schemas.openxmlformats.org/officeDocument/2006/relationships/image" Target="../media/image102.png"/><Relationship Id="rId29" Type="http://schemas.openxmlformats.org/officeDocument/2006/relationships/customXml" Target="../ink/ink17.xml"/><Relationship Id="rId1" Type="http://schemas.openxmlformats.org/officeDocument/2006/relationships/slideLayout" Target="../slideLayouts/slideLayout2.xml"/><Relationship Id="rId6" Type="http://schemas.openxmlformats.org/officeDocument/2006/relationships/image" Target="../media/image310.png"/><Relationship Id="rId11" Type="http://schemas.openxmlformats.org/officeDocument/2006/relationships/customXml" Target="../ink/ink5.xml"/><Relationship Id="rId24" Type="http://schemas.openxmlformats.org/officeDocument/2006/relationships/customXml" Target="../ink/ink12.xml"/><Relationship Id="rId32" Type="http://schemas.openxmlformats.org/officeDocument/2006/relationships/image" Target="../media/image121.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customXml" Target="../ink/ink16.xml"/><Relationship Id="rId10" Type="http://schemas.openxmlformats.org/officeDocument/2006/relationships/image" Target="../media/image511.png"/><Relationship Id="rId19" Type="http://schemas.openxmlformats.org/officeDocument/2006/relationships/customXml" Target="../ink/ink9.xml"/><Relationship Id="rId31" Type="http://schemas.openxmlformats.org/officeDocument/2006/relationships/customXml" Target="../ink/ink19.xml"/><Relationship Id="rId4" Type="http://schemas.openxmlformats.org/officeDocument/2006/relationships/image" Target="../media/image2.png"/><Relationship Id="rId9" Type="http://schemas.openxmlformats.org/officeDocument/2006/relationships/customXml" Target="../ink/ink4.xml"/><Relationship Id="rId14" Type="http://schemas.openxmlformats.org/officeDocument/2006/relationships/image" Target="../media/image710.png"/><Relationship Id="rId22" Type="http://schemas.openxmlformats.org/officeDocument/2006/relationships/image" Target="../media/image111.png"/><Relationship Id="rId27" Type="http://schemas.openxmlformats.org/officeDocument/2006/relationships/customXml" Target="../ink/ink15.xml"/><Relationship Id="rId30" Type="http://schemas.openxmlformats.org/officeDocument/2006/relationships/customXml" Target="../ink/ink18.xml"/><Relationship Id="rId8" Type="http://schemas.openxmlformats.org/officeDocument/2006/relationships/image" Target="../media/image412.png"/></Relationships>
</file>

<file path=ppt/slides/_rels/slide2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76.tiff"/><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60.png"/></Relationships>
</file>

<file path=ppt/slides/_rels/slide29.xml.rels><?xml version="1.0" encoding="UTF-8" standalone="yes"?>
<Relationships xmlns="http://schemas.openxmlformats.org/package/2006/relationships"><Relationship Id="rId8" Type="http://schemas.openxmlformats.org/officeDocument/2006/relationships/customXml" Target="../ink/ink21.xml"/><Relationship Id="rId13" Type="http://schemas.openxmlformats.org/officeDocument/2006/relationships/customXml" Target="../ink/ink26.xml"/><Relationship Id="rId18" Type="http://schemas.openxmlformats.org/officeDocument/2006/relationships/customXml" Target="../ink/ink30.xml"/><Relationship Id="rId3" Type="http://schemas.openxmlformats.org/officeDocument/2006/relationships/image" Target="../media/image77.png"/><Relationship Id="rId21" Type="http://schemas.openxmlformats.org/officeDocument/2006/relationships/image" Target="../media/image252.png"/><Relationship Id="rId7" Type="http://schemas.openxmlformats.org/officeDocument/2006/relationships/image" Target="../media/image111.png"/><Relationship Id="rId12" Type="http://schemas.openxmlformats.org/officeDocument/2006/relationships/customXml" Target="../ink/ink25.xml"/><Relationship Id="rId17" Type="http://schemas.openxmlformats.org/officeDocument/2006/relationships/image" Target="../media/image230.png"/><Relationship Id="rId2" Type="http://schemas.openxmlformats.org/officeDocument/2006/relationships/image" Target="../media/image190.png"/><Relationship Id="rId16" Type="http://schemas.openxmlformats.org/officeDocument/2006/relationships/customXml" Target="../ink/ink29.xml"/><Relationship Id="rId20" Type="http://schemas.openxmlformats.org/officeDocument/2006/relationships/customXml" Target="../ink/ink31.xml"/><Relationship Id="rId1" Type="http://schemas.openxmlformats.org/officeDocument/2006/relationships/slideLayout" Target="../slideLayouts/slideLayout2.xml"/><Relationship Id="rId6" Type="http://schemas.openxmlformats.org/officeDocument/2006/relationships/customXml" Target="../ink/ink20.xml"/><Relationship Id="rId11" Type="http://schemas.openxmlformats.org/officeDocument/2006/relationships/customXml" Target="../ink/ink24.xml"/><Relationship Id="rId5" Type="http://schemas.openxmlformats.org/officeDocument/2006/relationships/image" Target="../media/image220.png"/><Relationship Id="rId15" Type="http://schemas.openxmlformats.org/officeDocument/2006/relationships/customXml" Target="../ink/ink28.xml"/><Relationship Id="rId10" Type="http://schemas.openxmlformats.org/officeDocument/2006/relationships/customXml" Target="../ink/ink23.xml"/><Relationship Id="rId19" Type="http://schemas.openxmlformats.org/officeDocument/2006/relationships/image" Target="../media/image240.png"/><Relationship Id="rId4" Type="http://schemas.openxmlformats.org/officeDocument/2006/relationships/image" Target="../media/image210.png"/><Relationship Id="rId9" Type="http://schemas.openxmlformats.org/officeDocument/2006/relationships/customXml" Target="../ink/ink22.xml"/><Relationship Id="rId14" Type="http://schemas.openxmlformats.org/officeDocument/2006/relationships/customXml" Target="../ink/ink2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2.tiff"/><Relationship Id="rId4" Type="http://schemas.openxmlformats.org/officeDocument/2006/relationships/image" Target="../media/image81.tiff"/></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NUL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0.png"/><Relationship Id="rId21" Type="http://schemas.openxmlformats.org/officeDocument/2006/relationships/image" Target="../media/image251.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4.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6.png"/></Relationships>
</file>

<file path=ppt/slides/_rels/slide5.xml.rels><?xml version="1.0" encoding="UTF-8" standalone="yes"?>
<Relationships xmlns="http://schemas.openxmlformats.org/package/2006/relationships"><Relationship Id="rId13" Type="http://schemas.openxmlformats.org/officeDocument/2006/relationships/image" Target="../media/image19.png"/><Relationship Id="rId8" Type="http://schemas.openxmlformats.org/officeDocument/2006/relationships/image" Target="../media/image14.png"/><Relationship Id="rId18" Type="http://schemas.openxmlformats.org/officeDocument/2006/relationships/image" Target="../media/image29.png"/><Relationship Id="rId7" Type="http://schemas.openxmlformats.org/officeDocument/2006/relationships/image" Target="../media/image13.png"/><Relationship Id="rId17" Type="http://schemas.openxmlformats.org/officeDocument/2006/relationships/image" Target="../media/image28.png"/><Relationship Id="rId2" Type="http://schemas.openxmlformats.org/officeDocument/2006/relationships/image" Target="../media/image27.png"/><Relationship Id="rId16" Type="http://schemas.openxmlformats.org/officeDocument/2006/relationships/image" Target="../media/image270.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30.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1.png"/><Relationship Id="rId7" Type="http://schemas.openxmlformats.org/officeDocument/2006/relationships/image" Target="../media/image311.png"/><Relationship Id="rId2" Type="http://schemas.openxmlformats.org/officeDocument/2006/relationships/image" Target="../media/image282.png"/><Relationship Id="rId1" Type="http://schemas.openxmlformats.org/officeDocument/2006/relationships/slideLayout" Target="../slideLayouts/slideLayout2.xml"/><Relationship Id="rId6" Type="http://schemas.openxmlformats.org/officeDocument/2006/relationships/image" Target="../media/image301.png"/><Relationship Id="rId5" Type="http://schemas.openxmlformats.org/officeDocument/2006/relationships/image" Target="../media/image290.png"/><Relationship Id="rId4" Type="http://schemas.openxmlformats.org/officeDocument/2006/relationships/image" Target="../media/image281.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11.png"/></Relationships>
</file>

<file path=ppt/slides/_rels/slide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C8597DE1-3C49-6847-85FA-4097F902DBE6}"/>
                  </a:ext>
                </a:extLst>
              </p:cNvPr>
              <p:cNvSpPr>
                <a:spLocks noGrp="1"/>
              </p:cNvSpPr>
              <p:nvPr>
                <p:ph type="ctrTitle"/>
              </p:nvPr>
            </p:nvSpPr>
            <p:spPr>
              <a:xfrm>
                <a:off x="516835" y="1556792"/>
                <a:ext cx="10873409" cy="1103929"/>
              </a:xfrm>
            </p:spPr>
            <p:txBody>
              <a:bodyPr>
                <a:normAutofit fontScale="90000"/>
              </a:bodyPr>
              <a:lstStyle/>
              <a:p>
                <a:r>
                  <a:rPr kumimoji="1" lang="en-US" altLang="ja-JP" sz="4000" dirty="0">
                    <a:latin typeface="Cambria Math" panose="02040503050406030204" pitchFamily="18" charset="0"/>
                    <a:ea typeface="Cambria Math" panose="02040503050406030204" pitchFamily="18" charset="0"/>
                  </a:rPr>
                  <a:t>An experiment searching for</a:t>
                </a:r>
                <a:br>
                  <a:rPr kumimoji="1" lang="en-US" altLang="ja-JP" sz="4000" dirty="0">
                    <a:latin typeface="Cambria Math" panose="02040503050406030204" pitchFamily="18" charset="0"/>
                    <a:ea typeface="Cambria Math" panose="02040503050406030204" pitchFamily="18" charset="0"/>
                  </a:rPr>
                </a:br>
                <a:r>
                  <a:rPr kumimoji="1" lang="en-US" altLang="ja-JP" sz="4000" dirty="0">
                    <a:latin typeface="Cambria Math" panose="02040503050406030204" pitchFamily="18" charset="0"/>
                    <a:ea typeface="Cambria Math" panose="02040503050406030204" pitchFamily="18" charset="0"/>
                  </a:rPr>
                  <a:t> </a:t>
                </a:r>
                <a14:m>
                  <m:oMath xmlns:m="http://schemas.openxmlformats.org/officeDocument/2006/math">
                    <m:sSup>
                      <m:sSupPr>
                        <m:ctrlPr>
                          <a:rPr lang="en-US" altLang="ja-JP" sz="4000" i="1">
                            <a:latin typeface="Cambria Math" panose="02040503050406030204" pitchFamily="18" charset="0"/>
                            <a:ea typeface="Cambria Math" panose="02040503050406030204" pitchFamily="18" charset="0"/>
                          </a:rPr>
                        </m:ctrlPr>
                      </m:sSupPr>
                      <m:e>
                        <m:r>
                          <a:rPr lang="en-US" altLang="ja-JP" sz="4000" i="1">
                            <a:latin typeface="Cambria Math" panose="02040503050406030204" pitchFamily="18" charset="0"/>
                            <a:ea typeface="Cambria Math" panose="02040503050406030204" pitchFamily="18" charset="0"/>
                          </a:rPr>
                          <m:t>𝜇</m:t>
                        </m:r>
                      </m:e>
                      <m:sup>
                        <m:r>
                          <a:rPr lang="en-US" altLang="ja-JP" sz="4000" i="1">
                            <a:latin typeface="Cambria Math" panose="02040503050406030204" pitchFamily="18" charset="0"/>
                            <a:ea typeface="Cambria Math" panose="02040503050406030204" pitchFamily="18" charset="0"/>
                          </a:rPr>
                          <m:t>−</m:t>
                        </m:r>
                      </m:sup>
                    </m:sSup>
                    <m:r>
                      <a:rPr lang="en-US" altLang="ja-JP" sz="4000" i="1">
                        <a:latin typeface="Cambria Math" panose="02040503050406030204" pitchFamily="18" charset="0"/>
                        <a:ea typeface="Cambria Math" panose="02040503050406030204" pitchFamily="18" charset="0"/>
                      </a:rPr>
                      <m:t>+(</m:t>
                    </m:r>
                    <m:r>
                      <a:rPr lang="en-US" altLang="ja-JP" sz="4000" i="1">
                        <a:latin typeface="Cambria Math" panose="02040503050406030204" pitchFamily="18" charset="0"/>
                        <a:ea typeface="Cambria Math" panose="02040503050406030204" pitchFamily="18" charset="0"/>
                      </a:rPr>
                      <m:t>𝑁</m:t>
                    </m:r>
                    <m:r>
                      <a:rPr lang="en-US" altLang="ja-JP" sz="4000" i="1">
                        <a:latin typeface="Cambria Math" panose="02040503050406030204" pitchFamily="18" charset="0"/>
                        <a:ea typeface="Cambria Math" panose="02040503050406030204" pitchFamily="18" charset="0"/>
                      </a:rPr>
                      <m:t>,</m:t>
                    </m:r>
                    <m:r>
                      <a:rPr lang="en-US" altLang="ja-JP" sz="4000" i="1">
                        <a:latin typeface="Cambria Math" panose="02040503050406030204" pitchFamily="18" charset="0"/>
                        <a:ea typeface="Cambria Math" panose="02040503050406030204" pitchFamily="18" charset="0"/>
                      </a:rPr>
                      <m:t>𝑍</m:t>
                    </m:r>
                    <m:r>
                      <a:rPr lang="en-US" altLang="ja-JP" sz="4000" i="1">
                        <a:latin typeface="Cambria Math" panose="02040503050406030204" pitchFamily="18" charset="0"/>
                        <a:ea typeface="Cambria Math" panose="02040503050406030204" pitchFamily="18" charset="0"/>
                      </a:rPr>
                      <m:t>)→</m:t>
                    </m:r>
                    <m:sSup>
                      <m:sSupPr>
                        <m:ctrlPr>
                          <a:rPr lang="en-US" altLang="ja-JP" sz="4000" i="1">
                            <a:latin typeface="Cambria Math" panose="02040503050406030204" pitchFamily="18" charset="0"/>
                            <a:ea typeface="Cambria Math" panose="02040503050406030204" pitchFamily="18" charset="0"/>
                          </a:rPr>
                        </m:ctrlPr>
                      </m:sSupPr>
                      <m:e>
                        <m:r>
                          <a:rPr lang="en-US" altLang="ja-JP" sz="4000" i="1">
                            <a:latin typeface="Cambria Math" panose="02040503050406030204" pitchFamily="18" charset="0"/>
                            <a:ea typeface="Cambria Math" panose="02040503050406030204" pitchFamily="18" charset="0"/>
                          </a:rPr>
                          <m:t>𝜇</m:t>
                        </m:r>
                      </m:e>
                      <m:sup>
                        <m:r>
                          <a:rPr lang="en-US" altLang="ja-JP" sz="4000" i="1">
                            <a:latin typeface="Cambria Math" panose="02040503050406030204" pitchFamily="18" charset="0"/>
                            <a:ea typeface="Cambria Math" panose="02040503050406030204" pitchFamily="18" charset="0"/>
                          </a:rPr>
                          <m:t>+</m:t>
                        </m:r>
                      </m:sup>
                    </m:sSup>
                    <m:r>
                      <a:rPr lang="en-US" altLang="ja-JP" sz="4000" i="1">
                        <a:latin typeface="Cambria Math" panose="02040503050406030204" pitchFamily="18" charset="0"/>
                        <a:ea typeface="Cambria Math" panose="02040503050406030204" pitchFamily="18" charset="0"/>
                      </a:rPr>
                      <m:t>+(</m:t>
                    </m:r>
                    <m:r>
                      <a:rPr lang="en-US" altLang="ja-JP" sz="4000" i="1">
                        <a:latin typeface="Cambria Math" panose="02040503050406030204" pitchFamily="18" charset="0"/>
                        <a:ea typeface="Cambria Math" panose="02040503050406030204" pitchFamily="18" charset="0"/>
                      </a:rPr>
                      <m:t>𝑁</m:t>
                    </m:r>
                    <m:r>
                      <a:rPr lang="en-US" altLang="ja-JP" sz="4000" i="1">
                        <a:latin typeface="Cambria Math" panose="02040503050406030204" pitchFamily="18" charset="0"/>
                        <a:ea typeface="Cambria Math" panose="02040503050406030204" pitchFamily="18" charset="0"/>
                      </a:rPr>
                      <m:t>,</m:t>
                    </m:r>
                    <m:r>
                      <a:rPr lang="en-US" altLang="ja-JP" sz="4000" i="1">
                        <a:latin typeface="Cambria Math" panose="02040503050406030204" pitchFamily="18" charset="0"/>
                        <a:ea typeface="Cambria Math" panose="02040503050406030204" pitchFamily="18" charset="0"/>
                      </a:rPr>
                      <m:t>𝑍</m:t>
                    </m:r>
                    <m:r>
                      <a:rPr lang="en-US" altLang="ja-JP" sz="4000" i="1">
                        <a:latin typeface="Cambria Math" panose="02040503050406030204" pitchFamily="18" charset="0"/>
                        <a:ea typeface="Cambria Math" panose="02040503050406030204" pitchFamily="18" charset="0"/>
                      </a:rPr>
                      <m:t>−2) </m:t>
                    </m:r>
                    <m:r>
                      <m:rPr>
                        <m:sty m:val="p"/>
                      </m:rPr>
                      <a:rPr lang="en-US" altLang="ja-JP" sz="4000" b="0" i="0" smtClean="0">
                        <a:latin typeface="Cambria Math" panose="02040503050406030204" pitchFamily="18" charset="0"/>
                        <a:ea typeface="Cambria Math" panose="02040503050406030204" pitchFamily="18" charset="0"/>
                      </a:rPr>
                      <m:t>reaction</m:t>
                    </m:r>
                  </m:oMath>
                </a14:m>
                <a:endParaRPr lang="ja-JP" altLang="en-US" sz="4000">
                  <a:latin typeface="Cambria Math" panose="02040503050406030204" pitchFamily="18" charset="0"/>
                </a:endParaRPr>
              </a:p>
            </p:txBody>
          </p:sp>
        </mc:Choice>
        <mc:Fallback xmlns="">
          <p:sp>
            <p:nvSpPr>
              <p:cNvPr id="2" name="タイトル 1">
                <a:extLst>
                  <a:ext uri="{FF2B5EF4-FFF2-40B4-BE49-F238E27FC236}">
                    <a16:creationId xmlns:a16="http://schemas.microsoft.com/office/drawing/2014/main" id="{C8597DE1-3C49-6847-85FA-4097F902DBE6}"/>
                  </a:ext>
                </a:extLst>
              </p:cNvPr>
              <p:cNvSpPr>
                <a:spLocks noGrp="1" noRot="1" noChangeAspect="1" noMove="1" noResize="1" noEditPoints="1" noAdjustHandles="1" noChangeArrowheads="1" noChangeShapeType="1" noTextEdit="1"/>
              </p:cNvSpPr>
              <p:nvPr>
                <p:ph type="ctrTitle"/>
              </p:nvPr>
            </p:nvSpPr>
            <p:spPr>
              <a:xfrm>
                <a:off x="516835" y="1556792"/>
                <a:ext cx="10873409" cy="1103929"/>
              </a:xfrm>
              <a:blipFill>
                <a:blip r:embed="rId3"/>
                <a:stretch>
                  <a:fillRect t="-11364" b="-13636"/>
                </a:stretch>
              </a:blipFill>
            </p:spPr>
            <p:txBody>
              <a:bodyPr/>
              <a:lstStyle/>
              <a:p>
                <a:r>
                  <a:rPr lang="ja-JP" altLang="en-US">
                    <a:noFill/>
                  </a:rPr>
                  <a:t> </a:t>
                </a:r>
              </a:p>
            </p:txBody>
          </p:sp>
        </mc:Fallback>
      </mc:AlternateContent>
      <p:sp>
        <p:nvSpPr>
          <p:cNvPr id="3" name="字幕 2">
            <a:extLst>
              <a:ext uri="{FF2B5EF4-FFF2-40B4-BE49-F238E27FC236}">
                <a16:creationId xmlns:a16="http://schemas.microsoft.com/office/drawing/2014/main" id="{03B51C11-A70A-6240-B6E9-6D31DD782BFA}"/>
              </a:ext>
            </a:extLst>
          </p:cNvPr>
          <p:cNvSpPr>
            <a:spLocks noGrp="1"/>
          </p:cNvSpPr>
          <p:nvPr>
            <p:ph type="subTitle" idx="1"/>
          </p:nvPr>
        </p:nvSpPr>
        <p:spPr>
          <a:xfrm>
            <a:off x="1162877" y="3429000"/>
            <a:ext cx="9866245" cy="1655762"/>
          </a:xfrm>
        </p:spPr>
        <p:txBody>
          <a:bodyPr>
            <a:normAutofit/>
          </a:bodyPr>
          <a:lstStyle/>
          <a:p>
            <a:r>
              <a:rPr lang="en-US" altLang="ja-JP" dirty="0">
                <a:latin typeface="Cambria Math" panose="02040503050406030204" pitchFamily="18" charset="0"/>
                <a:ea typeface="Cambria Math" panose="02040503050406030204" pitchFamily="18" charset="0"/>
              </a:rPr>
              <a:t>Osaka university</a:t>
            </a:r>
            <a:r>
              <a:rPr kumimoji="1" lang="ja-JP" altLang="en-US">
                <a:latin typeface="Cambria Math" panose="02040503050406030204" pitchFamily="18" charset="0"/>
              </a:rPr>
              <a:t>　</a:t>
            </a:r>
            <a:r>
              <a:rPr kumimoji="1" lang="en-US" altLang="ja-JP" dirty="0">
                <a:latin typeface="Cambria Math" panose="02040503050406030204" pitchFamily="18" charset="0"/>
                <a:ea typeface="Cambria Math" panose="02040503050406030204" pitchFamily="18" charset="0"/>
              </a:rPr>
              <a:t>department of physics</a:t>
            </a:r>
            <a:r>
              <a:rPr kumimoji="1" lang="ja-JP" altLang="en-US">
                <a:latin typeface="Cambria Math" panose="02040503050406030204" pitchFamily="18" charset="0"/>
              </a:rPr>
              <a:t>　</a:t>
            </a:r>
            <a:r>
              <a:rPr lang="en-US" altLang="ja-JP" dirty="0" err="1">
                <a:latin typeface="Cambria Math" panose="02040503050406030204" pitchFamily="18" charset="0"/>
                <a:ea typeface="Cambria Math" panose="02040503050406030204" pitchFamily="18" charset="0"/>
              </a:rPr>
              <a:t>K</a:t>
            </a:r>
            <a:r>
              <a:rPr kumimoji="1" lang="en-US" altLang="ja-JP" dirty="0" err="1">
                <a:latin typeface="Cambria Math" panose="02040503050406030204" pitchFamily="18" charset="0"/>
                <a:ea typeface="Cambria Math" panose="02040503050406030204" pitchFamily="18" charset="0"/>
              </a:rPr>
              <a:t>uno</a:t>
            </a:r>
            <a:r>
              <a:rPr kumimoji="1" lang="en-US" altLang="ja-JP" dirty="0">
                <a:latin typeface="Cambria Math" panose="02040503050406030204" pitchFamily="18" charset="0"/>
                <a:ea typeface="Cambria Math" panose="02040503050406030204" pitchFamily="18" charset="0"/>
              </a:rPr>
              <a:t> group</a:t>
            </a:r>
            <a:endParaRPr lang="en-US" altLang="ja-JP" dirty="0">
              <a:latin typeface="Cambria Math" panose="02040503050406030204" pitchFamily="18" charset="0"/>
              <a:ea typeface="Cambria Math" panose="02040503050406030204" pitchFamily="18" charset="0"/>
            </a:endParaRPr>
          </a:p>
          <a:p>
            <a:r>
              <a:rPr lang="en-US" altLang="ja-JP" dirty="0">
                <a:latin typeface="Cambria Math" panose="02040503050406030204" pitchFamily="18" charset="0"/>
                <a:ea typeface="Cambria Math" panose="02040503050406030204" pitchFamily="18" charset="0"/>
              </a:rPr>
              <a:t>f</a:t>
            </a:r>
            <a:r>
              <a:rPr kumimoji="1" lang="en-US" altLang="ja-JP" dirty="0">
                <a:latin typeface="Cambria Math" panose="02040503050406030204" pitchFamily="18" charset="0"/>
                <a:ea typeface="Cambria Math" panose="02040503050406030204" pitchFamily="18" charset="0"/>
              </a:rPr>
              <a:t>ourth year students graduation research</a:t>
            </a:r>
          </a:p>
          <a:p>
            <a:r>
              <a:rPr lang="en-US" altLang="ja-JP" dirty="0" err="1">
                <a:latin typeface="Cambria Math" panose="02040503050406030204" pitchFamily="18" charset="0"/>
                <a:ea typeface="Cambria Math" panose="02040503050406030204" pitchFamily="18" charset="0"/>
              </a:rPr>
              <a:t>Yuya</a:t>
            </a:r>
            <a:r>
              <a:rPr lang="en-US" altLang="ja-JP" dirty="0">
                <a:latin typeface="Cambria Math" panose="02040503050406030204" pitchFamily="18" charset="0"/>
                <a:ea typeface="Cambria Math" panose="02040503050406030204" pitchFamily="18" charset="0"/>
              </a:rPr>
              <a:t> Higuchi, Keisuke Yoshida, </a:t>
            </a:r>
            <a:r>
              <a:rPr lang="en-US" altLang="ja-JP" dirty="0" err="1">
                <a:latin typeface="Cambria Math" panose="02040503050406030204" pitchFamily="18" charset="0"/>
                <a:ea typeface="Cambria Math" panose="02040503050406030204" pitchFamily="18" charset="0"/>
              </a:rPr>
              <a:t>Yoshiki</a:t>
            </a:r>
            <a:r>
              <a:rPr lang="en-US" altLang="ja-JP" dirty="0">
                <a:latin typeface="Cambria Math" panose="02040503050406030204" pitchFamily="18" charset="0"/>
                <a:ea typeface="Cambria Math" panose="02040503050406030204" pitchFamily="18" charset="0"/>
              </a:rPr>
              <a:t> Nishimura</a:t>
            </a:r>
          </a:p>
        </p:txBody>
      </p:sp>
      <p:pic>
        <p:nvPicPr>
          <p:cNvPr id="4" name="図 3">
            <a:extLst>
              <a:ext uri="{FF2B5EF4-FFF2-40B4-BE49-F238E27FC236}">
                <a16:creationId xmlns:a16="http://schemas.microsoft.com/office/drawing/2014/main" id="{DE9F0952-48FC-B24B-AE2E-4EDD9ECDD4F1}"/>
              </a:ext>
            </a:extLst>
          </p:cNvPr>
          <p:cNvPicPr>
            <a:picLocks noChangeAspect="1"/>
          </p:cNvPicPr>
          <p:nvPr/>
        </p:nvPicPr>
        <p:blipFill>
          <a:blip r:embed="rId4"/>
          <a:stretch>
            <a:fillRect/>
          </a:stretch>
        </p:blipFill>
        <p:spPr>
          <a:xfrm>
            <a:off x="191344" y="4439429"/>
            <a:ext cx="2989312" cy="2989312"/>
          </a:xfrm>
          <a:prstGeom prst="rect">
            <a:avLst/>
          </a:prstGeom>
        </p:spPr>
      </p:pic>
      <p:pic>
        <p:nvPicPr>
          <p:cNvPr id="6" name="図 5">
            <a:extLst>
              <a:ext uri="{FF2B5EF4-FFF2-40B4-BE49-F238E27FC236}">
                <a16:creationId xmlns:a16="http://schemas.microsoft.com/office/drawing/2014/main" id="{9535636B-EC0A-F948-A34D-DC78C2ACAAFD}"/>
              </a:ext>
            </a:extLst>
          </p:cNvPr>
          <p:cNvPicPr>
            <a:picLocks noChangeAspect="1"/>
          </p:cNvPicPr>
          <p:nvPr/>
        </p:nvPicPr>
        <p:blipFill>
          <a:blip r:embed="rId5"/>
          <a:stretch>
            <a:fillRect/>
          </a:stretch>
        </p:blipFill>
        <p:spPr>
          <a:xfrm>
            <a:off x="9768408" y="512525"/>
            <a:ext cx="1446371" cy="1446371"/>
          </a:xfrm>
          <a:prstGeom prst="rect">
            <a:avLst/>
          </a:prstGeom>
        </p:spPr>
      </p:pic>
    </p:spTree>
    <p:extLst>
      <p:ext uri="{BB962C8B-B14F-4D97-AF65-F5344CB8AC3E}">
        <p14:creationId xmlns:p14="http://schemas.microsoft.com/office/powerpoint/2010/main" val="2517587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EDA46C-04D6-4F4D-A938-0DDEA3C41CBB}"/>
              </a:ext>
            </a:extLst>
          </p:cNvPr>
          <p:cNvSpPr>
            <a:spLocks noGrp="1"/>
          </p:cNvSpPr>
          <p:nvPr>
            <p:ph type="title"/>
          </p:nvPr>
        </p:nvSpPr>
        <p:spPr>
          <a:xfrm>
            <a:off x="681240" y="188640"/>
            <a:ext cx="5401816" cy="687611"/>
          </a:xfrm>
        </p:spPr>
        <p:txBody>
          <a:bodyPr>
            <a:noAutofit/>
          </a:bodyPr>
          <a:lstStyle/>
          <a:p>
            <a:r>
              <a:rPr kumimoji="1" lang="en-US" altLang="ja-JP" dirty="0">
                <a:latin typeface="Cambria Math" panose="02040503050406030204" pitchFamily="18" charset="0"/>
                <a:ea typeface="Cambria Math" panose="02040503050406030204" pitchFamily="18" charset="0"/>
              </a:rPr>
              <a:t>Experimental method</a:t>
            </a:r>
            <a:endParaRPr kumimoji="1" lang="ja-JP" altLang="en-US">
              <a:latin typeface="Cambria Math" panose="02040503050406030204" pitchFamily="18"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18903185-7FF0-D544-92FB-93B6C655E905}"/>
                  </a:ext>
                </a:extLst>
              </p:cNvPr>
              <p:cNvSpPr>
                <a:spLocks noGrp="1"/>
              </p:cNvSpPr>
              <p:nvPr>
                <p:ph idx="1"/>
              </p:nvPr>
            </p:nvSpPr>
            <p:spPr>
              <a:xfrm>
                <a:off x="594216" y="876251"/>
                <a:ext cx="10946432" cy="1027311"/>
              </a:xfrm>
            </p:spPr>
            <p:txBody>
              <a:bodyPr/>
              <a:lstStyle/>
              <a:p>
                <a:pPr marL="0" indent="0">
                  <a:buNone/>
                </a:pPr>
                <a:r>
                  <a:rPr kumimoji="1" lang="en-US" altLang="ja-JP" sz="3200" dirty="0">
                    <a:solidFill>
                      <a:schemeClr val="accent2"/>
                    </a:solidFill>
                    <a:latin typeface="Cambria Math" panose="02040503050406030204" pitchFamily="18" charset="0"/>
                    <a:ea typeface="Cambria Math" panose="02040503050406030204" pitchFamily="18" charset="0"/>
                  </a:rPr>
                  <a:t>We search </a:t>
                </a:r>
                <a14:m>
                  <m:oMath xmlns:m="http://schemas.openxmlformats.org/officeDocument/2006/math">
                    <m:sSup>
                      <m:sSupPr>
                        <m:ctrlPr>
                          <a:rPr kumimoji="1" lang="en-US" altLang="ja-JP" sz="3200" i="1" smtClean="0">
                            <a:solidFill>
                              <a:schemeClr val="accent2"/>
                            </a:solidFill>
                            <a:latin typeface="Cambria Math" panose="02040503050406030204" pitchFamily="18" charset="0"/>
                            <a:ea typeface="Cambria Math" panose="02040503050406030204" pitchFamily="18" charset="0"/>
                          </a:rPr>
                        </m:ctrlPr>
                      </m:sSupPr>
                      <m:e>
                        <m:r>
                          <a:rPr kumimoji="1" lang="en-US" altLang="ja-JP" sz="3200" i="1" smtClean="0">
                            <a:solidFill>
                              <a:schemeClr val="accent2"/>
                            </a:solidFill>
                            <a:latin typeface="Cambria Math" panose="02040503050406030204" pitchFamily="18" charset="0"/>
                            <a:ea typeface="Cambria Math" panose="02040503050406030204" pitchFamily="18" charset="0"/>
                          </a:rPr>
                          <m:t>𝜇</m:t>
                        </m:r>
                      </m:e>
                      <m:sup>
                        <m:r>
                          <a:rPr kumimoji="1" lang="en-US" altLang="ja-JP" sz="3200" b="0" i="1" smtClean="0">
                            <a:solidFill>
                              <a:schemeClr val="accent2"/>
                            </a:solidFill>
                            <a:latin typeface="Cambria Math" panose="02040503050406030204" pitchFamily="18" charset="0"/>
                            <a:ea typeface="Cambria Math" panose="02040503050406030204" pitchFamily="18" charset="0"/>
                          </a:rPr>
                          <m:t>+</m:t>
                        </m:r>
                      </m:sup>
                    </m:sSup>
                  </m:oMath>
                </a14:m>
                <a:r>
                  <a:rPr kumimoji="1" lang="en-US" altLang="ja-JP" sz="3200" dirty="0">
                    <a:solidFill>
                      <a:schemeClr val="accent2"/>
                    </a:solidFill>
                    <a:latin typeface="Cambria Math" panose="02040503050406030204" pitchFamily="18" charset="0"/>
                    <a:ea typeface="Cambria Math" panose="02040503050406030204" pitchFamily="18" charset="0"/>
                  </a:rPr>
                  <a:t> by measuring time spectrum of charged particles which is emitted.</a:t>
                </a:r>
                <a:r>
                  <a:rPr lang="en-US" altLang="ja-JP" dirty="0">
                    <a:latin typeface="Cambria Math" panose="02040503050406030204" pitchFamily="18" charset="0"/>
                  </a:rPr>
                  <a:t> </a:t>
                </a:r>
                <a:endParaRPr kumimoji="1" lang="ja-JP" altLang="en-US">
                  <a:latin typeface="Cambria Math" panose="02040503050406030204" pitchFamily="18" charset="0"/>
                </a:endParaRPr>
              </a:p>
            </p:txBody>
          </p:sp>
        </mc:Choice>
        <mc:Fallback xmlns="">
          <p:sp>
            <p:nvSpPr>
              <p:cNvPr id="3" name="コンテンツ プレースホルダー 2">
                <a:extLst>
                  <a:ext uri="{FF2B5EF4-FFF2-40B4-BE49-F238E27FC236}">
                    <a16:creationId xmlns:a16="http://schemas.microsoft.com/office/drawing/2014/main" id="{18903185-7FF0-D544-92FB-93B6C655E905}"/>
                  </a:ext>
                </a:extLst>
              </p:cNvPr>
              <p:cNvSpPr>
                <a:spLocks noGrp="1" noRot="1" noChangeAspect="1" noMove="1" noResize="1" noEditPoints="1" noAdjustHandles="1" noChangeArrowheads="1" noChangeShapeType="1" noTextEdit="1"/>
              </p:cNvSpPr>
              <p:nvPr>
                <p:ph idx="1"/>
              </p:nvPr>
            </p:nvSpPr>
            <p:spPr>
              <a:xfrm>
                <a:off x="594216" y="876251"/>
                <a:ext cx="10946432" cy="1027311"/>
              </a:xfrm>
              <a:blipFill>
                <a:blip r:embed="rId2"/>
                <a:stretch>
                  <a:fillRect l="-1390" t="-10976" b="-1341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45A81FAD-EBB7-AF43-A4C5-EE06DEC93CD9}"/>
                  </a:ext>
                </a:extLst>
              </p:cNvPr>
              <p:cNvSpPr txBox="1"/>
              <p:nvPr/>
            </p:nvSpPr>
            <p:spPr>
              <a:xfrm>
                <a:off x="479376" y="1903562"/>
                <a:ext cx="9145016" cy="1384995"/>
              </a:xfrm>
              <a:prstGeom prst="rect">
                <a:avLst/>
              </a:prstGeom>
              <a:noFill/>
            </p:spPr>
            <p:txBody>
              <a:bodyPr wrap="square" rtlCol="0">
                <a:spAutoFit/>
              </a:bodyPr>
              <a:lstStyle/>
              <a:p>
                <a:r>
                  <a:rPr lang="en-US" altLang="ja-JP" sz="2800" dirty="0">
                    <a:latin typeface="Cambria Math" panose="02040503050406030204" pitchFamily="18" charset="0"/>
                    <a:ea typeface="Cambria Math" panose="02040503050406030204" pitchFamily="18" charset="0"/>
                  </a:rPr>
                  <a:t>lifetime of </a:t>
                </a:r>
                <a14:m>
                  <m:oMath xmlns:m="http://schemas.openxmlformats.org/officeDocument/2006/math">
                    <m:sSup>
                      <m:sSupPr>
                        <m:ctrlPr>
                          <a:rPr kumimoji="1" lang="en-US" altLang="ja-JP" sz="2800" i="1" smtClean="0">
                            <a:latin typeface="Cambria Math" panose="02040503050406030204" pitchFamily="18" charset="0"/>
                            <a:ea typeface="Cambria Math" panose="02040503050406030204" pitchFamily="18" charset="0"/>
                          </a:rPr>
                        </m:ctrlPr>
                      </m:sSupPr>
                      <m:e>
                        <m:r>
                          <a:rPr kumimoji="1" lang="en-US" altLang="ja-JP" sz="2800" i="1" smtClean="0">
                            <a:latin typeface="Cambria Math" panose="02040503050406030204" pitchFamily="18" charset="0"/>
                            <a:ea typeface="Cambria Math" panose="02040503050406030204" pitchFamily="18" charset="0"/>
                          </a:rPr>
                          <m:t>𝜇</m:t>
                        </m:r>
                      </m:e>
                      <m:sup>
                        <m:r>
                          <a:rPr kumimoji="1" lang="en-US" altLang="ja-JP" sz="2800" b="0" i="1" smtClean="0">
                            <a:latin typeface="Cambria Math" panose="02040503050406030204" pitchFamily="18" charset="0"/>
                            <a:ea typeface="Cambria Math" panose="02040503050406030204" pitchFamily="18" charset="0"/>
                          </a:rPr>
                          <m:t>+</m:t>
                        </m:r>
                      </m:sup>
                    </m:sSup>
                    <m:r>
                      <a:rPr kumimoji="1" lang="en-US" altLang="ja-JP" sz="2800" b="0" i="1" smtClean="0">
                        <a:latin typeface="Cambria Math" panose="02040503050406030204" pitchFamily="18" charset="0"/>
                        <a:ea typeface="Cambria Math" panose="02040503050406030204" pitchFamily="18" charset="0"/>
                      </a:rPr>
                      <m:t>(≡</m:t>
                    </m:r>
                    <m:sSub>
                      <m:sSubPr>
                        <m:ctrlPr>
                          <a:rPr kumimoji="1" lang="en-US" altLang="ja-JP" sz="2800" b="0" i="1" smtClean="0">
                            <a:latin typeface="Cambria Math" panose="02040503050406030204" pitchFamily="18" charset="0"/>
                            <a:ea typeface="Cambria Math" panose="02040503050406030204" pitchFamily="18" charset="0"/>
                          </a:rPr>
                        </m:ctrlPr>
                      </m:sSubPr>
                      <m:e>
                        <m:r>
                          <a:rPr kumimoji="1" lang="en-US" altLang="ja-JP" sz="2800" b="0" i="1" smtClean="0">
                            <a:latin typeface="Cambria Math" panose="02040503050406030204" pitchFamily="18" charset="0"/>
                            <a:ea typeface="Cambria Math" panose="02040503050406030204" pitchFamily="18" charset="0"/>
                          </a:rPr>
                          <m:t>𝜏</m:t>
                        </m:r>
                      </m:e>
                      <m:sub>
                        <m:r>
                          <a:rPr kumimoji="1" lang="en-US" altLang="ja-JP" sz="2800" b="0" i="1" smtClean="0">
                            <a:latin typeface="Cambria Math" panose="02040503050406030204" pitchFamily="18" charset="0"/>
                            <a:ea typeface="Cambria Math" panose="02040503050406030204" pitchFamily="18" charset="0"/>
                          </a:rPr>
                          <m:t>2</m:t>
                        </m:r>
                      </m:sub>
                    </m:sSub>
                    <m:r>
                      <a:rPr kumimoji="1" lang="en-US" altLang="ja-JP" sz="2800" b="0" i="1" smtClean="0">
                        <a:latin typeface="Cambria Math" panose="02040503050406030204" pitchFamily="18" charset="0"/>
                        <a:ea typeface="Cambria Math" panose="02040503050406030204" pitchFamily="18" charset="0"/>
                      </a:rPr>
                      <m:t>)</m:t>
                    </m:r>
                  </m:oMath>
                </a14:m>
                <a:r>
                  <a:rPr kumimoji="1" lang="en-US" altLang="ja-JP" sz="2800" dirty="0">
                    <a:latin typeface="Cambria Math" panose="02040503050406030204" pitchFamily="18" charset="0"/>
                    <a:ea typeface="Cambria Math" panose="02040503050406030204" pitchFamily="18" charset="0"/>
                  </a:rPr>
                  <a:t> : </a:t>
                </a:r>
                <a14:m>
                  <m:oMath xmlns:m="http://schemas.openxmlformats.org/officeDocument/2006/math">
                    <m:r>
                      <a:rPr kumimoji="1" lang="en-US" altLang="ja-JP" sz="2800" b="0" i="1" smtClean="0">
                        <a:latin typeface="Cambria Math" panose="02040503050406030204" pitchFamily="18" charset="0"/>
                        <a:ea typeface="Cambria Math" panose="02040503050406030204" pitchFamily="18" charset="0"/>
                      </a:rPr>
                      <m:t>2.2</m:t>
                    </m:r>
                    <m:r>
                      <a:rPr kumimoji="1" lang="en-US" altLang="ja-JP" sz="2800" b="0" i="1" smtClean="0">
                        <a:latin typeface="Cambria Math" panose="02040503050406030204" pitchFamily="18" charset="0"/>
                        <a:ea typeface="Cambria Math" panose="02040503050406030204" pitchFamily="18" charset="0"/>
                      </a:rPr>
                      <m:t>𝜇</m:t>
                    </m:r>
                    <m:r>
                      <a:rPr kumimoji="1" lang="en-US" altLang="ja-JP" sz="2800" b="0" i="1" smtClean="0">
                        <a:latin typeface="Cambria Math" panose="02040503050406030204" pitchFamily="18" charset="0"/>
                        <a:ea typeface="Cambria Math" panose="02040503050406030204" pitchFamily="18" charset="0"/>
                      </a:rPr>
                      <m:t>𝑠</m:t>
                    </m:r>
                  </m:oMath>
                </a14:m>
                <a:endParaRPr kumimoji="1" lang="en-US" altLang="ja-JP" sz="2800" dirty="0">
                  <a:latin typeface="Cambria Math" panose="02040503050406030204" pitchFamily="18" charset="0"/>
                </a:endParaRPr>
              </a:p>
              <a:p>
                <a:endParaRPr lang="en-US" altLang="ja-JP" sz="2800" dirty="0">
                  <a:latin typeface="Cambria Math" panose="02040503050406030204" pitchFamily="18" charset="0"/>
                </a:endParaRPr>
              </a:p>
              <a:p>
                <a:r>
                  <a:rPr lang="en-US" altLang="ja-JP" sz="2800" dirty="0">
                    <a:latin typeface="Cambria Math" panose="02040503050406030204" pitchFamily="18" charset="0"/>
                  </a:rPr>
                  <a:t>L</a:t>
                </a:r>
                <a:r>
                  <a:rPr kumimoji="1" lang="en-US" altLang="ja-JP" sz="2800" dirty="0">
                    <a:latin typeface="Cambria Math" panose="02040503050406030204" pitchFamily="18" charset="0"/>
                  </a:rPr>
                  <a:t>ifetime of </a:t>
                </a:r>
                <a14:m>
                  <m:oMath xmlns:m="http://schemas.openxmlformats.org/officeDocument/2006/math">
                    <m:sSup>
                      <m:sSupPr>
                        <m:ctrlPr>
                          <a:rPr lang="en-US" altLang="ja-JP" sz="2800" i="1">
                            <a:latin typeface="Cambria Math" panose="02040503050406030204" pitchFamily="18" charset="0"/>
                            <a:ea typeface="Cambria Math" panose="02040503050406030204" pitchFamily="18" charset="0"/>
                          </a:rPr>
                        </m:ctrlPr>
                      </m:sSupPr>
                      <m:e>
                        <m:r>
                          <a:rPr lang="en-US" altLang="ja-JP" sz="2800" i="1">
                            <a:latin typeface="Cambria Math" panose="02040503050406030204" pitchFamily="18" charset="0"/>
                            <a:ea typeface="Cambria Math" panose="02040503050406030204" pitchFamily="18" charset="0"/>
                          </a:rPr>
                          <m:t>𝜇</m:t>
                        </m:r>
                      </m:e>
                      <m:sup>
                        <m:r>
                          <a:rPr lang="en-US" altLang="ja-JP" sz="2800" b="0" i="1" smtClean="0">
                            <a:latin typeface="Cambria Math" panose="02040503050406030204" pitchFamily="18" charset="0"/>
                            <a:ea typeface="Cambria Math" panose="02040503050406030204" pitchFamily="18" charset="0"/>
                          </a:rPr>
                          <m:t>−</m:t>
                        </m:r>
                      </m:sup>
                    </m:sSup>
                  </m:oMath>
                </a14:m>
                <a:r>
                  <a:rPr kumimoji="1" lang="en-US" altLang="ja-JP" sz="2800" dirty="0">
                    <a:latin typeface="Cambria Math" panose="02040503050406030204" pitchFamily="18" charset="0"/>
                  </a:rPr>
                  <a:t> in materials(</a:t>
                </a:r>
                <a14:m>
                  <m:oMath xmlns:m="http://schemas.openxmlformats.org/officeDocument/2006/math">
                    <m:r>
                      <a:rPr kumimoji="1" lang="en-US" altLang="ja-JP" sz="2800" b="0" i="1" smtClean="0">
                        <a:latin typeface="Cambria Math" panose="02040503050406030204" pitchFamily="18" charset="0"/>
                        <a:ea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ea typeface="Cambria Math" panose="02040503050406030204" pitchFamily="18" charset="0"/>
                          </a:rPr>
                          <m:t>𝜏</m:t>
                        </m:r>
                      </m:e>
                      <m:sub>
                        <m:r>
                          <a:rPr kumimoji="1" lang="en-US" altLang="ja-JP" sz="2800" b="0" i="1" smtClean="0">
                            <a:latin typeface="Cambria Math" panose="02040503050406030204" pitchFamily="18" charset="0"/>
                          </a:rPr>
                          <m:t>1</m:t>
                        </m:r>
                      </m:sub>
                    </m:sSub>
                  </m:oMath>
                </a14:m>
                <a:r>
                  <a:rPr kumimoji="1" lang="en-US" altLang="ja-JP" sz="2800" dirty="0">
                    <a:latin typeface="Cambria Math" panose="02040503050406030204" pitchFamily="18" charset="0"/>
                  </a:rPr>
                  <a:t>) is shorter than that of </a:t>
                </a:r>
                <a14:m>
                  <m:oMath xmlns:m="http://schemas.openxmlformats.org/officeDocument/2006/math">
                    <m:sSup>
                      <m:sSupPr>
                        <m:ctrlPr>
                          <a:rPr lang="en-US" altLang="ja-JP" sz="2800" i="1">
                            <a:latin typeface="Cambria Math" panose="02040503050406030204" pitchFamily="18" charset="0"/>
                            <a:ea typeface="Cambria Math" panose="02040503050406030204" pitchFamily="18" charset="0"/>
                          </a:rPr>
                        </m:ctrlPr>
                      </m:sSupPr>
                      <m:e>
                        <m:r>
                          <a:rPr lang="en-US" altLang="ja-JP" sz="2800" i="1">
                            <a:latin typeface="Cambria Math" panose="02040503050406030204" pitchFamily="18" charset="0"/>
                            <a:ea typeface="Cambria Math" panose="02040503050406030204" pitchFamily="18" charset="0"/>
                          </a:rPr>
                          <m:t>𝜇</m:t>
                        </m:r>
                      </m:e>
                      <m:sup>
                        <m:r>
                          <a:rPr lang="en-US" altLang="ja-JP" sz="2800" i="1">
                            <a:latin typeface="Cambria Math" panose="02040503050406030204" pitchFamily="18" charset="0"/>
                            <a:ea typeface="Cambria Math" panose="02040503050406030204" pitchFamily="18" charset="0"/>
                          </a:rPr>
                          <m:t>+</m:t>
                        </m:r>
                      </m:sup>
                    </m:sSup>
                    <m:r>
                      <a:rPr lang="en-US" altLang="ja-JP" sz="2800" b="0" i="0" smtClean="0">
                        <a:latin typeface="Cambria Math" panose="02040503050406030204" pitchFamily="18" charset="0"/>
                        <a:ea typeface="Cambria Math" panose="02040503050406030204" pitchFamily="18" charset="0"/>
                      </a:rPr>
                      <m:t>.</m:t>
                    </m:r>
                  </m:oMath>
                </a14:m>
                <a:endParaRPr kumimoji="1" lang="ja-JP" altLang="en-US" sz="2800">
                  <a:latin typeface="Cambria Math" panose="02040503050406030204" pitchFamily="18" charset="0"/>
                </a:endParaRPr>
              </a:p>
            </p:txBody>
          </p:sp>
        </mc:Choice>
        <mc:Fallback xmlns="">
          <p:sp>
            <p:nvSpPr>
              <p:cNvPr id="4" name="テキスト ボックス 3">
                <a:extLst>
                  <a:ext uri="{FF2B5EF4-FFF2-40B4-BE49-F238E27FC236}">
                    <a16:creationId xmlns:a16="http://schemas.microsoft.com/office/drawing/2014/main" id="{45A81FAD-EBB7-AF43-A4C5-EE06DEC93CD9}"/>
                  </a:ext>
                </a:extLst>
              </p:cNvPr>
              <p:cNvSpPr txBox="1">
                <a:spLocks noRot="1" noChangeAspect="1" noMove="1" noResize="1" noEditPoints="1" noAdjustHandles="1" noChangeArrowheads="1" noChangeShapeType="1" noTextEdit="1"/>
              </p:cNvSpPr>
              <p:nvPr/>
            </p:nvSpPr>
            <p:spPr>
              <a:xfrm>
                <a:off x="479376" y="1903562"/>
                <a:ext cx="9145016" cy="1384995"/>
              </a:xfrm>
              <a:prstGeom prst="rect">
                <a:avLst/>
              </a:prstGeom>
              <a:blipFill>
                <a:blip r:embed="rId3"/>
                <a:stretch>
                  <a:fillRect l="-1387" t="-4545" b="-10000"/>
                </a:stretch>
              </a:blipFill>
            </p:spPr>
            <p:txBody>
              <a:bodyPr/>
              <a:lstStyle/>
              <a:p>
                <a:r>
                  <a:rPr lang="ja-JP" altLang="en-US">
                    <a:noFill/>
                  </a:rPr>
                  <a:t> </a:t>
                </a:r>
              </a:p>
            </p:txBody>
          </p:sp>
        </mc:Fallback>
      </mc:AlternateContent>
      <p:grpSp>
        <p:nvGrpSpPr>
          <p:cNvPr id="19" name="グループ化 18">
            <a:extLst>
              <a:ext uri="{FF2B5EF4-FFF2-40B4-BE49-F238E27FC236}">
                <a16:creationId xmlns:a16="http://schemas.microsoft.com/office/drawing/2014/main" id="{BD7AA31C-EBF1-194C-9283-68D8A1628FBE}"/>
              </a:ext>
            </a:extLst>
          </p:cNvPr>
          <p:cNvGrpSpPr/>
          <p:nvPr/>
        </p:nvGrpSpPr>
        <p:grpSpPr>
          <a:xfrm>
            <a:off x="7752184" y="3498044"/>
            <a:ext cx="3528392" cy="2912789"/>
            <a:chOff x="6672064" y="3933056"/>
            <a:chExt cx="2952328" cy="2209476"/>
          </a:xfrm>
        </p:grpSpPr>
        <p:cxnSp>
          <p:nvCxnSpPr>
            <p:cNvPr id="6" name="直線矢印コネクタ 5">
              <a:extLst>
                <a:ext uri="{FF2B5EF4-FFF2-40B4-BE49-F238E27FC236}">
                  <a16:creationId xmlns:a16="http://schemas.microsoft.com/office/drawing/2014/main" id="{ED3D3EE5-110F-2942-A1C4-0454627DF84C}"/>
                </a:ext>
              </a:extLst>
            </p:cNvPr>
            <p:cNvCxnSpPr>
              <a:cxnSpLocks/>
            </p:cNvCxnSpPr>
            <p:nvPr/>
          </p:nvCxnSpPr>
          <p:spPr>
            <a:xfrm flipV="1">
              <a:off x="6672064" y="3933056"/>
              <a:ext cx="0" cy="22094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DF89A642-05A0-7840-9725-B515BCCEB804}"/>
                </a:ext>
              </a:extLst>
            </p:cNvPr>
            <p:cNvCxnSpPr>
              <a:cxnSpLocks/>
            </p:cNvCxnSpPr>
            <p:nvPr/>
          </p:nvCxnSpPr>
          <p:spPr>
            <a:xfrm>
              <a:off x="6672064" y="6142532"/>
              <a:ext cx="29523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4FEDFD15-A6E7-3E43-AF2B-E09753FA867E}"/>
                </a:ext>
              </a:extLst>
            </p:cNvPr>
            <p:cNvCxnSpPr>
              <a:cxnSpLocks/>
            </p:cNvCxnSpPr>
            <p:nvPr/>
          </p:nvCxnSpPr>
          <p:spPr>
            <a:xfrm>
              <a:off x="6672064" y="4293096"/>
              <a:ext cx="576064" cy="1849436"/>
            </a:xfrm>
            <a:prstGeom prst="line">
              <a:avLst/>
            </a:prstGeom>
            <a:ln/>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254A0BEF-FD6E-C14B-B980-28B03706A796}"/>
                </a:ext>
              </a:extLst>
            </p:cNvPr>
            <p:cNvCxnSpPr>
              <a:cxnSpLocks/>
            </p:cNvCxnSpPr>
            <p:nvPr/>
          </p:nvCxnSpPr>
          <p:spPr>
            <a:xfrm>
              <a:off x="6672064" y="5661248"/>
              <a:ext cx="2160240" cy="481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76E66BD8-9641-E545-B410-179181DDE54D}"/>
                  </a:ext>
                </a:extLst>
              </p:cNvPr>
              <p:cNvSpPr txBox="1"/>
              <p:nvPr/>
            </p:nvSpPr>
            <p:spPr>
              <a:xfrm>
                <a:off x="7644176" y="3713983"/>
                <a:ext cx="1980216" cy="8100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latin typeface="Cambria Math" panose="02040503050406030204" pitchFamily="18" charset="0"/>
                            </a:rPr>
                          </m:ctrlPr>
                        </m:sSubPr>
                        <m:e>
                          <m:r>
                            <a:rPr kumimoji="1" lang="en-US" altLang="ja-JP" sz="2800" b="0" i="1" smtClean="0">
                              <a:latin typeface="Cambria Math" panose="02040503050406030204" pitchFamily="18" charset="0"/>
                            </a:rPr>
                            <m:t>𝑁</m:t>
                          </m:r>
                        </m:e>
                        <m:sub>
                          <m:sSup>
                            <m:sSupPr>
                              <m:ctrlPr>
                                <a:rPr kumimoji="1" lang="en-US" altLang="ja-JP" sz="2800" i="1" smtClean="0">
                                  <a:latin typeface="Cambria Math" panose="02040503050406030204" pitchFamily="18" charset="0"/>
                                </a:rPr>
                              </m:ctrlPr>
                            </m:sSupPr>
                            <m:e>
                              <m:r>
                                <a:rPr kumimoji="1" lang="en-US" altLang="ja-JP" sz="2800" i="1" smtClean="0">
                                  <a:latin typeface="Cambria Math" panose="02040503050406030204" pitchFamily="18" charset="0"/>
                                  <a:ea typeface="Cambria Math" panose="02040503050406030204" pitchFamily="18" charset="0"/>
                                </a:rPr>
                                <m:t>𝜇</m:t>
                              </m:r>
                            </m:e>
                            <m:sup>
                              <m:r>
                                <a:rPr kumimoji="1" lang="en-US" altLang="ja-JP" sz="2800" b="0" i="1" smtClean="0">
                                  <a:latin typeface="Cambria Math" panose="02040503050406030204" pitchFamily="18" charset="0"/>
                                </a:rPr>
                                <m:t>−</m:t>
                              </m:r>
                            </m:sup>
                          </m:sSup>
                        </m:sub>
                      </m:sSub>
                      <m:sSup>
                        <m:sSupPr>
                          <m:ctrlPr>
                            <a:rPr kumimoji="1" lang="en-US" altLang="ja-JP" sz="2800" i="1" smtClean="0">
                              <a:latin typeface="Cambria Math" panose="02040503050406030204" pitchFamily="18" charset="0"/>
                            </a:rPr>
                          </m:ctrlPr>
                        </m:sSupPr>
                        <m:e>
                          <m:r>
                            <a:rPr kumimoji="1" lang="en-US" altLang="ja-JP" sz="2800" b="0" i="1" smtClean="0">
                              <a:latin typeface="Cambria Math" panose="02040503050406030204" pitchFamily="18" charset="0"/>
                            </a:rPr>
                            <m:t>𝑒</m:t>
                          </m:r>
                        </m:e>
                        <m:sup>
                          <m:r>
                            <a:rPr kumimoji="1" lang="en-US" altLang="ja-JP" sz="2800" b="0" i="1" smtClean="0">
                              <a:latin typeface="Cambria Math" panose="02040503050406030204" pitchFamily="18" charset="0"/>
                            </a:rPr>
                            <m:t>−</m:t>
                          </m:r>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𝑡</m:t>
                              </m:r>
                            </m:num>
                            <m:den>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ea typeface="Cambria Math" panose="02040503050406030204" pitchFamily="18" charset="0"/>
                                    </a:rPr>
                                    <m:t>𝜏</m:t>
                                  </m:r>
                                </m:e>
                                <m:sub>
                                  <m:r>
                                    <a:rPr kumimoji="1" lang="en-US" altLang="ja-JP" sz="2800" b="0" i="1" smtClean="0">
                                      <a:latin typeface="Cambria Math" panose="02040503050406030204" pitchFamily="18" charset="0"/>
                                    </a:rPr>
                                    <m:t>1</m:t>
                                  </m:r>
                                </m:sub>
                              </m:sSub>
                            </m:den>
                          </m:f>
                        </m:sup>
                      </m:sSup>
                    </m:oMath>
                  </m:oMathPara>
                </a14:m>
                <a:endParaRPr kumimoji="1" lang="ja-JP" altLang="en-US" sz="2800"/>
              </a:p>
            </p:txBody>
          </p:sp>
        </mc:Choice>
        <mc:Fallback xmlns="">
          <p:sp>
            <p:nvSpPr>
              <p:cNvPr id="20" name="テキスト ボックス 19">
                <a:extLst>
                  <a:ext uri="{FF2B5EF4-FFF2-40B4-BE49-F238E27FC236}">
                    <a16:creationId xmlns:a16="http://schemas.microsoft.com/office/drawing/2014/main" id="{76E66BD8-9641-E545-B410-179181DDE54D}"/>
                  </a:ext>
                </a:extLst>
              </p:cNvPr>
              <p:cNvSpPr txBox="1">
                <a:spLocks noRot="1" noChangeAspect="1" noMove="1" noResize="1" noEditPoints="1" noAdjustHandles="1" noChangeArrowheads="1" noChangeShapeType="1" noTextEdit="1"/>
              </p:cNvSpPr>
              <p:nvPr/>
            </p:nvSpPr>
            <p:spPr>
              <a:xfrm>
                <a:off x="7644176" y="3713983"/>
                <a:ext cx="1980216" cy="810030"/>
              </a:xfrm>
              <a:prstGeom prst="rect">
                <a:avLst/>
              </a:prstGeom>
              <a:blipFill>
                <a:blip r:embed="rId4"/>
                <a:stretch>
                  <a:fillRect b="-4615"/>
                </a:stretch>
              </a:blipFill>
            </p:spPr>
            <p:txBody>
              <a:bodyPr/>
              <a:lstStyle/>
              <a:p>
                <a:r>
                  <a:rPr lang="ja-JP" altLang="en-US">
                    <a:noFill/>
                  </a:rPr>
                  <a:t> </a:t>
                </a:r>
              </a:p>
            </p:txBody>
          </p:sp>
        </mc:Fallback>
      </mc:AlternateContent>
      <p:sp>
        <p:nvSpPr>
          <p:cNvPr id="21" name="テキスト ボックス 20">
            <a:extLst>
              <a:ext uri="{FF2B5EF4-FFF2-40B4-BE49-F238E27FC236}">
                <a16:creationId xmlns:a16="http://schemas.microsoft.com/office/drawing/2014/main" id="{7C1F56F8-9E48-0C4D-B4B4-FB37A63FD3B9}"/>
              </a:ext>
            </a:extLst>
          </p:cNvPr>
          <p:cNvSpPr txBox="1"/>
          <p:nvPr/>
        </p:nvSpPr>
        <p:spPr>
          <a:xfrm>
            <a:off x="6960096" y="3427863"/>
            <a:ext cx="968186" cy="461665"/>
          </a:xfrm>
          <a:prstGeom prst="rect">
            <a:avLst/>
          </a:prstGeom>
          <a:noFill/>
        </p:spPr>
        <p:txBody>
          <a:bodyPr wrap="square" rtlCol="0">
            <a:spAutoFit/>
          </a:bodyPr>
          <a:lstStyle/>
          <a:p>
            <a:r>
              <a:rPr kumimoji="1" lang="en-US" altLang="ja-JP" sz="2400" dirty="0" err="1">
                <a:latin typeface="Cambria Math" panose="02040503050406030204" pitchFamily="18" charset="0"/>
                <a:ea typeface="Cambria Math" panose="02040503050406030204" pitchFamily="18" charset="0"/>
              </a:rPr>
              <a:t>logN</a:t>
            </a:r>
            <a:endParaRPr kumimoji="1" lang="ja-JP" altLang="en-US" sz="240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6C98B2FE-2C7D-784E-8D5B-CFD63B173E8E}"/>
                  </a:ext>
                </a:extLst>
              </p:cNvPr>
              <p:cNvSpPr txBox="1"/>
              <p:nvPr/>
            </p:nvSpPr>
            <p:spPr>
              <a:xfrm>
                <a:off x="8622420" y="5300139"/>
                <a:ext cx="1980216" cy="8435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latin typeface="Cambria Math" panose="02040503050406030204" pitchFamily="18" charset="0"/>
                            </a:rPr>
                          </m:ctrlPr>
                        </m:sSubPr>
                        <m:e>
                          <m:r>
                            <a:rPr kumimoji="1" lang="en-US" altLang="ja-JP" sz="2800" b="0" i="1" smtClean="0">
                              <a:latin typeface="Cambria Math" panose="02040503050406030204" pitchFamily="18" charset="0"/>
                            </a:rPr>
                            <m:t>𝑁</m:t>
                          </m:r>
                        </m:e>
                        <m:sub>
                          <m:sSup>
                            <m:sSupPr>
                              <m:ctrlPr>
                                <a:rPr kumimoji="1" lang="en-US" altLang="ja-JP" sz="2800" i="1" smtClean="0">
                                  <a:latin typeface="Cambria Math" panose="02040503050406030204" pitchFamily="18" charset="0"/>
                                </a:rPr>
                              </m:ctrlPr>
                            </m:sSupPr>
                            <m:e>
                              <m:r>
                                <a:rPr kumimoji="1" lang="en-US" altLang="ja-JP" sz="2800" i="1" smtClean="0">
                                  <a:latin typeface="Cambria Math" panose="02040503050406030204" pitchFamily="18" charset="0"/>
                                  <a:ea typeface="Cambria Math" panose="02040503050406030204" pitchFamily="18" charset="0"/>
                                </a:rPr>
                                <m:t>𝜇</m:t>
                              </m:r>
                            </m:e>
                            <m:sup>
                              <m:r>
                                <a:rPr kumimoji="1" lang="en-US" altLang="ja-JP" sz="2800" b="0" i="1" smtClean="0">
                                  <a:latin typeface="Cambria Math" panose="02040503050406030204" pitchFamily="18" charset="0"/>
                                </a:rPr>
                                <m:t>+</m:t>
                              </m:r>
                            </m:sup>
                          </m:sSup>
                        </m:sub>
                      </m:sSub>
                      <m:sSup>
                        <m:sSupPr>
                          <m:ctrlPr>
                            <a:rPr kumimoji="1" lang="en-US" altLang="ja-JP" sz="2800" i="1" smtClean="0">
                              <a:latin typeface="Cambria Math" panose="02040503050406030204" pitchFamily="18" charset="0"/>
                            </a:rPr>
                          </m:ctrlPr>
                        </m:sSupPr>
                        <m:e>
                          <m:r>
                            <a:rPr kumimoji="1" lang="en-US" altLang="ja-JP" sz="2800" b="0" i="1" smtClean="0">
                              <a:latin typeface="Cambria Math" panose="02040503050406030204" pitchFamily="18" charset="0"/>
                            </a:rPr>
                            <m:t>𝑒</m:t>
                          </m:r>
                        </m:e>
                        <m:sup>
                          <m:r>
                            <a:rPr kumimoji="1" lang="en-US" altLang="ja-JP" sz="2800" b="0" i="1" smtClean="0">
                              <a:latin typeface="Cambria Math" panose="02040503050406030204" pitchFamily="18" charset="0"/>
                            </a:rPr>
                            <m:t>−</m:t>
                          </m:r>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𝑡</m:t>
                              </m:r>
                            </m:num>
                            <m:den>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ea typeface="Cambria Math" panose="02040503050406030204" pitchFamily="18" charset="0"/>
                                    </a:rPr>
                                    <m:t>𝜏</m:t>
                                  </m:r>
                                </m:e>
                                <m:sub>
                                  <m:r>
                                    <a:rPr kumimoji="1" lang="en-US" altLang="ja-JP" sz="2800" b="0" i="1" smtClean="0">
                                      <a:latin typeface="Cambria Math" panose="02040503050406030204" pitchFamily="18" charset="0"/>
                                    </a:rPr>
                                    <m:t>2</m:t>
                                  </m:r>
                                </m:sub>
                              </m:sSub>
                            </m:den>
                          </m:f>
                        </m:sup>
                      </m:sSup>
                    </m:oMath>
                  </m:oMathPara>
                </a14:m>
                <a:endParaRPr kumimoji="1" lang="ja-JP" altLang="en-US" sz="2800"/>
              </a:p>
            </p:txBody>
          </p:sp>
        </mc:Choice>
        <mc:Fallback xmlns="">
          <p:sp>
            <p:nvSpPr>
              <p:cNvPr id="22" name="テキスト ボックス 21">
                <a:extLst>
                  <a:ext uri="{FF2B5EF4-FFF2-40B4-BE49-F238E27FC236}">
                    <a16:creationId xmlns:a16="http://schemas.microsoft.com/office/drawing/2014/main" id="{6C98B2FE-2C7D-784E-8D5B-CFD63B173E8E}"/>
                  </a:ext>
                </a:extLst>
              </p:cNvPr>
              <p:cNvSpPr txBox="1">
                <a:spLocks noRot="1" noChangeAspect="1" noMove="1" noResize="1" noEditPoints="1" noAdjustHandles="1" noChangeArrowheads="1" noChangeShapeType="1" noTextEdit="1"/>
              </p:cNvSpPr>
              <p:nvPr/>
            </p:nvSpPr>
            <p:spPr>
              <a:xfrm>
                <a:off x="8622420" y="5300139"/>
                <a:ext cx="1980216" cy="843501"/>
              </a:xfrm>
              <a:prstGeom prst="rect">
                <a:avLst/>
              </a:prstGeom>
              <a:blipFill>
                <a:blip r:embed="rId5"/>
                <a:stretch>
                  <a:fillRect b="-1471"/>
                </a:stretch>
              </a:blipFill>
            </p:spPr>
            <p:txBody>
              <a:bodyPr/>
              <a:lstStyle/>
              <a:p>
                <a:r>
                  <a:rPr lang="ja-JP" altLang="en-US">
                    <a:noFill/>
                  </a:rPr>
                  <a:t> </a:t>
                </a:r>
              </a:p>
            </p:txBody>
          </p:sp>
        </mc:Fallback>
      </mc:AlternateContent>
      <p:sp>
        <p:nvSpPr>
          <p:cNvPr id="23" name="テキスト ボックス 22">
            <a:extLst>
              <a:ext uri="{FF2B5EF4-FFF2-40B4-BE49-F238E27FC236}">
                <a16:creationId xmlns:a16="http://schemas.microsoft.com/office/drawing/2014/main" id="{39226D79-D432-0848-9BEB-334CD999268E}"/>
              </a:ext>
            </a:extLst>
          </p:cNvPr>
          <p:cNvSpPr txBox="1"/>
          <p:nvPr/>
        </p:nvSpPr>
        <p:spPr>
          <a:xfrm>
            <a:off x="11216612" y="6410833"/>
            <a:ext cx="648072" cy="461665"/>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t</a:t>
            </a:r>
            <a:endParaRPr kumimoji="1" lang="ja-JP" altLang="en-US" sz="240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156A0495-576F-6A42-9F0B-BFEC39CDB24F}"/>
                  </a:ext>
                </a:extLst>
              </p:cNvPr>
              <p:cNvSpPr txBox="1"/>
              <p:nvPr/>
            </p:nvSpPr>
            <p:spPr>
              <a:xfrm>
                <a:off x="471362" y="4004690"/>
                <a:ext cx="6097081" cy="1077218"/>
              </a:xfrm>
              <a:prstGeom prst="rect">
                <a:avLst/>
              </a:prstGeom>
              <a:noFill/>
            </p:spPr>
            <p:txBody>
              <a:bodyPr wrap="square" rtlCol="0">
                <a:spAutoFit/>
              </a:bodyPr>
              <a:lstStyle/>
              <a:p>
                <a:r>
                  <a:rPr kumimoji="1" lang="en-US" altLang="ja-JP" sz="3200" dirty="0">
                    <a:solidFill>
                      <a:schemeClr val="accent2"/>
                    </a:solidFill>
                    <a:latin typeface="Cambria Math" panose="02040503050406030204" pitchFamily="18" charset="0"/>
                    <a:ea typeface="Cambria Math" panose="02040503050406030204" pitchFamily="18" charset="0"/>
                  </a:rPr>
                  <a:t>We can separate signals derived from </a:t>
                </a:r>
                <a14:m>
                  <m:oMath xmlns:m="http://schemas.openxmlformats.org/officeDocument/2006/math">
                    <m:sSup>
                      <m:sSupPr>
                        <m:ctrlPr>
                          <a:rPr kumimoji="1" lang="en-US" altLang="ja-JP" sz="3200" i="1" smtClean="0">
                            <a:solidFill>
                              <a:schemeClr val="accent2"/>
                            </a:solidFill>
                            <a:latin typeface="Cambria Math" panose="02040503050406030204" pitchFamily="18" charset="0"/>
                            <a:ea typeface="Cambria Math" panose="02040503050406030204" pitchFamily="18" charset="0"/>
                          </a:rPr>
                        </m:ctrlPr>
                      </m:sSupPr>
                      <m:e>
                        <m:r>
                          <a:rPr kumimoji="1" lang="en-US" altLang="ja-JP" sz="3200" i="1" smtClean="0">
                            <a:solidFill>
                              <a:schemeClr val="accent2"/>
                            </a:solidFill>
                            <a:latin typeface="Cambria Math" panose="02040503050406030204" pitchFamily="18" charset="0"/>
                            <a:ea typeface="Cambria Math" panose="02040503050406030204" pitchFamily="18" charset="0"/>
                          </a:rPr>
                          <m:t>𝜇</m:t>
                        </m:r>
                      </m:e>
                      <m:sup>
                        <m:r>
                          <a:rPr kumimoji="1" lang="en-US" altLang="ja-JP" sz="3200" b="0" i="1" smtClean="0">
                            <a:solidFill>
                              <a:schemeClr val="accent2"/>
                            </a:solidFill>
                            <a:latin typeface="Cambria Math" panose="02040503050406030204" pitchFamily="18" charset="0"/>
                            <a:ea typeface="Cambria Math" panose="02040503050406030204" pitchFamily="18" charset="0"/>
                          </a:rPr>
                          <m:t>−</m:t>
                        </m:r>
                      </m:sup>
                    </m:sSup>
                  </m:oMath>
                </a14:m>
                <a:r>
                  <a:rPr kumimoji="1" lang="en-US" altLang="ja-JP" sz="3200" dirty="0">
                    <a:solidFill>
                      <a:schemeClr val="accent2"/>
                    </a:solidFill>
                    <a:latin typeface="Cambria Math" panose="02040503050406030204" pitchFamily="18" charset="0"/>
                    <a:ea typeface="Cambria Math" panose="02040503050406030204" pitchFamily="18" charset="0"/>
                  </a:rPr>
                  <a:t> and </a:t>
                </a:r>
                <a14:m>
                  <m:oMath xmlns:m="http://schemas.openxmlformats.org/officeDocument/2006/math">
                    <m:sSup>
                      <m:sSupPr>
                        <m:ctrlPr>
                          <a:rPr lang="en-US" altLang="ja-JP" sz="3200" i="1">
                            <a:solidFill>
                              <a:schemeClr val="accent2"/>
                            </a:solidFill>
                            <a:latin typeface="Cambria Math" panose="02040503050406030204" pitchFamily="18" charset="0"/>
                            <a:ea typeface="Cambria Math" panose="02040503050406030204" pitchFamily="18" charset="0"/>
                          </a:rPr>
                        </m:ctrlPr>
                      </m:sSupPr>
                      <m:e>
                        <m:r>
                          <a:rPr lang="en-US" altLang="ja-JP" sz="3200" i="1">
                            <a:solidFill>
                              <a:schemeClr val="accent2"/>
                            </a:solidFill>
                            <a:latin typeface="Cambria Math" panose="02040503050406030204" pitchFamily="18" charset="0"/>
                            <a:ea typeface="Cambria Math" panose="02040503050406030204" pitchFamily="18" charset="0"/>
                          </a:rPr>
                          <m:t>𝜇</m:t>
                        </m:r>
                      </m:e>
                      <m:sup>
                        <m:r>
                          <a:rPr lang="en-US" altLang="ja-JP" sz="3200" b="0" i="1" smtClean="0">
                            <a:solidFill>
                              <a:schemeClr val="accent2"/>
                            </a:solidFill>
                            <a:latin typeface="Cambria Math" panose="02040503050406030204" pitchFamily="18" charset="0"/>
                            <a:ea typeface="Cambria Math" panose="02040503050406030204" pitchFamily="18" charset="0"/>
                          </a:rPr>
                          <m:t>+</m:t>
                        </m:r>
                      </m:sup>
                    </m:sSup>
                  </m:oMath>
                </a14:m>
                <a:r>
                  <a:rPr lang="en-US" altLang="ja-JP" sz="3200" dirty="0">
                    <a:solidFill>
                      <a:schemeClr val="accent2"/>
                    </a:solidFill>
                    <a:latin typeface="Cambria Math" panose="02040503050406030204" pitchFamily="18" charset="0"/>
                    <a:ea typeface="Cambria Math" panose="02040503050406030204" pitchFamily="18" charset="0"/>
                  </a:rPr>
                  <a:t>. </a:t>
                </a:r>
                <a:endParaRPr kumimoji="1" lang="ja-JP" altLang="en-US" sz="3200">
                  <a:solidFill>
                    <a:schemeClr val="accent2"/>
                  </a:solidFill>
                  <a:latin typeface="Cambria Math" panose="02040503050406030204" pitchFamily="18" charset="0"/>
                </a:endParaRPr>
              </a:p>
            </p:txBody>
          </p:sp>
        </mc:Choice>
        <mc:Fallback xmlns="">
          <p:sp>
            <p:nvSpPr>
              <p:cNvPr id="24" name="テキスト ボックス 23">
                <a:extLst>
                  <a:ext uri="{FF2B5EF4-FFF2-40B4-BE49-F238E27FC236}">
                    <a16:creationId xmlns:a16="http://schemas.microsoft.com/office/drawing/2014/main" id="{156A0495-576F-6A42-9F0B-BFEC39CDB24F}"/>
                  </a:ext>
                </a:extLst>
              </p:cNvPr>
              <p:cNvSpPr txBox="1">
                <a:spLocks noRot="1" noChangeAspect="1" noMove="1" noResize="1" noEditPoints="1" noAdjustHandles="1" noChangeArrowheads="1" noChangeShapeType="1" noTextEdit="1"/>
              </p:cNvSpPr>
              <p:nvPr/>
            </p:nvSpPr>
            <p:spPr>
              <a:xfrm>
                <a:off x="471362" y="4004690"/>
                <a:ext cx="6097081" cy="1077218"/>
              </a:xfrm>
              <a:prstGeom prst="rect">
                <a:avLst/>
              </a:prstGeom>
              <a:blipFill>
                <a:blip r:embed="rId6"/>
                <a:stretch>
                  <a:fillRect l="-2495" t="-5814" b="-17442"/>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671703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556FF4FD-FC55-094B-850A-978B5775A810}"/>
              </a:ext>
            </a:extLst>
          </p:cNvPr>
          <p:cNvSpPr>
            <a:spLocks noGrp="1"/>
          </p:cNvSpPr>
          <p:nvPr>
            <p:ph type="title"/>
          </p:nvPr>
        </p:nvSpPr>
        <p:spPr>
          <a:xfrm>
            <a:off x="420344" y="260648"/>
            <a:ext cx="5257800" cy="759619"/>
          </a:xfrm>
        </p:spPr>
        <p:txBody>
          <a:bodyPr>
            <a:noAutofit/>
          </a:bodyPr>
          <a:lstStyle/>
          <a:p>
            <a:r>
              <a:rPr lang="en-US" altLang="ja-JP" sz="4000" dirty="0">
                <a:latin typeface="Cambria Math" panose="02040503050406030204" pitchFamily="18" charset="0"/>
                <a:ea typeface="Cambria Math" panose="02040503050406030204" pitchFamily="18" charset="0"/>
              </a:rPr>
              <a:t>Choice of target</a:t>
            </a:r>
            <a:r>
              <a:rPr lang="ja-JP" altLang="en-US" sz="4000">
                <a:latin typeface="Cambria Math" panose="02040503050406030204" pitchFamily="18" charset="0"/>
                <a:ea typeface="Cambria Math" panose="02040503050406030204" pitchFamily="18" charset="0"/>
              </a:rPr>
              <a:t> </a:t>
            </a:r>
            <a:endParaRPr kumimoji="1" lang="ja-JP" altLang="en-US" sz="4000"/>
          </a:p>
        </p:txBody>
      </p:sp>
      <p:sp>
        <p:nvSpPr>
          <p:cNvPr id="5" name="テキスト ボックス 4">
            <a:extLst>
              <a:ext uri="{FF2B5EF4-FFF2-40B4-BE49-F238E27FC236}">
                <a16:creationId xmlns:a16="http://schemas.microsoft.com/office/drawing/2014/main" id="{266CD082-1597-9D49-BBBA-E8D9069A78D4}"/>
              </a:ext>
            </a:extLst>
          </p:cNvPr>
          <p:cNvSpPr txBox="1"/>
          <p:nvPr/>
        </p:nvSpPr>
        <p:spPr>
          <a:xfrm>
            <a:off x="420344" y="1066141"/>
            <a:ext cx="9348064" cy="1754326"/>
          </a:xfrm>
          <a:prstGeom prst="rect">
            <a:avLst/>
          </a:prstGeom>
          <a:noFill/>
        </p:spPr>
        <p:txBody>
          <a:bodyPr wrap="square" rtlCol="0">
            <a:spAutoFit/>
          </a:bodyPr>
          <a:lstStyle/>
          <a:p>
            <a:r>
              <a:rPr kumimoji="1" lang="en-US" altLang="ja-JP" sz="3600" dirty="0">
                <a:latin typeface="Cambria Math" panose="02040503050406030204" pitchFamily="18" charset="0"/>
                <a:ea typeface="Cambria Math" panose="02040503050406030204" pitchFamily="18" charset="0"/>
              </a:rPr>
              <a:t>Requirement of ideal target</a:t>
            </a:r>
          </a:p>
          <a:p>
            <a:pPr marL="457200" indent="-457200">
              <a:buAutoNum type="arabicPeriod"/>
            </a:pPr>
            <a:r>
              <a:rPr lang="en-US" altLang="ja-JP" sz="3600" dirty="0">
                <a:latin typeface="Cambria Math" panose="02040503050406030204" pitchFamily="18" charset="0"/>
                <a:ea typeface="Cambria Math" panose="02040503050406030204" pitchFamily="18" charset="0"/>
              </a:rPr>
              <a:t>Cross section is large.</a:t>
            </a:r>
          </a:p>
          <a:p>
            <a:pPr marL="457200" indent="-457200">
              <a:buAutoNum type="arabicPeriod"/>
            </a:pPr>
            <a:endParaRPr lang="en-US" altLang="ja-JP" sz="3600" dirty="0">
              <a:latin typeface="Cambria Math" panose="02040503050406030204" pitchFamily="18" charset="0"/>
              <a:ea typeface="Cambria Math" panose="02040503050406030204" pitchFamily="18" charset="0"/>
            </a:endParaRPr>
          </a:p>
        </p:txBody>
      </p:sp>
      <p:sp>
        <p:nvSpPr>
          <p:cNvPr id="6" name="テキスト ボックス 5">
            <a:extLst>
              <a:ext uri="{FF2B5EF4-FFF2-40B4-BE49-F238E27FC236}">
                <a16:creationId xmlns:a16="http://schemas.microsoft.com/office/drawing/2014/main" id="{0C9CBDC0-AFB0-FD4B-8B83-010AD801E4CD}"/>
              </a:ext>
            </a:extLst>
          </p:cNvPr>
          <p:cNvSpPr txBox="1"/>
          <p:nvPr/>
        </p:nvSpPr>
        <p:spPr>
          <a:xfrm>
            <a:off x="838200" y="2417405"/>
            <a:ext cx="10515600" cy="461665"/>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Possibility </a:t>
            </a:r>
            <a:r>
              <a:rPr kumimoji="1" lang="en-US" altLang="ja-JP" sz="2400" dirty="0" err="1">
                <a:latin typeface="Cambria Math" panose="02040503050406030204" pitchFamily="18" charset="0"/>
                <a:ea typeface="Cambria Math" panose="02040503050406030204" pitchFamily="18" charset="0"/>
              </a:rPr>
              <a:t>dP</a:t>
            </a:r>
            <a:r>
              <a:rPr kumimoji="1" lang="en-US" altLang="ja-JP" sz="2400" dirty="0">
                <a:latin typeface="Cambria Math" panose="02040503050406030204" pitchFamily="18" charset="0"/>
                <a:ea typeface="Cambria Math" panose="02040503050406030204" pitchFamily="18" charset="0"/>
              </a:rPr>
              <a:t> that </a:t>
            </a:r>
            <a:r>
              <a:rPr lang="en-US" altLang="ja-JP" sz="2400" dirty="0">
                <a:latin typeface="Cambria Math" panose="02040503050406030204" pitchFamily="18" charset="0"/>
                <a:ea typeface="Cambria Math" panose="02040503050406030204" pitchFamily="18" charset="0"/>
              </a:rPr>
              <a:t>reaction</a:t>
            </a:r>
            <a:r>
              <a:rPr kumimoji="1" lang="en-US" altLang="ja-JP" sz="2400" dirty="0">
                <a:latin typeface="Cambria Math" panose="02040503050406030204" pitchFamily="18" charset="0"/>
                <a:ea typeface="Cambria Math" panose="02040503050406030204" pitchFamily="18" charset="0"/>
              </a:rPr>
              <a:t> will happen while it passes through dx </a:t>
            </a:r>
            <a:endParaRPr kumimoji="1" lang="ja-JP" altLang="en-US" sz="240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9214EC63-787C-9F4B-A657-A6C4EA7BBDBE}"/>
                  </a:ext>
                </a:extLst>
              </p:cNvPr>
              <p:cNvSpPr txBox="1"/>
              <p:nvPr/>
            </p:nvSpPr>
            <p:spPr>
              <a:xfrm>
                <a:off x="3575720" y="2879070"/>
                <a:ext cx="3784754" cy="3693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 </m:t>
                      </m:r>
                      <m:r>
                        <a:rPr kumimoji="1" lang="en-US" altLang="ja-JP" sz="2400" b="0" i="1" smtClean="0">
                          <a:latin typeface="Cambria Math" panose="02040503050406030204" pitchFamily="18" charset="0"/>
                        </a:rPr>
                        <m:t>𝑑𝑃</m:t>
                      </m:r>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𝑁</m:t>
                      </m:r>
                      <m:r>
                        <a:rPr kumimoji="1" lang="en-US" altLang="ja-JP" sz="2400" b="0" i="1" smtClean="0">
                          <a:latin typeface="Cambria Math" panose="02040503050406030204" pitchFamily="18" charset="0"/>
                          <a:ea typeface="Cambria Math" panose="02040503050406030204" pitchFamily="18" charset="0"/>
                        </a:rPr>
                        <m:t>𝜎</m:t>
                      </m:r>
                      <m:r>
                        <a:rPr kumimoji="1" lang="en-US" altLang="ja-JP" sz="2400" b="0" i="1" smtClean="0">
                          <a:latin typeface="Cambria Math" panose="02040503050406030204" pitchFamily="18" charset="0"/>
                          <a:ea typeface="Cambria Math" panose="02040503050406030204" pitchFamily="18" charset="0"/>
                        </a:rPr>
                        <m:t>𝑑𝑥</m:t>
                      </m:r>
                    </m:oMath>
                  </m:oMathPara>
                </a14:m>
                <a:br>
                  <a:rPr kumimoji="1" lang="en-US" altLang="ja-JP" sz="2400" b="0" i="1" dirty="0">
                    <a:latin typeface="Cambria Math" panose="02040503050406030204" pitchFamily="18" charset="0"/>
                    <a:ea typeface="Cambria Math" panose="02040503050406030204" pitchFamily="18" charset="0"/>
                  </a:rPr>
                </a:br>
                <a:endParaRPr kumimoji="1" lang="en-US" altLang="ja-JP" sz="2400" b="0" dirty="0">
                  <a:ea typeface="Cambria Math" panose="02040503050406030204" pitchFamily="18" charset="0"/>
                </a:endParaRPr>
              </a:p>
            </p:txBody>
          </p:sp>
        </mc:Choice>
        <mc:Fallback xmlns="">
          <p:sp>
            <p:nvSpPr>
              <p:cNvPr id="7" name="テキスト ボックス 6">
                <a:extLst>
                  <a:ext uri="{FF2B5EF4-FFF2-40B4-BE49-F238E27FC236}">
                    <a16:creationId xmlns:a16="http://schemas.microsoft.com/office/drawing/2014/main" id="{9214EC63-787C-9F4B-A657-A6C4EA7BBDBE}"/>
                  </a:ext>
                </a:extLst>
              </p:cNvPr>
              <p:cNvSpPr txBox="1">
                <a:spLocks noRot="1" noChangeAspect="1" noMove="1" noResize="1" noEditPoints="1" noAdjustHandles="1" noChangeArrowheads="1" noChangeShapeType="1" noTextEdit="1"/>
              </p:cNvSpPr>
              <p:nvPr/>
            </p:nvSpPr>
            <p:spPr>
              <a:xfrm>
                <a:off x="3575720" y="2879070"/>
                <a:ext cx="3784754" cy="369397"/>
              </a:xfrm>
              <a:prstGeom prst="rect">
                <a:avLst/>
              </a:prstGeom>
              <a:blipFill>
                <a:blip r:embed="rId2"/>
                <a:stretch>
                  <a:fillRect t="-10000" b="-3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 name="正方形/長方形 1">
                <a:extLst>
                  <a:ext uri="{FF2B5EF4-FFF2-40B4-BE49-F238E27FC236}">
                    <a16:creationId xmlns:a16="http://schemas.microsoft.com/office/drawing/2014/main" id="{DD1AF826-29D2-684A-9AA0-24DD60A134D3}"/>
                  </a:ext>
                </a:extLst>
              </p:cNvPr>
              <p:cNvSpPr/>
              <p:nvPr/>
            </p:nvSpPr>
            <p:spPr>
              <a:xfrm>
                <a:off x="420344" y="3861048"/>
                <a:ext cx="10488488" cy="1754326"/>
              </a:xfrm>
              <a:prstGeom prst="rect">
                <a:avLst/>
              </a:prstGeom>
            </p:spPr>
            <p:txBody>
              <a:bodyPr wrap="square">
                <a:spAutoFit/>
              </a:bodyPr>
              <a:lstStyle/>
              <a:p>
                <a:r>
                  <a:rPr lang="en-US" altLang="ja-JP" sz="3600" dirty="0">
                    <a:latin typeface="Cambria Math" panose="02040503050406030204" pitchFamily="18" charset="0"/>
                    <a:ea typeface="Cambria Math" panose="02040503050406030204" pitchFamily="18" charset="0"/>
                  </a:rPr>
                  <a:t>2.  </a:t>
                </a:r>
                <a14:m>
                  <m:oMath xmlns:m="http://schemas.openxmlformats.org/officeDocument/2006/math">
                    <m:r>
                      <a:rPr lang="en-US" altLang="ja-JP" sz="3600" i="1">
                        <a:latin typeface="Cambria Math" panose="02040503050406030204" pitchFamily="18" charset="0"/>
                        <a:ea typeface="Cambria Math" panose="02040503050406030204" pitchFamily="18" charset="0"/>
                      </a:rPr>
                      <m:t>ℓ</m:t>
                    </m:r>
                    <m:r>
                      <a:rPr lang="en-US" altLang="ja-JP" sz="3600">
                        <a:latin typeface="Cambria Math" panose="02040503050406030204" pitchFamily="18" charset="0"/>
                        <a:ea typeface="Cambria Math" panose="02040503050406030204" pitchFamily="18" charset="0"/>
                      </a:rPr>
                      <m:t> </m:t>
                    </m:r>
                  </m:oMath>
                </a14:m>
                <a:r>
                  <a:rPr lang="en-US" altLang="ja-JP" sz="3600" dirty="0">
                    <a:latin typeface="Cambria Math" charset="0"/>
                    <a:ea typeface="Cambria Math" charset="0"/>
                    <a:cs typeface="Cambria Math" charset="0"/>
                  </a:rPr>
                  <a:t>which a particle travels until </a:t>
                </a:r>
                <a14:m>
                  <m:oMath xmlns:m="http://schemas.openxmlformats.org/officeDocument/2006/math">
                    <m:r>
                      <m:rPr>
                        <m:sty m:val="p"/>
                      </m:rPr>
                      <a:rPr lang="el-GR" altLang="ja-JP" sz="3600" i="1">
                        <a:latin typeface="Cambria Math" charset="0"/>
                        <a:ea typeface="Cambria Math" charset="0"/>
                        <a:cs typeface="Cambria Math" charset="0"/>
                      </a:rPr>
                      <m:t>Δ</m:t>
                    </m:r>
                  </m:oMath>
                </a14:m>
                <a:r>
                  <a:rPr lang="en-US" altLang="ja-JP" sz="3600" dirty="0">
                    <a:latin typeface="Cambria Math" charset="0"/>
                    <a:ea typeface="Cambria Math" charset="0"/>
                    <a:cs typeface="Cambria Math" charset="0"/>
                  </a:rPr>
                  <a:t>E</a:t>
                </a:r>
                <a:r>
                  <a:rPr lang="en-US" altLang="ja-JP" sz="3600" baseline="-25000" dirty="0">
                    <a:latin typeface="Cambria Math" charset="0"/>
                    <a:ea typeface="Cambria Math" charset="0"/>
                    <a:cs typeface="Cambria Math" charset="0"/>
                  </a:rPr>
                  <a:t>in-fright</a:t>
                </a:r>
                <a:r>
                  <a:rPr lang="en-US" altLang="ja-JP" sz="3600" dirty="0">
                    <a:latin typeface="Cambria Math" charset="0"/>
                    <a:ea typeface="Cambria Math" charset="0"/>
                    <a:cs typeface="Cambria Math" charset="0"/>
                  </a:rPr>
                  <a:t>=0 is long.</a:t>
                </a:r>
              </a:p>
              <a:p>
                <a:endParaRPr lang="en-US" altLang="ja-JP" sz="3600" dirty="0">
                  <a:latin typeface="Cambria Math" charset="0"/>
                  <a:ea typeface="Cambria Math" charset="0"/>
                  <a:cs typeface="Cambria Math" charset="0"/>
                </a:endParaRPr>
              </a:p>
              <a:p>
                <a:r>
                  <a:rPr lang="en-US" altLang="ja-JP" sz="3600" dirty="0">
                    <a:latin typeface="Cambria Math" charset="0"/>
                    <a:ea typeface="Cambria Math" charset="0"/>
                  </a:rPr>
                  <a:t>3.  lifetime of </a:t>
                </a:r>
                <a14:m>
                  <m:oMath xmlns:m="http://schemas.openxmlformats.org/officeDocument/2006/math">
                    <m:sSup>
                      <m:sSupPr>
                        <m:ctrlPr>
                          <a:rPr lang="en-US" altLang="ja-JP" sz="3600" i="1">
                            <a:latin typeface="Cambria Math" panose="02040503050406030204" pitchFamily="18" charset="0"/>
                            <a:ea typeface="Cambria Math" charset="0"/>
                          </a:rPr>
                        </m:ctrlPr>
                      </m:sSupPr>
                      <m:e>
                        <m:r>
                          <a:rPr lang="en-US" altLang="ja-JP" sz="3600" i="1">
                            <a:latin typeface="Cambria Math" panose="02040503050406030204" pitchFamily="18" charset="0"/>
                            <a:ea typeface="Cambria Math" panose="02040503050406030204" pitchFamily="18" charset="0"/>
                          </a:rPr>
                          <m:t>𝜇</m:t>
                        </m:r>
                      </m:e>
                      <m:sup>
                        <m:r>
                          <a:rPr lang="en-US" altLang="ja-JP" sz="3600" i="1">
                            <a:latin typeface="Cambria Math" panose="02040503050406030204" pitchFamily="18" charset="0"/>
                            <a:ea typeface="Cambria Math" charset="0"/>
                          </a:rPr>
                          <m:t>−</m:t>
                        </m:r>
                      </m:sup>
                    </m:sSup>
                  </m:oMath>
                </a14:m>
                <a:r>
                  <a:rPr lang="en-US" altLang="ja-JP" sz="3600" dirty="0">
                    <a:latin typeface="Cambria Math" panose="02040503050406030204" pitchFamily="18" charset="0"/>
                  </a:rPr>
                  <a:t> in materials is short.</a:t>
                </a:r>
                <a:endParaRPr lang="ja-JP" altLang="en-US" sz="3600">
                  <a:latin typeface="Cambria Math" panose="02040503050406030204" pitchFamily="18" charset="0"/>
                </a:endParaRPr>
              </a:p>
            </p:txBody>
          </p:sp>
        </mc:Choice>
        <mc:Fallback xmlns="">
          <p:sp>
            <p:nvSpPr>
              <p:cNvPr id="2" name="正方形/長方形 1">
                <a:extLst>
                  <a:ext uri="{FF2B5EF4-FFF2-40B4-BE49-F238E27FC236}">
                    <a16:creationId xmlns:a16="http://schemas.microsoft.com/office/drawing/2014/main" id="{DD1AF826-29D2-684A-9AA0-24DD60A134D3}"/>
                  </a:ext>
                </a:extLst>
              </p:cNvPr>
              <p:cNvSpPr>
                <a:spLocks noRot="1" noChangeAspect="1" noMove="1" noResize="1" noEditPoints="1" noAdjustHandles="1" noChangeArrowheads="1" noChangeShapeType="1" noTextEdit="1"/>
              </p:cNvSpPr>
              <p:nvPr/>
            </p:nvSpPr>
            <p:spPr>
              <a:xfrm>
                <a:off x="420344" y="3861048"/>
                <a:ext cx="10488488" cy="1754326"/>
              </a:xfrm>
              <a:prstGeom prst="rect">
                <a:avLst/>
              </a:prstGeom>
              <a:blipFill>
                <a:blip r:embed="rId3"/>
                <a:stretch>
                  <a:fillRect l="-1693" t="-5036" r="-605" b="-1223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E7306EC0-FDEB-4F42-A73C-81090B0BB5CF}"/>
                  </a:ext>
                </a:extLst>
              </p:cNvPr>
              <p:cNvSpPr txBox="1"/>
              <p:nvPr/>
            </p:nvSpPr>
            <p:spPr>
              <a:xfrm>
                <a:off x="7464152" y="2879135"/>
                <a:ext cx="2232248" cy="369332"/>
              </a:xfrm>
              <a:prstGeom prst="rect">
                <a:avLst/>
              </a:prstGeom>
              <a:noFill/>
            </p:spPr>
            <p:txBody>
              <a:bodyPr wrap="square" rtlCol="0">
                <a:spAutoFit/>
              </a:bodyPr>
              <a:lstStyle/>
              <a:p>
                <a14:m>
                  <m:oMath xmlns:m="http://schemas.openxmlformats.org/officeDocument/2006/math">
                    <m:r>
                      <a:rPr kumimoji="1" lang="en-US" altLang="ja-JP" i="1" smtClean="0">
                        <a:latin typeface="Cambria Math" panose="02040503050406030204" pitchFamily="18" charset="0"/>
                        <a:ea typeface="Cambria Math" panose="02040503050406030204" pitchFamily="18" charset="0"/>
                      </a:rPr>
                      <m:t>𝜎</m:t>
                    </m:r>
                    <m:r>
                      <a:rPr kumimoji="1" lang="en-US" altLang="ja-JP" b="0" i="1" smtClean="0">
                        <a:latin typeface="Cambria Math" panose="02040503050406030204" pitchFamily="18" charset="0"/>
                        <a:ea typeface="Cambria Math" panose="02040503050406030204" pitchFamily="18" charset="0"/>
                      </a:rPr>
                      <m:t> :</m:t>
                    </m:r>
                  </m:oMath>
                </a14:m>
                <a:r>
                  <a:rPr kumimoji="1" lang="en-US" altLang="ja-JP" dirty="0">
                    <a:latin typeface="Cambria Math" panose="02040503050406030204" pitchFamily="18" charset="0"/>
                    <a:ea typeface="Cambria Math" panose="02040503050406030204" pitchFamily="18" charset="0"/>
                  </a:rPr>
                  <a:t> cross section </a:t>
                </a:r>
                <a:endParaRPr kumimoji="1" lang="ja-JP" altLang="en-US">
                  <a:latin typeface="Cambria Math" panose="02040503050406030204" pitchFamily="18" charset="0"/>
                </a:endParaRPr>
              </a:p>
            </p:txBody>
          </p:sp>
        </mc:Choice>
        <mc:Fallback xmlns="">
          <p:sp>
            <p:nvSpPr>
              <p:cNvPr id="3" name="テキスト ボックス 2">
                <a:extLst>
                  <a:ext uri="{FF2B5EF4-FFF2-40B4-BE49-F238E27FC236}">
                    <a16:creationId xmlns:a16="http://schemas.microsoft.com/office/drawing/2014/main" id="{E7306EC0-FDEB-4F42-A73C-81090B0BB5CF}"/>
                  </a:ext>
                </a:extLst>
              </p:cNvPr>
              <p:cNvSpPr txBox="1">
                <a:spLocks noRot="1" noChangeAspect="1" noMove="1" noResize="1" noEditPoints="1" noAdjustHandles="1" noChangeArrowheads="1" noChangeShapeType="1" noTextEdit="1"/>
              </p:cNvSpPr>
              <p:nvPr/>
            </p:nvSpPr>
            <p:spPr>
              <a:xfrm>
                <a:off x="7464152" y="2879135"/>
                <a:ext cx="2232248" cy="369332"/>
              </a:xfrm>
              <a:prstGeom prst="rect">
                <a:avLst/>
              </a:prstGeom>
              <a:blipFill>
                <a:blip r:embed="rId4"/>
                <a:stretch>
                  <a:fillRect t="-6667" b="-233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711413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728150B9-4A61-834D-A673-499B845BEE37}"/>
                  </a:ext>
                </a:extLst>
              </p:cNvPr>
              <p:cNvSpPr>
                <a:spLocks noGrp="1"/>
              </p:cNvSpPr>
              <p:nvPr>
                <p:ph idx="1"/>
              </p:nvPr>
            </p:nvSpPr>
            <p:spPr>
              <a:xfrm>
                <a:off x="0" y="2011231"/>
                <a:ext cx="10009112" cy="2210167"/>
              </a:xfrm>
            </p:spPr>
            <p:txBody>
              <a:bodyPr>
                <a:noAutofit/>
              </a:bodyPr>
              <a:lstStyle/>
              <a:p>
                <a:pPr marL="0" indent="0">
                  <a:buNone/>
                </a:pPr>
                <a14:m>
                  <m:oMathPara xmlns:m="http://schemas.openxmlformats.org/officeDocument/2006/math">
                    <m:oMathParaPr>
                      <m:jc m:val="centerGroup"/>
                    </m:oMathParaPr>
                    <m:oMath xmlns:m="http://schemas.openxmlformats.org/officeDocument/2006/math">
                      <m:f>
                        <m:fPr>
                          <m:ctrlPr>
                            <a:rPr lang="en-US" altLang="ja-JP" sz="2400" i="1">
                              <a:latin typeface="Cambria Math" panose="02040503050406030204" pitchFamily="18" charset="0"/>
                              <a:ea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𝑑</m:t>
                          </m:r>
                          <m:r>
                            <a:rPr lang="en-US" altLang="ja-JP" sz="2400" i="1">
                              <a:latin typeface="Cambria Math" panose="02040503050406030204" pitchFamily="18" charset="0"/>
                              <a:ea typeface="Cambria Math" panose="02040503050406030204" pitchFamily="18" charset="0"/>
                            </a:rPr>
                            <m:t>𝜎</m:t>
                          </m:r>
                        </m:num>
                        <m:den>
                          <m:r>
                            <a:rPr lang="en-US" altLang="ja-JP" sz="2400" i="1">
                              <a:latin typeface="Cambria Math" panose="02040503050406030204" pitchFamily="18" charset="0"/>
                              <a:ea typeface="Cambria Math" panose="02040503050406030204" pitchFamily="18" charset="0"/>
                            </a:rPr>
                            <m:t>𝑑</m:t>
                          </m:r>
                          <m:r>
                            <m:rPr>
                              <m:sty m:val="p"/>
                            </m:rPr>
                            <a:rPr lang="el-GR" altLang="ja-JP" sz="2400" i="1">
                              <a:latin typeface="Cambria Math" panose="02040503050406030204" pitchFamily="18" charset="0"/>
                              <a:ea typeface="Cambria Math" panose="02040503050406030204" pitchFamily="18" charset="0"/>
                            </a:rPr>
                            <m:t>Ω</m:t>
                          </m:r>
                        </m:den>
                      </m:f>
                      <m:d>
                        <m:dPr>
                          <m:ctrlPr>
                            <a:rPr lang="en-US" altLang="ja-JP" sz="2400" i="1">
                              <a:latin typeface="Cambria Math" panose="02040503050406030204" pitchFamily="18" charset="0"/>
                              <a:ea typeface="Cambria Math" panose="02040503050406030204" pitchFamily="18" charset="0"/>
                            </a:rPr>
                          </m:ctrlPr>
                        </m:dPr>
                        <m:e>
                          <m:r>
                            <a:rPr lang="en-US" altLang="ja-JP" sz="2400" i="1">
                              <a:latin typeface="Cambria Math" panose="02040503050406030204" pitchFamily="18" charset="0"/>
                              <a:ea typeface="Cambria Math" panose="02040503050406030204" pitchFamily="18" charset="0"/>
                            </a:rPr>
                            <m:t>0→</m:t>
                          </m:r>
                          <m:r>
                            <a:rPr lang="en-US" altLang="ja-JP" sz="2400" i="1">
                              <a:latin typeface="Cambria Math" panose="02040503050406030204" pitchFamily="18" charset="0"/>
                              <a:ea typeface="Cambria Math" panose="02040503050406030204" pitchFamily="18" charset="0"/>
                            </a:rPr>
                            <m:t>𝑛</m:t>
                          </m:r>
                        </m:e>
                      </m:d>
                      <m:r>
                        <a:rPr lang="en-US" altLang="ja-JP" sz="2400" i="1">
                          <a:latin typeface="Cambria Math" panose="02040503050406030204" pitchFamily="18" charset="0"/>
                          <a:ea typeface="Cambria Math" panose="02040503050406030204" pitchFamily="18" charset="0"/>
                        </a:rPr>
                        <m:t>=</m:t>
                      </m:r>
                      <m:f>
                        <m:fPr>
                          <m:ctrlPr>
                            <a:rPr lang="ja-JP" altLang="ja-JP" sz="2400" i="1">
                              <a:latin typeface="Cambria Math" panose="02040503050406030204" pitchFamily="18" charset="0"/>
                            </a:rPr>
                          </m:ctrlPr>
                        </m:fPr>
                        <m:num>
                          <m:r>
                            <a:rPr lang="en-US" altLang="ja-JP" sz="2400" i="1">
                              <a:latin typeface="Cambria Math" panose="02040503050406030204" pitchFamily="18" charset="0"/>
                            </a:rPr>
                            <m:t>1</m:t>
                          </m:r>
                        </m:num>
                        <m:den>
                          <m:r>
                            <a:rPr lang="en-US" altLang="ja-JP" sz="2400" i="1">
                              <a:latin typeface="Cambria Math" panose="02040503050406030204" pitchFamily="18" charset="0"/>
                            </a:rPr>
                            <m:t>(</m:t>
                          </m:r>
                          <m:f>
                            <m:fPr>
                              <m:type m:val="lin"/>
                              <m:ctrlPr>
                                <a:rPr lang="ja-JP" altLang="ja-JP" sz="2400" i="1">
                                  <a:latin typeface="Cambria Math" panose="02040503050406030204" pitchFamily="18" charset="0"/>
                                </a:rPr>
                              </m:ctrlPr>
                            </m:fPr>
                            <m:num>
                              <m:r>
                                <a:rPr lang="en-US" altLang="ja-JP" sz="2400" i="1">
                                  <a:latin typeface="Cambria Math" panose="02040503050406030204" pitchFamily="18" charset="0"/>
                                </a:rPr>
                                <m:t>ℏ</m:t>
                              </m:r>
                              <m:r>
                                <a:rPr lang="en-US" altLang="ja-JP" sz="2400" i="1">
                                  <a:latin typeface="Cambria Math" panose="02040503050406030204" pitchFamily="18" charset="0"/>
                                </a:rPr>
                                <m:t>𝑘</m:t>
                              </m:r>
                            </m:num>
                            <m:den>
                              <m:sSub>
                                <m:sSubPr>
                                  <m:ctrlPr>
                                    <a:rPr lang="ja-JP" altLang="ja-JP" sz="2400" i="1">
                                      <a:latin typeface="Cambria Math" panose="02040503050406030204" pitchFamily="18" charset="0"/>
                                    </a:rPr>
                                  </m:ctrlPr>
                                </m:sSubPr>
                                <m:e>
                                  <m:r>
                                    <a:rPr lang="en-US" altLang="ja-JP" sz="2400" i="1">
                                      <a:latin typeface="Cambria Math" panose="02040503050406030204" pitchFamily="18" charset="0"/>
                                    </a:rPr>
                                    <m:t>𝑚</m:t>
                                  </m:r>
                                </m:e>
                                <m:sub>
                                  <m:r>
                                    <a:rPr lang="en-US" altLang="ja-JP" sz="2400" i="1" smtClean="0">
                                      <a:latin typeface="Cambria Math" panose="02040503050406030204" pitchFamily="18" charset="0"/>
                                      <a:ea typeface="Cambria Math" panose="02040503050406030204" pitchFamily="18" charset="0"/>
                                    </a:rPr>
                                    <m:t>𝜇</m:t>
                                  </m:r>
                                </m:sub>
                              </m:sSub>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𝐿</m:t>
                                  </m:r>
                                </m:e>
                                <m:sup>
                                  <m:r>
                                    <a:rPr lang="en-US" altLang="ja-JP" sz="2400" i="1">
                                      <a:latin typeface="Cambria Math" panose="02040503050406030204" pitchFamily="18" charset="0"/>
                                    </a:rPr>
                                    <m:t>3</m:t>
                                  </m:r>
                                </m:sup>
                              </m:sSup>
                              <m:r>
                                <a:rPr lang="en-US" altLang="ja-JP" sz="2400" i="1">
                                  <a:latin typeface="Cambria Math" panose="02040503050406030204" pitchFamily="18" charset="0"/>
                                </a:rPr>
                                <m:t>)</m:t>
                              </m:r>
                            </m:den>
                          </m:f>
                        </m:den>
                      </m:f>
                      <m:f>
                        <m:fPr>
                          <m:ctrlPr>
                            <a:rPr lang="ja-JP" altLang="ja-JP" sz="2400" i="1">
                              <a:latin typeface="Cambria Math" panose="02040503050406030204" pitchFamily="18" charset="0"/>
                            </a:rPr>
                          </m:ctrlPr>
                        </m:fPr>
                        <m:num>
                          <m:r>
                            <a:rPr lang="en-US" altLang="ja-JP" sz="2400" i="1">
                              <a:latin typeface="Cambria Math" panose="02040503050406030204" pitchFamily="18" charset="0"/>
                            </a:rPr>
                            <m:t>2</m:t>
                          </m:r>
                          <m:r>
                            <a:rPr lang="en-US" altLang="ja-JP" sz="2400" i="1">
                              <a:latin typeface="Cambria Math" panose="02040503050406030204" pitchFamily="18" charset="0"/>
                            </a:rPr>
                            <m:t>𝜋</m:t>
                          </m:r>
                        </m:num>
                        <m:den>
                          <m:r>
                            <a:rPr lang="en-US" altLang="ja-JP" sz="2400" i="1">
                              <a:latin typeface="Cambria Math" panose="02040503050406030204" pitchFamily="18" charset="0"/>
                            </a:rPr>
                            <m:t>ℏ</m:t>
                          </m:r>
                        </m:den>
                      </m:f>
                      <m:sSup>
                        <m:sSupPr>
                          <m:ctrlPr>
                            <a:rPr lang="ja-JP" altLang="ja-JP" sz="2400" i="1">
                              <a:latin typeface="Cambria Math" panose="02040503050406030204" pitchFamily="18" charset="0"/>
                            </a:rPr>
                          </m:ctrlPr>
                        </m:sSupPr>
                        <m:e>
                          <m:d>
                            <m:dPr>
                              <m:begChr m:val="|"/>
                              <m:endChr m:val="|"/>
                              <m:ctrlPr>
                                <a:rPr lang="ja-JP" altLang="ja-JP" sz="2400" i="1">
                                  <a:latin typeface="Cambria Math" panose="02040503050406030204" pitchFamily="18" charset="0"/>
                                </a:rPr>
                              </m:ctrlPr>
                            </m:dPr>
                            <m:e>
                              <m:d>
                                <m:dPr>
                                  <m:begChr m:val="⟨"/>
                                  <m:endChr m:val="⟩"/>
                                  <m:ctrlPr>
                                    <a:rPr lang="ja-JP" altLang="ja-JP" sz="2400" i="1">
                                      <a:latin typeface="Cambria Math" panose="02040503050406030204" pitchFamily="18" charset="0"/>
                                    </a:rPr>
                                  </m:ctrlPr>
                                </m:dPr>
                                <m:e>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𝑘</m:t>
                                      </m:r>
                                    </m:e>
                                    <m:sup>
                                      <m:r>
                                        <a:rPr lang="en-US" altLang="ja-JP" sz="2400" i="1">
                                          <a:latin typeface="Cambria Math" panose="02040503050406030204" pitchFamily="18" charset="0"/>
                                        </a:rPr>
                                        <m:t>′</m:t>
                                      </m:r>
                                    </m:sup>
                                  </m:sSup>
                                  <m:r>
                                    <a:rPr lang="en-US" altLang="ja-JP" sz="2400" i="1">
                                      <a:latin typeface="Cambria Math" panose="02040503050406030204" pitchFamily="18" charset="0"/>
                                    </a:rPr>
                                    <m:t>𝑛</m:t>
                                  </m:r>
                                </m:e>
                                <m:e>
                                  <m:r>
                                    <a:rPr lang="en-US" altLang="ja-JP" sz="2400" i="1">
                                      <a:latin typeface="Cambria Math" panose="02040503050406030204" pitchFamily="18" charset="0"/>
                                    </a:rPr>
                                    <m:t>𝑉</m:t>
                                  </m:r>
                                </m:e>
                                <m:e>
                                  <m:r>
                                    <a:rPr lang="en-US" altLang="ja-JP" sz="2400" i="1">
                                      <a:latin typeface="Cambria Math" panose="02040503050406030204" pitchFamily="18" charset="0"/>
                                    </a:rPr>
                                    <m:t>𝑘</m:t>
                                  </m:r>
                                  <m:r>
                                    <a:rPr lang="en-US" altLang="ja-JP" sz="2400" i="1">
                                      <a:latin typeface="Cambria Math" panose="02040503050406030204" pitchFamily="18" charset="0"/>
                                    </a:rPr>
                                    <m:t>0</m:t>
                                  </m:r>
                                </m:e>
                              </m:d>
                            </m:e>
                          </m:d>
                        </m:e>
                        <m:sup>
                          <m:r>
                            <a:rPr lang="en-US" altLang="ja-JP" sz="2400" i="1">
                              <a:latin typeface="Cambria Math" panose="02040503050406030204" pitchFamily="18" charset="0"/>
                            </a:rPr>
                            <m:t>2</m:t>
                          </m:r>
                        </m:sup>
                      </m:sSup>
                      <m:sSup>
                        <m:sSupPr>
                          <m:ctrlPr>
                            <a:rPr lang="ja-JP" altLang="ja-JP" sz="2400" i="1">
                              <a:latin typeface="Cambria Math" panose="02040503050406030204" pitchFamily="18" charset="0"/>
                            </a:rPr>
                          </m:ctrlPr>
                        </m:sSupPr>
                        <m:e>
                          <m:d>
                            <m:dPr>
                              <m:ctrlPr>
                                <a:rPr lang="ja-JP" altLang="ja-JP" sz="2400" i="1">
                                  <a:latin typeface="Cambria Math" panose="02040503050406030204" pitchFamily="18" charset="0"/>
                                </a:rPr>
                              </m:ctrlPr>
                            </m:dPr>
                            <m:e>
                              <m:f>
                                <m:fPr>
                                  <m:ctrlPr>
                                    <a:rPr lang="ja-JP" altLang="ja-JP" sz="2400" i="1">
                                      <a:latin typeface="Cambria Math" panose="02040503050406030204" pitchFamily="18" charset="0"/>
                                    </a:rPr>
                                  </m:ctrlPr>
                                </m:fPr>
                                <m:num>
                                  <m:r>
                                    <a:rPr lang="en-US" altLang="ja-JP" sz="2400" i="1">
                                      <a:latin typeface="Cambria Math" panose="02040503050406030204" pitchFamily="18" charset="0"/>
                                    </a:rPr>
                                    <m:t>𝐿</m:t>
                                  </m:r>
                                </m:num>
                                <m:den>
                                  <m:r>
                                    <a:rPr lang="en-US" altLang="ja-JP" sz="2400" i="1">
                                      <a:latin typeface="Cambria Math" panose="02040503050406030204" pitchFamily="18" charset="0"/>
                                    </a:rPr>
                                    <m:t>2</m:t>
                                  </m:r>
                                  <m:r>
                                    <m:rPr>
                                      <m:sty m:val="p"/>
                                    </m:rPr>
                                    <a:rPr lang="en-US" altLang="ja-JP" sz="2400">
                                      <a:latin typeface="Cambria Math" panose="02040503050406030204" pitchFamily="18" charset="0"/>
                                    </a:rPr>
                                    <m:t>π</m:t>
                                  </m:r>
                                </m:den>
                              </m:f>
                            </m:e>
                          </m:d>
                        </m:e>
                        <m:sup>
                          <m:r>
                            <a:rPr lang="en-US" altLang="ja-JP" sz="2400" i="1">
                              <a:latin typeface="Cambria Math" panose="02040503050406030204" pitchFamily="18" charset="0"/>
                            </a:rPr>
                            <m:t>3</m:t>
                          </m:r>
                        </m:sup>
                      </m:sSup>
                      <m:d>
                        <m:dPr>
                          <m:ctrlPr>
                            <a:rPr lang="ja-JP" altLang="ja-JP" sz="2400" i="1">
                              <a:latin typeface="Cambria Math" panose="02040503050406030204" pitchFamily="18" charset="0"/>
                            </a:rPr>
                          </m:ctrlPr>
                        </m:dPr>
                        <m:e>
                          <m:f>
                            <m:fPr>
                              <m:ctrlPr>
                                <a:rPr lang="ja-JP" altLang="ja-JP" sz="2400" i="1">
                                  <a:latin typeface="Cambria Math" panose="02040503050406030204" pitchFamily="18" charset="0"/>
                                </a:rPr>
                              </m:ctrlPr>
                            </m:fPr>
                            <m:num>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𝑘</m:t>
                                  </m:r>
                                </m:e>
                                <m:sup>
                                  <m:r>
                                    <a:rPr lang="en-US" altLang="ja-JP" sz="2400" i="1">
                                      <a:latin typeface="Cambria Math" panose="02040503050406030204" pitchFamily="18" charset="0"/>
                                    </a:rPr>
                                    <m:t>′</m:t>
                                  </m:r>
                                </m:sup>
                              </m:sSup>
                              <m:sSub>
                                <m:sSubPr>
                                  <m:ctrlPr>
                                    <a:rPr lang="ja-JP" altLang="ja-JP" sz="2400" i="1">
                                      <a:latin typeface="Cambria Math" panose="02040503050406030204" pitchFamily="18" charset="0"/>
                                    </a:rPr>
                                  </m:ctrlPr>
                                </m:sSubPr>
                                <m:e>
                                  <m:r>
                                    <a:rPr lang="en-US" altLang="ja-JP" sz="2400" i="1">
                                      <a:latin typeface="Cambria Math" panose="02040503050406030204" pitchFamily="18" charset="0"/>
                                    </a:rPr>
                                    <m:t>𝑚</m:t>
                                  </m:r>
                                </m:e>
                                <m:sub>
                                  <m:r>
                                    <a:rPr lang="en-US" altLang="ja-JP" sz="2400" i="1" smtClean="0">
                                      <a:latin typeface="Cambria Math" panose="02040503050406030204" pitchFamily="18" charset="0"/>
                                      <a:ea typeface="Cambria Math" panose="02040503050406030204" pitchFamily="18" charset="0"/>
                                    </a:rPr>
                                    <m:t>𝜇</m:t>
                                  </m:r>
                                </m:sub>
                              </m:sSub>
                            </m:num>
                            <m:den>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ℏ</m:t>
                                  </m:r>
                                </m:e>
                                <m:sup>
                                  <m:r>
                                    <a:rPr lang="en-US" altLang="ja-JP" sz="2400" i="1">
                                      <a:latin typeface="Cambria Math" panose="02040503050406030204" pitchFamily="18" charset="0"/>
                                    </a:rPr>
                                    <m:t>2</m:t>
                                  </m:r>
                                </m:sup>
                              </m:sSup>
                            </m:den>
                          </m:f>
                        </m:e>
                      </m:d>
                    </m:oMath>
                  </m:oMathPara>
                </a14:m>
                <a:br>
                  <a:rPr kumimoji="1" lang="en-US" altLang="ja-JP" sz="2400" dirty="0">
                    <a:latin typeface="Cambria Math" panose="02040503050406030204" pitchFamily="18" charset="0"/>
                    <a:ea typeface="Cambria Math" panose="02040503050406030204" pitchFamily="18" charset="0"/>
                  </a:rPr>
                </a:br>
                <a:endParaRPr lang="en-US" altLang="ja-JP" sz="2400" b="0" i="0" dirty="0">
                  <a:latin typeface="Cambria Math" panose="02040503050406030204" pitchFamily="18" charset="0"/>
                </a:endParaRPr>
              </a:p>
              <a:p>
                <a:pPr marL="0" indent="0">
                  <a:buNone/>
                </a:pPr>
                <a:endParaRPr lang="en-US" altLang="ja-JP" sz="240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ja-JP" sz="2400" b="0" i="0" smtClean="0">
                          <a:latin typeface="Cambria Math" panose="02040503050406030204" pitchFamily="18" charset="0"/>
                        </a:rPr>
                        <m:t>=</m:t>
                      </m:r>
                      <m:d>
                        <m:dPr>
                          <m:ctrlPr>
                            <a:rPr lang="ja-JP" altLang="ja-JP" sz="2400" i="1">
                              <a:latin typeface="Cambria Math" panose="02040503050406030204" pitchFamily="18" charset="0"/>
                            </a:rPr>
                          </m:ctrlPr>
                        </m:dPr>
                        <m:e>
                          <m:f>
                            <m:fPr>
                              <m:ctrlPr>
                                <a:rPr lang="ja-JP" altLang="ja-JP" sz="2400" i="1">
                                  <a:latin typeface="Cambria Math" panose="02040503050406030204" pitchFamily="18" charset="0"/>
                                </a:rPr>
                              </m:ctrlPr>
                            </m:fPr>
                            <m:num>
                              <m:r>
                                <a:rPr lang="en-US" altLang="ja-JP" sz="2400" i="1">
                                  <a:latin typeface="Cambria Math" panose="02040503050406030204" pitchFamily="18" charset="0"/>
                                </a:rPr>
                                <m:t>𝑘</m:t>
                              </m:r>
                              <m:r>
                                <a:rPr lang="en-US" altLang="ja-JP" sz="2400" i="1">
                                  <a:latin typeface="Cambria Math" panose="02040503050406030204" pitchFamily="18" charset="0"/>
                                </a:rPr>
                                <m:t>′</m:t>
                              </m:r>
                            </m:num>
                            <m:den>
                              <m:r>
                                <a:rPr lang="en-US" altLang="ja-JP" sz="2400" i="1">
                                  <a:latin typeface="Cambria Math" panose="02040503050406030204" pitchFamily="18" charset="0"/>
                                </a:rPr>
                                <m:t>𝑘</m:t>
                              </m:r>
                            </m:den>
                          </m:f>
                        </m:e>
                      </m:d>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𝐿</m:t>
                          </m:r>
                        </m:e>
                        <m:sup>
                          <m:r>
                            <a:rPr lang="en-US" altLang="ja-JP" sz="2400" i="1">
                              <a:latin typeface="Cambria Math" panose="02040503050406030204" pitchFamily="18" charset="0"/>
                            </a:rPr>
                            <m:t>6</m:t>
                          </m:r>
                        </m:sup>
                      </m:sSup>
                      <m:sSup>
                        <m:sSupPr>
                          <m:ctrlPr>
                            <a:rPr lang="ja-JP" altLang="ja-JP" sz="2400" i="1">
                              <a:latin typeface="Cambria Math" panose="02040503050406030204" pitchFamily="18" charset="0"/>
                            </a:rPr>
                          </m:ctrlPr>
                        </m:sSupPr>
                        <m:e>
                          <m:d>
                            <m:dPr>
                              <m:begChr m:val="|"/>
                              <m:endChr m:val="|"/>
                              <m:ctrlPr>
                                <a:rPr lang="ja-JP" altLang="ja-JP" sz="2400" i="1">
                                  <a:latin typeface="Cambria Math" panose="02040503050406030204" pitchFamily="18" charset="0"/>
                                </a:rPr>
                              </m:ctrlPr>
                            </m:dPr>
                            <m:e>
                              <m:f>
                                <m:fPr>
                                  <m:ctrlPr>
                                    <a:rPr lang="ja-JP" altLang="ja-JP" sz="2400" i="1">
                                      <a:latin typeface="Cambria Math" panose="02040503050406030204" pitchFamily="18" charset="0"/>
                                    </a:rPr>
                                  </m:ctrlPr>
                                </m:fPr>
                                <m:num>
                                  <m:r>
                                    <a:rPr lang="en-US" altLang="ja-JP" sz="2400" i="1">
                                      <a:latin typeface="Cambria Math" panose="02040503050406030204" pitchFamily="18" charset="0"/>
                                    </a:rPr>
                                    <m:t>1</m:t>
                                  </m:r>
                                </m:num>
                                <m:den>
                                  <m:r>
                                    <a:rPr lang="en-US" altLang="ja-JP" sz="2400" i="1">
                                      <a:latin typeface="Cambria Math" panose="02040503050406030204" pitchFamily="18" charset="0"/>
                                    </a:rPr>
                                    <m:t>4</m:t>
                                  </m:r>
                                  <m:r>
                                    <a:rPr lang="en-US" altLang="ja-JP" sz="2400" i="1">
                                      <a:latin typeface="Cambria Math" panose="02040503050406030204" pitchFamily="18" charset="0"/>
                                    </a:rPr>
                                    <m:t>𝜋</m:t>
                                  </m:r>
                                </m:den>
                              </m:f>
                              <m:f>
                                <m:fPr>
                                  <m:ctrlPr>
                                    <a:rPr lang="ja-JP" altLang="ja-JP" sz="2400" i="1">
                                      <a:latin typeface="Cambria Math" panose="02040503050406030204" pitchFamily="18" charset="0"/>
                                    </a:rPr>
                                  </m:ctrlPr>
                                </m:fPr>
                                <m:num>
                                  <m:r>
                                    <a:rPr lang="en-US" altLang="ja-JP" sz="2400" i="1">
                                      <a:latin typeface="Cambria Math" panose="02040503050406030204" pitchFamily="18" charset="0"/>
                                    </a:rPr>
                                    <m:t>2</m:t>
                                  </m:r>
                                  <m:sSub>
                                    <m:sSubPr>
                                      <m:ctrlPr>
                                        <a:rPr lang="ja-JP" altLang="ja-JP" sz="2400" i="1">
                                          <a:latin typeface="Cambria Math" panose="02040503050406030204" pitchFamily="18" charset="0"/>
                                        </a:rPr>
                                      </m:ctrlPr>
                                    </m:sSubPr>
                                    <m:e>
                                      <m:r>
                                        <a:rPr lang="en-US" altLang="ja-JP" sz="2400" i="1">
                                          <a:latin typeface="Cambria Math" panose="02040503050406030204" pitchFamily="18" charset="0"/>
                                        </a:rPr>
                                        <m:t>𝑚</m:t>
                                      </m:r>
                                    </m:e>
                                    <m:sub>
                                      <m:r>
                                        <a:rPr lang="en-US" altLang="ja-JP" sz="2400" i="1" smtClean="0">
                                          <a:latin typeface="Cambria Math" panose="02040503050406030204" pitchFamily="18" charset="0"/>
                                          <a:ea typeface="Cambria Math" panose="02040503050406030204" pitchFamily="18" charset="0"/>
                                        </a:rPr>
                                        <m:t>𝜇</m:t>
                                      </m:r>
                                    </m:sub>
                                  </m:sSub>
                                </m:num>
                                <m:den>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ℏ</m:t>
                                      </m:r>
                                    </m:e>
                                    <m:sup>
                                      <m:r>
                                        <a:rPr lang="en-US" altLang="ja-JP" sz="2400" i="1">
                                          <a:latin typeface="Cambria Math" panose="02040503050406030204" pitchFamily="18" charset="0"/>
                                        </a:rPr>
                                        <m:t>2</m:t>
                                      </m:r>
                                    </m:sup>
                                  </m:sSup>
                                </m:den>
                              </m:f>
                              <m:d>
                                <m:dPr>
                                  <m:begChr m:val="⟨"/>
                                  <m:endChr m:val="⟩"/>
                                  <m:ctrlPr>
                                    <a:rPr lang="ja-JP" altLang="ja-JP" sz="2400" i="1">
                                      <a:latin typeface="Cambria Math" panose="02040503050406030204" pitchFamily="18" charset="0"/>
                                    </a:rPr>
                                  </m:ctrlPr>
                                </m:dPr>
                                <m:e>
                                  <m:sSup>
                                    <m:sSupPr>
                                      <m:ctrlPr>
                                        <a:rPr lang="ja-JP" altLang="ja-JP" sz="2400" i="1">
                                          <a:latin typeface="Cambria Math" panose="02040503050406030204" pitchFamily="18" charset="0"/>
                                        </a:rPr>
                                      </m:ctrlPr>
                                    </m:sSupPr>
                                    <m:e>
                                      <m:r>
                                        <a:rPr lang="en-US" altLang="ja-JP" sz="2400" i="1">
                                          <a:latin typeface="Cambria Math" panose="02040503050406030204" pitchFamily="18" charset="0"/>
                                        </a:rPr>
                                        <m:t>𝑘</m:t>
                                      </m:r>
                                    </m:e>
                                    <m:sup>
                                      <m:r>
                                        <a:rPr lang="en-US" altLang="ja-JP" sz="2400" i="1">
                                          <a:latin typeface="Cambria Math" panose="02040503050406030204" pitchFamily="18" charset="0"/>
                                        </a:rPr>
                                        <m:t>′</m:t>
                                      </m:r>
                                    </m:sup>
                                  </m:sSup>
                                  <m:r>
                                    <a:rPr lang="en-US" altLang="ja-JP" sz="2400" i="1">
                                      <a:latin typeface="Cambria Math" panose="02040503050406030204" pitchFamily="18" charset="0"/>
                                    </a:rPr>
                                    <m:t>,</m:t>
                                  </m:r>
                                  <m:r>
                                    <a:rPr lang="en-US" altLang="ja-JP" sz="2400" i="1">
                                      <a:latin typeface="Cambria Math" panose="02040503050406030204" pitchFamily="18" charset="0"/>
                                    </a:rPr>
                                    <m:t>𝑛</m:t>
                                  </m:r>
                                </m:e>
                                <m:e>
                                  <m:r>
                                    <a:rPr lang="en-US" altLang="ja-JP" sz="2400" i="1">
                                      <a:latin typeface="Cambria Math" panose="02040503050406030204" pitchFamily="18" charset="0"/>
                                    </a:rPr>
                                    <m:t>𝑉</m:t>
                                  </m:r>
                                </m:e>
                                <m:e>
                                  <m:r>
                                    <a:rPr lang="en-US" altLang="ja-JP" sz="2400" i="1">
                                      <a:latin typeface="Cambria Math" panose="02040503050406030204" pitchFamily="18" charset="0"/>
                                    </a:rPr>
                                    <m:t>𝑘</m:t>
                                  </m:r>
                                  <m:r>
                                    <a:rPr lang="en-US" altLang="ja-JP" sz="2400" i="1">
                                      <a:latin typeface="Cambria Math" panose="02040503050406030204" pitchFamily="18" charset="0"/>
                                    </a:rPr>
                                    <m:t>,0</m:t>
                                  </m:r>
                                </m:e>
                              </m:d>
                            </m:e>
                          </m:d>
                        </m:e>
                        <m:sup>
                          <m:r>
                            <a:rPr lang="en-US" altLang="ja-JP" sz="2400" i="1">
                              <a:latin typeface="Cambria Math" panose="02040503050406030204" pitchFamily="18" charset="0"/>
                            </a:rPr>
                            <m:t>2</m:t>
                          </m:r>
                        </m:sup>
                      </m:sSup>
                    </m:oMath>
                  </m:oMathPara>
                </a14:m>
                <a:endParaRPr kumimoji="1" lang="en-US" altLang="ja-JP" sz="2400" dirty="0">
                  <a:latin typeface="Cambria Math" panose="02040503050406030204" pitchFamily="18" charset="0"/>
                  <a:ea typeface="Cambria Math" panose="02040503050406030204" pitchFamily="18" charset="0"/>
                </a:endParaRPr>
              </a:p>
            </p:txBody>
          </p:sp>
        </mc:Choice>
        <mc:Fallback xmlns="">
          <p:sp>
            <p:nvSpPr>
              <p:cNvPr id="3" name="コンテンツ プレースホルダー 2">
                <a:extLst>
                  <a:ext uri="{FF2B5EF4-FFF2-40B4-BE49-F238E27FC236}">
                    <a16:creationId xmlns:a16="http://schemas.microsoft.com/office/drawing/2014/main" id="{728150B9-4A61-834D-A673-499B845BEE37}"/>
                  </a:ext>
                </a:extLst>
              </p:cNvPr>
              <p:cNvSpPr>
                <a:spLocks noGrp="1" noRot="1" noChangeAspect="1" noMove="1" noResize="1" noEditPoints="1" noAdjustHandles="1" noChangeArrowheads="1" noChangeShapeType="1" noTextEdit="1"/>
              </p:cNvSpPr>
              <p:nvPr>
                <p:ph idx="1"/>
              </p:nvPr>
            </p:nvSpPr>
            <p:spPr>
              <a:xfrm>
                <a:off x="0" y="2011231"/>
                <a:ext cx="10009112" cy="2210167"/>
              </a:xfrm>
              <a:blipFill>
                <a:blip r:embed="rId3"/>
                <a:stretch>
                  <a:fillRect t="-8571"/>
                </a:stretch>
              </a:blipFill>
            </p:spPr>
            <p:txBody>
              <a:bodyPr/>
              <a:lstStyle/>
              <a:p>
                <a:r>
                  <a:rPr lang="ja-JP" altLang="en-US">
                    <a:noFill/>
                  </a:rPr>
                  <a:t> </a:t>
                </a:r>
              </a:p>
            </p:txBody>
          </p:sp>
        </mc:Fallback>
      </mc:AlternateContent>
      <p:sp>
        <p:nvSpPr>
          <p:cNvPr id="4" name="テキスト ボックス 3">
            <a:extLst>
              <a:ext uri="{FF2B5EF4-FFF2-40B4-BE49-F238E27FC236}">
                <a16:creationId xmlns:a16="http://schemas.microsoft.com/office/drawing/2014/main" id="{06CE63BC-D348-FE40-A9F9-9CE527FB9091}"/>
              </a:ext>
            </a:extLst>
          </p:cNvPr>
          <p:cNvSpPr txBox="1"/>
          <p:nvPr/>
        </p:nvSpPr>
        <p:spPr>
          <a:xfrm>
            <a:off x="211456" y="4360960"/>
            <a:ext cx="10421048" cy="400110"/>
          </a:xfrm>
          <a:prstGeom prst="rect">
            <a:avLst/>
          </a:prstGeom>
          <a:noFill/>
        </p:spPr>
        <p:txBody>
          <a:bodyPr wrap="square" rtlCol="0">
            <a:spAutoFit/>
          </a:bodyPr>
          <a:lstStyle/>
          <a:p>
            <a:r>
              <a:rPr lang="en-US" altLang="ja-JP" sz="2000" dirty="0">
                <a:latin typeface="Cambria Math" panose="02040503050406030204" pitchFamily="18" charset="0"/>
              </a:rPr>
              <a:t>V : potential ,      k : wave number of incident particle ,      k‘ : wave number of scattering particle</a:t>
            </a:r>
            <a:endParaRPr kumimoji="1" lang="ja-JP" altLang="en-US" sz="200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5" name="正方形/長方形 4">
                <a:extLst>
                  <a:ext uri="{FF2B5EF4-FFF2-40B4-BE49-F238E27FC236}">
                    <a16:creationId xmlns:a16="http://schemas.microsoft.com/office/drawing/2014/main" id="{F9E854A0-68D7-CA41-BBED-62892C908A66}"/>
                  </a:ext>
                </a:extLst>
              </p:cNvPr>
              <p:cNvSpPr/>
              <p:nvPr/>
            </p:nvSpPr>
            <p:spPr>
              <a:xfrm>
                <a:off x="-888776" y="4761070"/>
                <a:ext cx="7601771" cy="86908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ja-JP" altLang="en-US" sz="2400" i="1" smtClean="0">
                              <a:latin typeface="Cambria Math" panose="02040503050406030204" pitchFamily="18" charset="0"/>
                            </a:rPr>
                          </m:ctrlPr>
                        </m:dPr>
                        <m:e>
                          <m:sSup>
                            <m:sSupPr>
                              <m:ctrlPr>
                                <a:rPr lang="ja-JP" altLang="en-US" sz="2400" i="1">
                                  <a:latin typeface="Cambria Math" panose="02040503050406030204" pitchFamily="18" charset="0"/>
                                </a:rPr>
                              </m:ctrlPr>
                            </m:sSupPr>
                            <m:e>
                              <m:r>
                                <a:rPr lang="ja-JP" altLang="en-US" sz="2400" i="1">
                                  <a:latin typeface="Cambria Math" panose="02040503050406030204" pitchFamily="18" charset="0"/>
                                </a:rPr>
                                <m:t>𝑘</m:t>
                              </m:r>
                            </m:e>
                            <m:sup>
                              <m:r>
                                <a:rPr lang="ja-JP" altLang="en-US" sz="2400" i="0">
                                  <a:latin typeface="Cambria Math" panose="02040503050406030204" pitchFamily="18" charset="0"/>
                                </a:rPr>
                                <m:t>′</m:t>
                              </m:r>
                            </m:sup>
                          </m:sSup>
                          <m:r>
                            <a:rPr lang="ja-JP" altLang="en-US" sz="2400" i="1">
                              <a:latin typeface="Cambria Math" panose="02040503050406030204" pitchFamily="18" charset="0"/>
                            </a:rPr>
                            <m:t>𝑛</m:t>
                          </m:r>
                        </m:e>
                        <m:e>
                          <m:r>
                            <a:rPr lang="ja-JP" altLang="en-US" sz="2400" i="1">
                              <a:latin typeface="Cambria Math" panose="02040503050406030204" pitchFamily="18" charset="0"/>
                            </a:rPr>
                            <m:t>𝑉</m:t>
                          </m:r>
                        </m:e>
                        <m:e>
                          <m:r>
                            <a:rPr lang="ja-JP" altLang="en-US" sz="2400" i="1">
                              <a:latin typeface="Cambria Math" panose="02040503050406030204" pitchFamily="18" charset="0"/>
                            </a:rPr>
                            <m:t>𝑘</m:t>
                          </m:r>
                          <m:r>
                            <a:rPr lang="ja-JP" altLang="en-US" sz="2400" i="0">
                              <a:latin typeface="Cambria Math" panose="02040503050406030204" pitchFamily="18" charset="0"/>
                            </a:rPr>
                            <m:t>0</m:t>
                          </m:r>
                        </m:e>
                      </m:d>
                      <m:r>
                        <a:rPr lang="ja-JP" altLang="en-US" sz="2400" i="0">
                          <a:latin typeface="Cambria Math" panose="02040503050406030204" pitchFamily="18" charset="0"/>
                        </a:rPr>
                        <m:t>=</m:t>
                      </m:r>
                      <m:f>
                        <m:fPr>
                          <m:ctrlPr>
                            <a:rPr lang="ja-JP" altLang="en-US" sz="2400" i="1">
                              <a:latin typeface="Cambria Math" panose="02040503050406030204" pitchFamily="18" charset="0"/>
                            </a:rPr>
                          </m:ctrlPr>
                        </m:fPr>
                        <m:num>
                          <m:r>
                            <a:rPr lang="ja-JP" altLang="en-US" sz="2400" i="0">
                              <a:latin typeface="Cambria Math" panose="02040503050406030204" pitchFamily="18" charset="0"/>
                            </a:rPr>
                            <m:t>1</m:t>
                          </m:r>
                        </m:num>
                        <m:den>
                          <m:sSup>
                            <m:sSupPr>
                              <m:ctrlPr>
                                <a:rPr lang="ja-JP" altLang="en-US" sz="2400" i="1">
                                  <a:latin typeface="Cambria Math" panose="02040503050406030204" pitchFamily="18" charset="0"/>
                                </a:rPr>
                              </m:ctrlPr>
                            </m:sSupPr>
                            <m:e>
                              <m:r>
                                <a:rPr lang="ja-JP" altLang="en-US" sz="2400" i="1">
                                  <a:latin typeface="Cambria Math" panose="02040503050406030204" pitchFamily="18" charset="0"/>
                                </a:rPr>
                                <m:t>𝐿</m:t>
                              </m:r>
                            </m:e>
                            <m:sup>
                              <m:r>
                                <a:rPr lang="ja-JP" altLang="en-US" sz="2400" i="0">
                                  <a:latin typeface="Cambria Math" panose="02040503050406030204" pitchFamily="18" charset="0"/>
                                </a:rPr>
                                <m:t>3</m:t>
                              </m:r>
                            </m:sup>
                          </m:sSup>
                        </m:den>
                      </m:f>
                      <m:nary>
                        <m:naryPr>
                          <m:subHide m:val="on"/>
                          <m:supHide m:val="on"/>
                          <m:ctrlPr>
                            <a:rPr lang="ja-JP" altLang="en-US" sz="2400" i="1">
                              <a:latin typeface="Cambria Math" panose="02040503050406030204" pitchFamily="18" charset="0"/>
                            </a:rPr>
                          </m:ctrlPr>
                        </m:naryPr>
                        <m:sub/>
                        <m:sup/>
                        <m:e>
                          <m:sSup>
                            <m:sSupPr>
                              <m:ctrlPr>
                                <a:rPr lang="ja-JP" altLang="en-US" sz="2400" i="1">
                                  <a:latin typeface="Cambria Math" panose="02040503050406030204" pitchFamily="18" charset="0"/>
                                </a:rPr>
                              </m:ctrlPr>
                            </m:sSupPr>
                            <m:e>
                              <m:r>
                                <a:rPr lang="ja-JP" altLang="en-US" sz="2400" i="1">
                                  <a:latin typeface="Cambria Math" panose="02040503050406030204" pitchFamily="18" charset="0"/>
                                </a:rPr>
                                <m:t>𝑑</m:t>
                              </m:r>
                            </m:e>
                            <m:sup>
                              <m:r>
                                <a:rPr lang="ja-JP" altLang="en-US" sz="2400" i="0">
                                  <a:latin typeface="Cambria Math" panose="02040503050406030204" pitchFamily="18" charset="0"/>
                                </a:rPr>
                                <m:t>3</m:t>
                              </m:r>
                            </m:sup>
                          </m:sSup>
                          <m:r>
                            <a:rPr lang="ja-JP" altLang="en-US" sz="2400" i="1">
                              <a:latin typeface="Cambria Math" panose="02040503050406030204" pitchFamily="18" charset="0"/>
                            </a:rPr>
                            <m:t>𝑥</m:t>
                          </m:r>
                        </m:e>
                      </m:nary>
                      <m:sSup>
                        <m:sSupPr>
                          <m:ctrlPr>
                            <a:rPr lang="ja-JP" altLang="en-US" sz="2400" i="1">
                              <a:latin typeface="Cambria Math" panose="02040503050406030204" pitchFamily="18" charset="0"/>
                            </a:rPr>
                          </m:ctrlPr>
                        </m:sSupPr>
                        <m:e>
                          <m:r>
                            <a:rPr lang="ja-JP" altLang="en-US" sz="2400" i="1">
                              <a:latin typeface="Cambria Math" panose="02040503050406030204" pitchFamily="18" charset="0"/>
                            </a:rPr>
                            <m:t>𝑒</m:t>
                          </m:r>
                        </m:e>
                        <m:sup>
                          <m:r>
                            <a:rPr lang="ja-JP" altLang="en-US" sz="2400" i="1">
                              <a:latin typeface="Cambria Math" panose="02040503050406030204" pitchFamily="18" charset="0"/>
                            </a:rPr>
                            <m:t>𝑖</m:t>
                          </m:r>
                          <m:r>
                            <a:rPr lang="ja-JP" altLang="en-US" sz="2400" i="0">
                              <a:latin typeface="Cambria Math" panose="02040503050406030204" pitchFamily="18" charset="0"/>
                            </a:rPr>
                            <m:t>𝕢</m:t>
                          </m:r>
                          <m:r>
                            <a:rPr lang="ja-JP" altLang="en-US" sz="2400" i="0">
                              <a:latin typeface="Cambria Math" panose="02040503050406030204" pitchFamily="18" charset="0"/>
                            </a:rPr>
                            <m:t>∙</m:t>
                          </m:r>
                          <m:r>
                            <a:rPr lang="ja-JP" altLang="en-US" sz="2400" i="0">
                              <a:latin typeface="Cambria Math" panose="02040503050406030204" pitchFamily="18" charset="0"/>
                            </a:rPr>
                            <m:t>𝕩</m:t>
                          </m:r>
                        </m:sup>
                      </m:sSup>
                      <m:d>
                        <m:dPr>
                          <m:begChr m:val="⟨"/>
                          <m:endChr m:val="⟩"/>
                          <m:ctrlPr>
                            <a:rPr lang="ja-JP" altLang="en-US" sz="2400" i="1">
                              <a:latin typeface="Cambria Math" panose="02040503050406030204" pitchFamily="18" charset="0"/>
                            </a:rPr>
                          </m:ctrlPr>
                        </m:dPr>
                        <m:e>
                          <m:r>
                            <a:rPr lang="ja-JP" altLang="en-US" sz="2400" i="1">
                              <a:latin typeface="Cambria Math" panose="02040503050406030204" pitchFamily="18" charset="0"/>
                            </a:rPr>
                            <m:t>𝑛</m:t>
                          </m:r>
                        </m:e>
                        <m:e>
                          <m:r>
                            <a:rPr lang="ja-JP" altLang="en-US" sz="2400" i="1">
                              <a:latin typeface="Cambria Math" panose="02040503050406030204" pitchFamily="18" charset="0"/>
                            </a:rPr>
                            <m:t>𝑉</m:t>
                          </m:r>
                        </m:e>
                        <m:e>
                          <m:r>
                            <a:rPr lang="ja-JP" altLang="en-US" sz="2400" i="0">
                              <a:latin typeface="Cambria Math" panose="02040503050406030204" pitchFamily="18" charset="0"/>
                            </a:rPr>
                            <m:t>0</m:t>
                          </m:r>
                        </m:e>
                      </m:d>
                    </m:oMath>
                  </m:oMathPara>
                </a14:m>
                <a:endParaRPr lang="en-US" altLang="ja-JP" sz="2400" i="1" dirty="0">
                  <a:latin typeface="Cambria Math" panose="02040503050406030204" pitchFamily="18" charset="0"/>
                </a:endParaRPr>
              </a:p>
            </p:txBody>
          </p:sp>
        </mc:Choice>
        <mc:Fallback xmlns="">
          <p:sp>
            <p:nvSpPr>
              <p:cNvPr id="5" name="正方形/長方形 4">
                <a:extLst>
                  <a:ext uri="{FF2B5EF4-FFF2-40B4-BE49-F238E27FC236}">
                    <a16:creationId xmlns:a16="http://schemas.microsoft.com/office/drawing/2014/main" id="{F9E854A0-68D7-CA41-BBED-62892C908A66}"/>
                  </a:ext>
                </a:extLst>
              </p:cNvPr>
              <p:cNvSpPr>
                <a:spLocks noRot="1" noChangeAspect="1" noMove="1" noResize="1" noEditPoints="1" noAdjustHandles="1" noChangeArrowheads="1" noChangeShapeType="1" noTextEdit="1"/>
              </p:cNvSpPr>
              <p:nvPr/>
            </p:nvSpPr>
            <p:spPr>
              <a:xfrm>
                <a:off x="-888776" y="4761070"/>
                <a:ext cx="7601771" cy="869084"/>
              </a:xfrm>
              <a:prstGeom prst="rect">
                <a:avLst/>
              </a:prstGeom>
              <a:blipFill>
                <a:blip r:embed="rId4"/>
                <a:stretch>
                  <a:fillRect t="-176812" b="-25217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正方形/長方形 5">
                <a:extLst>
                  <a:ext uri="{FF2B5EF4-FFF2-40B4-BE49-F238E27FC236}">
                    <a16:creationId xmlns:a16="http://schemas.microsoft.com/office/drawing/2014/main" id="{A043576A-C5E3-5A45-8ED8-838CB3169AC3}"/>
                  </a:ext>
                </a:extLst>
              </p:cNvPr>
              <p:cNvSpPr/>
              <p:nvPr/>
            </p:nvSpPr>
            <p:spPr>
              <a:xfrm>
                <a:off x="2063552" y="5630154"/>
                <a:ext cx="7601771" cy="113082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400">
                          <a:latin typeface="Cambria Math" panose="02040503050406030204" pitchFamily="18" charset="0"/>
                        </a:rPr>
                        <m:t>=</m:t>
                      </m:r>
                      <m:f>
                        <m:fPr>
                          <m:ctrlPr>
                            <a:rPr lang="ja-JP" altLang="en-US" sz="2400" i="1">
                              <a:latin typeface="Cambria Math" panose="02040503050406030204" pitchFamily="18" charset="0"/>
                            </a:rPr>
                          </m:ctrlPr>
                        </m:fPr>
                        <m:num>
                          <m:r>
                            <a:rPr lang="ja-JP" altLang="en-US" sz="2400">
                              <a:latin typeface="Cambria Math" panose="02040503050406030204" pitchFamily="18" charset="0"/>
                            </a:rPr>
                            <m:t>1</m:t>
                          </m:r>
                        </m:num>
                        <m:den>
                          <m:sSup>
                            <m:sSupPr>
                              <m:ctrlPr>
                                <a:rPr lang="ja-JP" altLang="en-US" sz="2400" i="1">
                                  <a:latin typeface="Cambria Math" panose="02040503050406030204" pitchFamily="18" charset="0"/>
                                </a:rPr>
                              </m:ctrlPr>
                            </m:sSupPr>
                            <m:e>
                              <m:r>
                                <a:rPr lang="ja-JP" altLang="en-US" sz="2400" i="1">
                                  <a:latin typeface="Cambria Math" panose="02040503050406030204" pitchFamily="18" charset="0"/>
                                </a:rPr>
                                <m:t>𝐿</m:t>
                              </m:r>
                            </m:e>
                            <m:sup>
                              <m:r>
                                <a:rPr lang="ja-JP" altLang="en-US" sz="2400">
                                  <a:latin typeface="Cambria Math" panose="02040503050406030204" pitchFamily="18" charset="0"/>
                                </a:rPr>
                                <m:t>3</m:t>
                              </m:r>
                            </m:sup>
                          </m:sSup>
                        </m:den>
                      </m:f>
                      <m:nary>
                        <m:naryPr>
                          <m:subHide m:val="on"/>
                          <m:supHide m:val="on"/>
                          <m:ctrlPr>
                            <a:rPr lang="ja-JP" altLang="en-US" sz="2400" i="1">
                              <a:latin typeface="Cambria Math" panose="02040503050406030204" pitchFamily="18" charset="0"/>
                            </a:rPr>
                          </m:ctrlPr>
                        </m:naryPr>
                        <m:sub/>
                        <m:sup/>
                        <m:e>
                          <m:sSup>
                            <m:sSupPr>
                              <m:ctrlPr>
                                <a:rPr lang="ja-JP" altLang="en-US" sz="2400" i="1">
                                  <a:latin typeface="Cambria Math" panose="02040503050406030204" pitchFamily="18" charset="0"/>
                                </a:rPr>
                              </m:ctrlPr>
                            </m:sSupPr>
                            <m:e>
                              <m:r>
                                <a:rPr lang="ja-JP" altLang="en-US" sz="2400" i="1">
                                  <a:latin typeface="Cambria Math" panose="02040503050406030204" pitchFamily="18" charset="0"/>
                                </a:rPr>
                                <m:t>𝑑</m:t>
                              </m:r>
                            </m:e>
                            <m:sup>
                              <m:r>
                                <a:rPr lang="ja-JP" altLang="en-US" sz="2400">
                                  <a:latin typeface="Cambria Math" panose="02040503050406030204" pitchFamily="18" charset="0"/>
                                </a:rPr>
                                <m:t>3</m:t>
                              </m:r>
                            </m:sup>
                          </m:sSup>
                          <m:r>
                            <a:rPr lang="ja-JP" altLang="en-US" sz="2400" i="1">
                              <a:latin typeface="Cambria Math" panose="02040503050406030204" pitchFamily="18" charset="0"/>
                            </a:rPr>
                            <m:t>𝑥</m:t>
                          </m:r>
                          <m:sSup>
                            <m:sSupPr>
                              <m:ctrlPr>
                                <a:rPr lang="ja-JP" altLang="en-US" sz="2400" i="1">
                                  <a:latin typeface="Cambria Math" panose="02040503050406030204" pitchFamily="18" charset="0"/>
                                </a:rPr>
                              </m:ctrlPr>
                            </m:sSupPr>
                            <m:e>
                              <m:r>
                                <a:rPr lang="ja-JP" altLang="en-US" sz="2400" i="1">
                                  <a:latin typeface="Cambria Math" panose="02040503050406030204" pitchFamily="18" charset="0"/>
                                </a:rPr>
                                <m:t>𝑒</m:t>
                              </m:r>
                            </m:e>
                            <m:sup>
                              <m:r>
                                <a:rPr lang="ja-JP" altLang="en-US" sz="2400" i="1">
                                  <a:latin typeface="Cambria Math" panose="02040503050406030204" pitchFamily="18" charset="0"/>
                                </a:rPr>
                                <m:t>𝑖</m:t>
                              </m:r>
                              <m:r>
                                <a:rPr lang="ja-JP" altLang="en-US" sz="2400">
                                  <a:latin typeface="Cambria Math" panose="02040503050406030204" pitchFamily="18" charset="0"/>
                                </a:rPr>
                                <m:t>𝕢</m:t>
                              </m:r>
                              <m:r>
                                <a:rPr lang="ja-JP" altLang="en-US" sz="2400">
                                  <a:latin typeface="Cambria Math" panose="02040503050406030204" pitchFamily="18" charset="0"/>
                                </a:rPr>
                                <m:t>∙</m:t>
                              </m:r>
                              <m:r>
                                <a:rPr lang="ja-JP" altLang="en-US" sz="2400">
                                  <a:latin typeface="Cambria Math" panose="02040503050406030204" pitchFamily="18" charset="0"/>
                                </a:rPr>
                                <m:t>𝕩</m:t>
                              </m:r>
                            </m:sup>
                          </m:sSup>
                          <m:d>
                            <m:dPr>
                              <m:ctrlPr>
                                <a:rPr lang="ja-JP" altLang="en-US" sz="2400" i="1">
                                  <a:latin typeface="Cambria Math" panose="02040503050406030204" pitchFamily="18" charset="0"/>
                                </a:rPr>
                              </m:ctrlPr>
                            </m:dPr>
                            <m:e>
                              <m:nary>
                                <m:naryPr>
                                  <m:chr m:val="∏"/>
                                  <m:limLoc m:val="undOvr"/>
                                  <m:ctrlPr>
                                    <a:rPr lang="ja-JP" altLang="en-US" sz="2400" i="1">
                                      <a:latin typeface="Cambria Math" panose="02040503050406030204" pitchFamily="18" charset="0"/>
                                    </a:rPr>
                                  </m:ctrlPr>
                                </m:naryPr>
                                <m:sub>
                                  <m:r>
                                    <a:rPr lang="ja-JP" altLang="en-US" sz="2400" i="1">
                                      <a:latin typeface="Cambria Math" panose="02040503050406030204" pitchFamily="18" charset="0"/>
                                    </a:rPr>
                                    <m:t>𝑖</m:t>
                                  </m:r>
                                </m:sub>
                                <m:sup>
                                  <m:r>
                                    <a:rPr lang="ja-JP" altLang="en-US" sz="2400" i="1">
                                      <a:latin typeface="Cambria Math" panose="02040503050406030204" pitchFamily="18" charset="0"/>
                                    </a:rPr>
                                    <m:t>𝑍</m:t>
                                  </m:r>
                                </m:sup>
                                <m:e>
                                  <m:nary>
                                    <m:naryPr>
                                      <m:subHide m:val="on"/>
                                      <m:supHide m:val="on"/>
                                      <m:ctrlPr>
                                        <a:rPr lang="ja-JP" altLang="en-US" sz="2400" i="1">
                                          <a:latin typeface="Cambria Math" panose="02040503050406030204" pitchFamily="18" charset="0"/>
                                        </a:rPr>
                                      </m:ctrlPr>
                                    </m:naryPr>
                                    <m:sub/>
                                    <m:sup/>
                                    <m:e>
                                      <m:sSup>
                                        <m:sSupPr>
                                          <m:ctrlPr>
                                            <a:rPr lang="ja-JP" altLang="en-US" sz="2400" i="1">
                                              <a:latin typeface="Cambria Math" panose="02040503050406030204" pitchFamily="18" charset="0"/>
                                            </a:rPr>
                                          </m:ctrlPr>
                                        </m:sSupPr>
                                        <m:e>
                                          <m:r>
                                            <a:rPr lang="ja-JP" altLang="en-US" sz="2400" i="1">
                                              <a:latin typeface="Cambria Math" panose="02040503050406030204" pitchFamily="18" charset="0"/>
                                            </a:rPr>
                                            <m:t>𝑑</m:t>
                                          </m:r>
                                        </m:e>
                                        <m:sup>
                                          <m:r>
                                            <a:rPr lang="ja-JP" altLang="en-US" sz="2400">
                                              <a:latin typeface="Cambria Math" panose="02040503050406030204" pitchFamily="18" charset="0"/>
                                            </a:rPr>
                                            <m:t>3</m:t>
                                          </m:r>
                                        </m:sup>
                                      </m:sSup>
                                      <m:sSub>
                                        <m:sSubPr>
                                          <m:ctrlPr>
                                            <a:rPr lang="ja-JP" altLang="en-US" sz="2400" i="1">
                                              <a:latin typeface="Cambria Math" panose="02040503050406030204" pitchFamily="18" charset="0"/>
                                            </a:rPr>
                                          </m:ctrlPr>
                                        </m:sSubPr>
                                        <m:e>
                                          <m:r>
                                            <a:rPr lang="ja-JP" altLang="en-US" sz="2400" i="1">
                                              <a:latin typeface="Cambria Math" panose="02040503050406030204" pitchFamily="18" charset="0"/>
                                            </a:rPr>
                                            <m:t>𝑥</m:t>
                                          </m:r>
                                        </m:e>
                                        <m:sub>
                                          <m:r>
                                            <a:rPr lang="ja-JP" altLang="en-US" sz="2400" i="1">
                                              <a:latin typeface="Cambria Math" panose="02040503050406030204" pitchFamily="18" charset="0"/>
                                            </a:rPr>
                                            <m:t>𝑖</m:t>
                                          </m:r>
                                        </m:sub>
                                      </m:sSub>
                                    </m:e>
                                  </m:nary>
                                </m:e>
                              </m:nary>
                            </m:e>
                          </m:d>
                        </m:e>
                      </m:nary>
                      <m:sSubSup>
                        <m:sSubSupPr>
                          <m:ctrlPr>
                            <a:rPr lang="ja-JP" altLang="en-US" sz="2400" i="1">
                              <a:latin typeface="Cambria Math" panose="02040503050406030204" pitchFamily="18" charset="0"/>
                            </a:rPr>
                          </m:ctrlPr>
                        </m:sSubSupPr>
                        <m:e>
                          <m:r>
                            <a:rPr lang="ja-JP" altLang="en-US" sz="2400" i="1">
                              <a:latin typeface="Cambria Math" panose="02040503050406030204" pitchFamily="18" charset="0"/>
                            </a:rPr>
                            <m:t>𝜓</m:t>
                          </m:r>
                        </m:e>
                        <m:sub>
                          <m:r>
                            <a:rPr lang="ja-JP" altLang="en-US" sz="2400" i="1">
                              <a:latin typeface="Cambria Math" panose="02040503050406030204" pitchFamily="18" charset="0"/>
                            </a:rPr>
                            <m:t>𝑛</m:t>
                          </m:r>
                        </m:sub>
                        <m:sup>
                          <m:r>
                            <a:rPr lang="ja-JP" altLang="en-US" sz="2400">
                              <a:latin typeface="Cambria Math" panose="02040503050406030204" pitchFamily="18" charset="0"/>
                            </a:rPr>
                            <m:t>∗</m:t>
                          </m:r>
                        </m:sup>
                      </m:sSubSup>
                      <m:d>
                        <m:dPr>
                          <m:ctrlPr>
                            <a:rPr lang="ja-JP" altLang="en-US" sz="2400" i="1">
                              <a:latin typeface="Cambria Math" panose="02040503050406030204" pitchFamily="18" charset="0"/>
                            </a:rPr>
                          </m:ctrlPr>
                        </m:dPr>
                        <m:e>
                          <m:sSub>
                            <m:sSubPr>
                              <m:ctrlPr>
                                <a:rPr lang="ja-JP" altLang="en-US" sz="2400" i="1">
                                  <a:latin typeface="Cambria Math" panose="02040503050406030204" pitchFamily="18" charset="0"/>
                                </a:rPr>
                              </m:ctrlPr>
                            </m:sSubPr>
                            <m:e>
                              <m:r>
                                <a:rPr lang="ja-JP" altLang="en-US" sz="2400" i="1">
                                  <a:latin typeface="Cambria Math" panose="02040503050406030204" pitchFamily="18" charset="0"/>
                                </a:rPr>
                                <m:t>𝑥</m:t>
                              </m:r>
                            </m:e>
                            <m:sub>
                              <m:r>
                                <a:rPr lang="ja-JP" altLang="en-US" sz="2400">
                                  <a:latin typeface="Cambria Math" panose="02040503050406030204" pitchFamily="18" charset="0"/>
                                </a:rPr>
                                <m:t>1</m:t>
                              </m:r>
                            </m:sub>
                          </m:sSub>
                          <m:r>
                            <a:rPr lang="ja-JP" altLang="en-US" sz="2400">
                              <a:latin typeface="Cambria Math" panose="02040503050406030204" pitchFamily="18" charset="0"/>
                            </a:rPr>
                            <m:t>,⋯,</m:t>
                          </m:r>
                          <m:sSub>
                            <m:sSubPr>
                              <m:ctrlPr>
                                <a:rPr lang="ja-JP" altLang="en-US" sz="2400" i="1">
                                  <a:latin typeface="Cambria Math" panose="02040503050406030204" pitchFamily="18" charset="0"/>
                                </a:rPr>
                              </m:ctrlPr>
                            </m:sSubPr>
                            <m:e>
                              <m:r>
                                <a:rPr lang="ja-JP" altLang="en-US" sz="2400" i="1">
                                  <a:latin typeface="Cambria Math" panose="02040503050406030204" pitchFamily="18" charset="0"/>
                                </a:rPr>
                                <m:t>𝑥</m:t>
                              </m:r>
                            </m:e>
                            <m:sub>
                              <m:r>
                                <a:rPr lang="ja-JP" altLang="en-US" sz="2400" i="1">
                                  <a:latin typeface="Cambria Math" panose="02040503050406030204" pitchFamily="18" charset="0"/>
                                </a:rPr>
                                <m:t>𝑍</m:t>
                              </m:r>
                            </m:sub>
                          </m:sSub>
                        </m:e>
                      </m:d>
                      <m:r>
                        <a:rPr lang="ja-JP" altLang="en-US" sz="2400" i="1">
                          <a:latin typeface="Cambria Math" panose="02040503050406030204" pitchFamily="18" charset="0"/>
                        </a:rPr>
                        <m:t>𝑉</m:t>
                      </m:r>
                      <m:sSub>
                        <m:sSubPr>
                          <m:ctrlPr>
                            <a:rPr lang="ja-JP" altLang="en-US" sz="2400" i="1">
                              <a:latin typeface="Cambria Math" panose="02040503050406030204" pitchFamily="18" charset="0"/>
                            </a:rPr>
                          </m:ctrlPr>
                        </m:sSubPr>
                        <m:e>
                          <m:r>
                            <a:rPr lang="ja-JP" altLang="en-US" sz="2400" i="1">
                              <a:latin typeface="Cambria Math" panose="02040503050406030204" pitchFamily="18" charset="0"/>
                            </a:rPr>
                            <m:t>𝜓</m:t>
                          </m:r>
                        </m:e>
                        <m:sub>
                          <m:r>
                            <a:rPr lang="ja-JP" altLang="en-US" sz="2400">
                              <a:latin typeface="Cambria Math" panose="02040503050406030204" pitchFamily="18" charset="0"/>
                            </a:rPr>
                            <m:t>0</m:t>
                          </m:r>
                        </m:sub>
                      </m:sSub>
                      <m:d>
                        <m:dPr>
                          <m:ctrlPr>
                            <a:rPr lang="ja-JP" altLang="en-US" sz="2400" i="1">
                              <a:latin typeface="Cambria Math" panose="02040503050406030204" pitchFamily="18" charset="0"/>
                            </a:rPr>
                          </m:ctrlPr>
                        </m:dPr>
                        <m:e>
                          <m:sSub>
                            <m:sSubPr>
                              <m:ctrlPr>
                                <a:rPr lang="ja-JP" altLang="en-US" sz="2400" i="1">
                                  <a:latin typeface="Cambria Math" panose="02040503050406030204" pitchFamily="18" charset="0"/>
                                </a:rPr>
                              </m:ctrlPr>
                            </m:sSubPr>
                            <m:e>
                              <m:r>
                                <a:rPr lang="ja-JP" altLang="en-US" sz="2400" i="1">
                                  <a:latin typeface="Cambria Math" panose="02040503050406030204" pitchFamily="18" charset="0"/>
                                </a:rPr>
                                <m:t>𝑥</m:t>
                              </m:r>
                            </m:e>
                            <m:sub>
                              <m:r>
                                <a:rPr lang="ja-JP" altLang="en-US" sz="2400">
                                  <a:latin typeface="Cambria Math" panose="02040503050406030204" pitchFamily="18" charset="0"/>
                                </a:rPr>
                                <m:t>1</m:t>
                              </m:r>
                            </m:sub>
                          </m:sSub>
                          <m:r>
                            <a:rPr lang="ja-JP" altLang="en-US" sz="2400">
                              <a:latin typeface="Cambria Math" panose="02040503050406030204" pitchFamily="18" charset="0"/>
                            </a:rPr>
                            <m:t>,⋯</m:t>
                          </m:r>
                          <m:sSub>
                            <m:sSubPr>
                              <m:ctrlPr>
                                <a:rPr lang="ja-JP" altLang="en-US" sz="2400" i="1">
                                  <a:latin typeface="Cambria Math" panose="02040503050406030204" pitchFamily="18" charset="0"/>
                                </a:rPr>
                              </m:ctrlPr>
                            </m:sSubPr>
                            <m:e>
                              <m:r>
                                <a:rPr lang="ja-JP" altLang="en-US" sz="2400" i="1">
                                  <a:latin typeface="Cambria Math" panose="02040503050406030204" pitchFamily="18" charset="0"/>
                                </a:rPr>
                                <m:t>𝑥</m:t>
                              </m:r>
                            </m:e>
                            <m:sub>
                              <m:r>
                                <a:rPr lang="ja-JP" altLang="en-US" sz="2400" i="1">
                                  <a:latin typeface="Cambria Math" panose="02040503050406030204" pitchFamily="18" charset="0"/>
                                </a:rPr>
                                <m:t>𝑧</m:t>
                              </m:r>
                            </m:sub>
                          </m:sSub>
                        </m:e>
                      </m:d>
                    </m:oMath>
                  </m:oMathPara>
                </a14:m>
                <a:endParaRPr lang="ja-JP" altLang="en-US" sz="2400"/>
              </a:p>
            </p:txBody>
          </p:sp>
        </mc:Choice>
        <mc:Fallback xmlns="">
          <p:sp>
            <p:nvSpPr>
              <p:cNvPr id="6" name="正方形/長方形 5">
                <a:extLst>
                  <a:ext uri="{FF2B5EF4-FFF2-40B4-BE49-F238E27FC236}">
                    <a16:creationId xmlns:a16="http://schemas.microsoft.com/office/drawing/2014/main" id="{A043576A-C5E3-5A45-8ED8-838CB3169AC3}"/>
                  </a:ext>
                </a:extLst>
              </p:cNvPr>
              <p:cNvSpPr>
                <a:spLocks noRot="1" noChangeAspect="1" noMove="1" noResize="1" noEditPoints="1" noAdjustHandles="1" noChangeArrowheads="1" noChangeShapeType="1" noTextEdit="1"/>
              </p:cNvSpPr>
              <p:nvPr/>
            </p:nvSpPr>
            <p:spPr>
              <a:xfrm>
                <a:off x="2063552" y="5630154"/>
                <a:ext cx="7601771" cy="1130822"/>
              </a:xfrm>
              <a:prstGeom prst="rect">
                <a:avLst/>
              </a:prstGeom>
              <a:blipFill>
                <a:blip r:embed="rId5"/>
                <a:stretch>
                  <a:fillRect l="-7500" t="-121111" b="-18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正方形/長方形 8">
                <a:extLst>
                  <a:ext uri="{FF2B5EF4-FFF2-40B4-BE49-F238E27FC236}">
                    <a16:creationId xmlns:a16="http://schemas.microsoft.com/office/drawing/2014/main" id="{FAA04FC3-98B7-2048-94FB-358BAB7F9514}"/>
                  </a:ext>
                </a:extLst>
              </p:cNvPr>
              <p:cNvSpPr/>
              <p:nvPr/>
            </p:nvSpPr>
            <p:spPr>
              <a:xfrm>
                <a:off x="378940" y="518004"/>
                <a:ext cx="11813060" cy="1419684"/>
              </a:xfrm>
              <a:prstGeom prst="rect">
                <a:avLst/>
              </a:prstGeom>
            </p:spPr>
            <p:txBody>
              <a:bodyPr wrap="square">
                <a:spAutoFit/>
              </a:bodyPr>
              <a:lstStyle/>
              <a:p>
                <a:r>
                  <a:rPr lang="en-US" altLang="ja-JP" sz="2800" dirty="0">
                    <a:latin typeface="Cambria Math" panose="02040503050406030204" pitchFamily="18" charset="0"/>
                    <a:ea typeface="Cambria Math" panose="02040503050406030204" pitchFamily="18" charset="0"/>
                  </a:rPr>
                  <a:t>Differential cross section from text book written by J. J. Sakurai,</a:t>
                </a:r>
              </a:p>
              <a:p>
                <a:r>
                  <a:rPr lang="en-US" altLang="ja-JP" sz="2800" dirty="0">
                    <a:latin typeface="Cambria Math" panose="02040503050406030204" pitchFamily="18" charset="0"/>
                    <a:ea typeface="Cambria Math" panose="02040503050406030204" pitchFamily="18" charset="0"/>
                  </a:rPr>
                  <a:t>(It is a formula used to calculate differential cross section of electron elastic scattering by atom. We replaced </a:t>
                </a:r>
                <a14:m>
                  <m:oMath xmlns:m="http://schemas.openxmlformats.org/officeDocument/2006/math">
                    <m:sSub>
                      <m:sSubPr>
                        <m:ctrlPr>
                          <a:rPr lang="en-US" altLang="ja-JP" sz="2800" i="1" smtClean="0">
                            <a:latin typeface="Cambria Math" panose="02040503050406030204" pitchFamily="18" charset="0"/>
                            <a:ea typeface="Cambria Math" panose="02040503050406030204" pitchFamily="18" charset="0"/>
                          </a:rPr>
                        </m:ctrlPr>
                      </m:sSubPr>
                      <m:e>
                        <m:r>
                          <a:rPr lang="en-US" altLang="ja-JP" sz="2800" b="0" i="1" smtClean="0">
                            <a:latin typeface="Cambria Math" panose="02040503050406030204" pitchFamily="18" charset="0"/>
                            <a:ea typeface="Cambria Math" panose="02040503050406030204" pitchFamily="18" charset="0"/>
                          </a:rPr>
                          <m:t>𝑚</m:t>
                        </m:r>
                      </m:e>
                      <m:sub>
                        <m:r>
                          <a:rPr lang="en-US" altLang="ja-JP" sz="2800" b="0" i="1" smtClean="0">
                            <a:latin typeface="Cambria Math" panose="02040503050406030204" pitchFamily="18" charset="0"/>
                            <a:ea typeface="Cambria Math" panose="02040503050406030204" pitchFamily="18" charset="0"/>
                          </a:rPr>
                          <m:t>𝑒</m:t>
                        </m:r>
                      </m:sub>
                    </m:sSub>
                  </m:oMath>
                </a14:m>
                <a:r>
                  <a:rPr lang="en-US" altLang="ja-JP" sz="2800" dirty="0">
                    <a:latin typeface="Cambria Math" panose="02040503050406030204" pitchFamily="18" charset="0"/>
                    <a:ea typeface="Cambria Math" panose="02040503050406030204" pitchFamily="18" charset="0"/>
                  </a:rPr>
                  <a:t> to </a:t>
                </a:r>
                <a14:m>
                  <m:oMath xmlns:m="http://schemas.openxmlformats.org/officeDocument/2006/math">
                    <m:sSub>
                      <m:sSubPr>
                        <m:ctrlPr>
                          <a:rPr lang="en-US" altLang="ja-JP" sz="2800" i="1" smtClean="0">
                            <a:latin typeface="Cambria Math" panose="02040503050406030204" pitchFamily="18" charset="0"/>
                            <a:ea typeface="Cambria Math" panose="02040503050406030204" pitchFamily="18" charset="0"/>
                          </a:rPr>
                        </m:ctrlPr>
                      </m:sSubPr>
                      <m:e>
                        <m:r>
                          <a:rPr lang="en-US" altLang="ja-JP" sz="2800" b="0" i="1" smtClean="0">
                            <a:latin typeface="Cambria Math" panose="02040503050406030204" pitchFamily="18" charset="0"/>
                            <a:ea typeface="Cambria Math" panose="02040503050406030204" pitchFamily="18" charset="0"/>
                          </a:rPr>
                          <m:t>𝑚</m:t>
                        </m:r>
                      </m:e>
                      <m:sub>
                        <m:r>
                          <a:rPr lang="en-US" altLang="ja-JP" sz="2800" i="1" smtClean="0">
                            <a:latin typeface="Cambria Math" panose="02040503050406030204" pitchFamily="18" charset="0"/>
                            <a:ea typeface="Cambria Math" panose="02040503050406030204" pitchFamily="18" charset="0"/>
                          </a:rPr>
                          <m:t>𝜇</m:t>
                        </m:r>
                      </m:sub>
                    </m:sSub>
                  </m:oMath>
                </a14:m>
                <a:r>
                  <a:rPr lang="en-US" altLang="ja-JP" sz="2800" dirty="0">
                    <a:latin typeface="Cambria Math" panose="02040503050406030204" pitchFamily="18" charset="0"/>
                    <a:ea typeface="Cambria Math" panose="02040503050406030204" pitchFamily="18" charset="0"/>
                  </a:rPr>
                  <a:t>.)</a:t>
                </a:r>
              </a:p>
            </p:txBody>
          </p:sp>
        </mc:Choice>
        <mc:Fallback xmlns="">
          <p:sp>
            <p:nvSpPr>
              <p:cNvPr id="9" name="正方形/長方形 8">
                <a:extLst>
                  <a:ext uri="{FF2B5EF4-FFF2-40B4-BE49-F238E27FC236}">
                    <a16:creationId xmlns:a16="http://schemas.microsoft.com/office/drawing/2014/main" id="{FAA04FC3-98B7-2048-94FB-358BAB7F9514}"/>
                  </a:ext>
                </a:extLst>
              </p:cNvPr>
              <p:cNvSpPr>
                <a:spLocks noRot="1" noChangeAspect="1" noMove="1" noResize="1" noEditPoints="1" noAdjustHandles="1" noChangeArrowheads="1" noChangeShapeType="1" noTextEdit="1"/>
              </p:cNvSpPr>
              <p:nvPr/>
            </p:nvSpPr>
            <p:spPr>
              <a:xfrm>
                <a:off x="378940" y="518004"/>
                <a:ext cx="11813060" cy="1419684"/>
              </a:xfrm>
              <a:prstGeom prst="rect">
                <a:avLst/>
              </a:prstGeom>
              <a:blipFill>
                <a:blip r:embed="rId6"/>
                <a:stretch>
                  <a:fillRect l="-1074" t="-4425" b="-7965"/>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EF0B1836-8693-874A-863D-332C21B194A6}"/>
              </a:ext>
            </a:extLst>
          </p:cNvPr>
          <p:cNvSpPr txBox="1"/>
          <p:nvPr/>
        </p:nvSpPr>
        <p:spPr>
          <a:xfrm>
            <a:off x="194360" y="-11268"/>
            <a:ext cx="2828724" cy="646331"/>
          </a:xfrm>
          <a:prstGeom prst="rect">
            <a:avLst/>
          </a:prstGeom>
          <a:noFill/>
        </p:spPr>
        <p:txBody>
          <a:bodyPr wrap="square" rtlCol="0">
            <a:spAutoFit/>
          </a:bodyPr>
          <a:lstStyle/>
          <a:p>
            <a:r>
              <a:rPr kumimoji="1" lang="en-US" altLang="ja-JP" sz="3600" dirty="0">
                <a:latin typeface="Cambria Math" panose="02040503050406030204" pitchFamily="18" charset="0"/>
                <a:ea typeface="Cambria Math" panose="02040503050406030204" pitchFamily="18" charset="0"/>
              </a:rPr>
              <a:t>Cross section</a:t>
            </a:r>
            <a:endParaRPr kumimoji="1" lang="ja-JP" altLang="en-US" sz="3600">
              <a:latin typeface="Cambria Math" panose="02040503050406030204" pitchFamily="18" charset="0"/>
            </a:endParaRPr>
          </a:p>
        </p:txBody>
      </p:sp>
    </p:spTree>
    <p:extLst>
      <p:ext uri="{BB962C8B-B14F-4D97-AF65-F5344CB8AC3E}">
        <p14:creationId xmlns:p14="http://schemas.microsoft.com/office/powerpoint/2010/main" val="530553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0E3CBE96-98AA-BA48-94EA-7375A3876C5B}"/>
                  </a:ext>
                </a:extLst>
              </p:cNvPr>
              <p:cNvSpPr>
                <a:spLocks noGrp="1"/>
              </p:cNvSpPr>
              <p:nvPr>
                <p:ph idx="1"/>
              </p:nvPr>
            </p:nvSpPr>
            <p:spPr>
              <a:xfrm>
                <a:off x="2105973" y="1124575"/>
                <a:ext cx="6951133" cy="1045401"/>
              </a:xfrm>
            </p:spPr>
            <p:txBody>
              <a:bodyPr>
                <a:normAutofit fontScale="85000" lnSpcReduction="10000"/>
              </a:bodyPr>
              <a:lstStyle/>
              <a:p>
                <a:pPr marL="0" indent="0">
                  <a:buNone/>
                </a:pPr>
                <a14:m>
                  <m:oMathPara xmlns:m="http://schemas.openxmlformats.org/officeDocument/2006/math">
                    <m:oMathParaPr>
                      <m:jc m:val="centerGroup"/>
                    </m:oMathParaPr>
                    <m:oMath xmlns:m="http://schemas.openxmlformats.org/officeDocument/2006/math">
                      <m:sSubSup>
                        <m:sSubSupPr>
                          <m:ctrlPr>
                            <a:rPr lang="ja-JP" altLang="ja-JP" sz="2600" i="1" smtClean="0">
                              <a:latin typeface="Cambria Math" panose="02040503050406030204" pitchFamily="18" charset="0"/>
                            </a:rPr>
                          </m:ctrlPr>
                        </m:sSubSupPr>
                        <m:e>
                          <m:d>
                            <m:dPr>
                              <m:ctrlPr>
                                <a:rPr lang="ja-JP" altLang="ja-JP" sz="2600" i="1">
                                  <a:latin typeface="Cambria Math" panose="02040503050406030204" pitchFamily="18" charset="0"/>
                                </a:rPr>
                              </m:ctrlPr>
                            </m:dPr>
                            <m:e>
                              <m:nary>
                                <m:naryPr>
                                  <m:chr m:val="∏"/>
                                  <m:limLoc m:val="undOvr"/>
                                  <m:ctrlPr>
                                    <a:rPr lang="ja-JP" altLang="ja-JP" sz="2600" i="1">
                                      <a:latin typeface="Cambria Math" panose="02040503050406030204" pitchFamily="18" charset="0"/>
                                    </a:rPr>
                                  </m:ctrlPr>
                                </m:naryPr>
                                <m:sub>
                                  <m:r>
                                    <a:rPr lang="en-US" altLang="ja-JP" sz="2600" i="1">
                                      <a:latin typeface="Cambria Math" panose="02040503050406030204" pitchFamily="18" charset="0"/>
                                    </a:rPr>
                                    <m:t>𝑖</m:t>
                                  </m:r>
                                </m:sub>
                                <m:sup>
                                  <m:r>
                                    <a:rPr lang="en-US" altLang="ja-JP" sz="2600" i="1">
                                      <a:latin typeface="Cambria Math" panose="02040503050406030204" pitchFamily="18" charset="0"/>
                                    </a:rPr>
                                    <m:t>𝑍</m:t>
                                  </m:r>
                                </m:sup>
                                <m:e>
                                  <m:nary>
                                    <m:naryPr>
                                      <m:limLoc m:val="undOvr"/>
                                      <m:subHide m:val="on"/>
                                      <m:supHide m:val="on"/>
                                      <m:ctrlPr>
                                        <a:rPr lang="ja-JP" altLang="ja-JP" sz="2600" i="1">
                                          <a:latin typeface="Cambria Math" panose="02040503050406030204" pitchFamily="18" charset="0"/>
                                        </a:rPr>
                                      </m:ctrlPr>
                                    </m:naryPr>
                                    <m:sub/>
                                    <m:sup/>
                                    <m:e>
                                      <m:sSup>
                                        <m:sSupPr>
                                          <m:ctrlPr>
                                            <a:rPr lang="ja-JP" altLang="ja-JP" sz="2600" i="1">
                                              <a:latin typeface="Cambria Math" panose="02040503050406030204" pitchFamily="18" charset="0"/>
                                            </a:rPr>
                                          </m:ctrlPr>
                                        </m:sSupPr>
                                        <m:e>
                                          <m:r>
                                            <a:rPr lang="en-US" altLang="ja-JP" sz="2600" i="1">
                                              <a:latin typeface="Cambria Math" panose="02040503050406030204" pitchFamily="18" charset="0"/>
                                            </a:rPr>
                                            <m:t>𝑑</m:t>
                                          </m:r>
                                        </m:e>
                                        <m:sup>
                                          <m:r>
                                            <a:rPr lang="en-US" altLang="ja-JP" sz="2600" i="1">
                                              <a:latin typeface="Cambria Math" panose="02040503050406030204" pitchFamily="18" charset="0"/>
                                            </a:rPr>
                                            <m:t>3</m:t>
                                          </m:r>
                                        </m:sup>
                                      </m:sSup>
                                      <m:sSub>
                                        <m:sSubPr>
                                          <m:ctrlPr>
                                            <a:rPr lang="ja-JP" altLang="ja-JP" sz="2600" i="1">
                                              <a:latin typeface="Cambria Math" panose="02040503050406030204" pitchFamily="18" charset="0"/>
                                            </a:rPr>
                                          </m:ctrlPr>
                                        </m:sSubPr>
                                        <m:e>
                                          <m:r>
                                            <a:rPr lang="en-US" altLang="ja-JP" sz="2600" i="1">
                                              <a:latin typeface="Cambria Math" panose="02040503050406030204" pitchFamily="18" charset="0"/>
                                            </a:rPr>
                                            <m:t>𝑥</m:t>
                                          </m:r>
                                        </m:e>
                                        <m:sub>
                                          <m:r>
                                            <a:rPr lang="en-US" altLang="ja-JP" sz="2600" i="1">
                                              <a:latin typeface="Cambria Math" panose="02040503050406030204" pitchFamily="18" charset="0"/>
                                            </a:rPr>
                                            <m:t>𝑖</m:t>
                                          </m:r>
                                        </m:sub>
                                      </m:sSub>
                                    </m:e>
                                  </m:nary>
                                </m:e>
                              </m:nary>
                            </m:e>
                          </m:d>
                          <m:r>
                            <a:rPr lang="en-US" altLang="ja-JP" sz="2600" i="1">
                              <a:latin typeface="Cambria Math" panose="02040503050406030204" pitchFamily="18" charset="0"/>
                            </a:rPr>
                            <m:t>𝜓</m:t>
                          </m:r>
                        </m:e>
                        <m:sub>
                          <m:r>
                            <a:rPr lang="en-US" altLang="ja-JP" sz="2600" i="1">
                              <a:latin typeface="Cambria Math" panose="02040503050406030204" pitchFamily="18" charset="0"/>
                            </a:rPr>
                            <m:t>𝑛</m:t>
                          </m:r>
                        </m:sub>
                        <m:sup>
                          <m:r>
                            <a:rPr lang="en-US" altLang="ja-JP" sz="2600" i="1">
                              <a:latin typeface="Cambria Math" panose="02040503050406030204" pitchFamily="18" charset="0"/>
                            </a:rPr>
                            <m:t>∗</m:t>
                          </m:r>
                        </m:sup>
                      </m:sSubSup>
                      <m:d>
                        <m:dPr>
                          <m:ctrlPr>
                            <a:rPr lang="ja-JP" altLang="ja-JP" sz="2600" i="1">
                              <a:latin typeface="Cambria Math" panose="02040503050406030204" pitchFamily="18" charset="0"/>
                            </a:rPr>
                          </m:ctrlPr>
                        </m:dPr>
                        <m:e>
                          <m:sSub>
                            <m:sSubPr>
                              <m:ctrlPr>
                                <a:rPr lang="ja-JP" altLang="ja-JP" sz="2600" i="1">
                                  <a:latin typeface="Cambria Math" panose="02040503050406030204" pitchFamily="18" charset="0"/>
                                </a:rPr>
                              </m:ctrlPr>
                            </m:sSubPr>
                            <m:e>
                              <m:r>
                                <a:rPr lang="en-US" altLang="ja-JP" sz="2600" i="1">
                                  <a:latin typeface="Cambria Math" panose="02040503050406030204" pitchFamily="18" charset="0"/>
                                </a:rPr>
                                <m:t>𝑥</m:t>
                              </m:r>
                            </m:e>
                            <m:sub>
                              <m:r>
                                <a:rPr lang="en-US" altLang="ja-JP" sz="2600" i="1">
                                  <a:latin typeface="Cambria Math" panose="02040503050406030204" pitchFamily="18" charset="0"/>
                                </a:rPr>
                                <m:t>1</m:t>
                              </m:r>
                            </m:sub>
                          </m:sSub>
                          <m:r>
                            <a:rPr lang="en-US" altLang="ja-JP" sz="2600" i="1">
                              <a:latin typeface="Cambria Math" panose="02040503050406030204" pitchFamily="18" charset="0"/>
                            </a:rPr>
                            <m:t>,⋯,</m:t>
                          </m:r>
                          <m:sSub>
                            <m:sSubPr>
                              <m:ctrlPr>
                                <a:rPr lang="ja-JP" altLang="ja-JP" sz="2600" i="1">
                                  <a:latin typeface="Cambria Math" panose="02040503050406030204" pitchFamily="18" charset="0"/>
                                </a:rPr>
                              </m:ctrlPr>
                            </m:sSubPr>
                            <m:e>
                              <m:r>
                                <a:rPr lang="en-US" altLang="ja-JP" sz="2600" i="1">
                                  <a:latin typeface="Cambria Math" panose="02040503050406030204" pitchFamily="18" charset="0"/>
                                </a:rPr>
                                <m:t>𝑥</m:t>
                              </m:r>
                            </m:e>
                            <m:sub>
                              <m:r>
                                <a:rPr lang="en-US" altLang="ja-JP" sz="2600" i="1">
                                  <a:latin typeface="Cambria Math" panose="02040503050406030204" pitchFamily="18" charset="0"/>
                                </a:rPr>
                                <m:t>𝑍</m:t>
                              </m:r>
                            </m:sub>
                          </m:sSub>
                        </m:e>
                      </m:d>
                      <m:r>
                        <a:rPr lang="en-US" altLang="ja-JP" sz="2600" i="1">
                          <a:latin typeface="Cambria Math" panose="02040503050406030204" pitchFamily="18" charset="0"/>
                        </a:rPr>
                        <m:t>𝑉</m:t>
                      </m:r>
                      <m:sSub>
                        <m:sSubPr>
                          <m:ctrlPr>
                            <a:rPr lang="ja-JP" altLang="ja-JP" sz="2600" i="1">
                              <a:latin typeface="Cambria Math" panose="02040503050406030204" pitchFamily="18" charset="0"/>
                            </a:rPr>
                          </m:ctrlPr>
                        </m:sSubPr>
                        <m:e>
                          <m:r>
                            <a:rPr lang="en-US" altLang="ja-JP" sz="2600" i="1">
                              <a:latin typeface="Cambria Math" panose="02040503050406030204" pitchFamily="18" charset="0"/>
                            </a:rPr>
                            <m:t>𝜓</m:t>
                          </m:r>
                        </m:e>
                        <m:sub>
                          <m:r>
                            <a:rPr lang="en-US" altLang="ja-JP" sz="2600" i="1">
                              <a:latin typeface="Cambria Math" panose="02040503050406030204" pitchFamily="18" charset="0"/>
                            </a:rPr>
                            <m:t>0</m:t>
                          </m:r>
                        </m:sub>
                      </m:sSub>
                      <m:d>
                        <m:dPr>
                          <m:ctrlPr>
                            <a:rPr lang="ja-JP" altLang="ja-JP" sz="2600" i="1">
                              <a:latin typeface="Cambria Math" panose="02040503050406030204" pitchFamily="18" charset="0"/>
                            </a:rPr>
                          </m:ctrlPr>
                        </m:dPr>
                        <m:e>
                          <m:sSub>
                            <m:sSubPr>
                              <m:ctrlPr>
                                <a:rPr lang="ja-JP" altLang="ja-JP" sz="2600" i="1">
                                  <a:latin typeface="Cambria Math" panose="02040503050406030204" pitchFamily="18" charset="0"/>
                                </a:rPr>
                              </m:ctrlPr>
                            </m:sSubPr>
                            <m:e>
                              <m:r>
                                <a:rPr lang="en-US" altLang="ja-JP" sz="2600" i="1">
                                  <a:latin typeface="Cambria Math" panose="02040503050406030204" pitchFamily="18" charset="0"/>
                                </a:rPr>
                                <m:t>𝑥</m:t>
                              </m:r>
                            </m:e>
                            <m:sub>
                              <m:r>
                                <a:rPr lang="en-US" altLang="ja-JP" sz="2600" i="1">
                                  <a:latin typeface="Cambria Math" panose="02040503050406030204" pitchFamily="18" charset="0"/>
                                </a:rPr>
                                <m:t>1</m:t>
                              </m:r>
                            </m:sub>
                          </m:sSub>
                          <m:r>
                            <a:rPr lang="en-US" altLang="ja-JP" sz="2600" i="1">
                              <a:latin typeface="Cambria Math" panose="02040503050406030204" pitchFamily="18" charset="0"/>
                            </a:rPr>
                            <m:t>,⋯</m:t>
                          </m:r>
                          <m:sSub>
                            <m:sSubPr>
                              <m:ctrlPr>
                                <a:rPr lang="ja-JP" altLang="ja-JP" sz="2600" i="1">
                                  <a:latin typeface="Cambria Math" panose="02040503050406030204" pitchFamily="18" charset="0"/>
                                </a:rPr>
                              </m:ctrlPr>
                            </m:sSubPr>
                            <m:e>
                              <m:r>
                                <a:rPr lang="en-US" altLang="ja-JP" sz="2600" i="1">
                                  <a:latin typeface="Cambria Math" panose="02040503050406030204" pitchFamily="18" charset="0"/>
                                </a:rPr>
                                <m:t>𝑥</m:t>
                              </m:r>
                            </m:e>
                            <m:sub>
                              <m:r>
                                <a:rPr lang="en-US" altLang="ja-JP" sz="2600" i="1">
                                  <a:latin typeface="Cambria Math" panose="02040503050406030204" pitchFamily="18" charset="0"/>
                                </a:rPr>
                                <m:t>𝑧</m:t>
                              </m:r>
                            </m:sub>
                          </m:sSub>
                        </m:e>
                      </m:d>
                      <m:r>
                        <a:rPr lang="en-US" altLang="ja-JP" sz="2600" i="1">
                          <a:latin typeface="Cambria Math" panose="02040503050406030204" pitchFamily="18" charset="0"/>
                        </a:rPr>
                        <m:t>~</m:t>
                      </m:r>
                      <m:sSub>
                        <m:sSubPr>
                          <m:ctrlPr>
                            <a:rPr lang="en-US" altLang="ja-JP" sz="2600" i="1" smtClean="0">
                              <a:latin typeface="Cambria Math" panose="02040503050406030204" pitchFamily="18" charset="0"/>
                            </a:rPr>
                          </m:ctrlPr>
                        </m:sSubPr>
                        <m:e>
                          <m:r>
                            <a:rPr lang="en-US" altLang="ja-JP" sz="2600" b="0" i="1" smtClean="0">
                              <a:latin typeface="Cambria Math" panose="02040503050406030204" pitchFamily="18" charset="0"/>
                            </a:rPr>
                            <m:t>𝐶</m:t>
                          </m:r>
                        </m:e>
                        <m:sub>
                          <m:r>
                            <a:rPr lang="en-US" altLang="ja-JP" sz="2600" b="0" i="1" smtClean="0">
                              <a:latin typeface="Cambria Math" panose="02040503050406030204" pitchFamily="18" charset="0"/>
                            </a:rPr>
                            <m:t>1</m:t>
                          </m:r>
                        </m:sub>
                      </m:sSub>
                      <m:sSup>
                        <m:sSupPr>
                          <m:ctrlPr>
                            <a:rPr lang="ja-JP" altLang="ja-JP" sz="2600" i="1">
                              <a:latin typeface="Cambria Math" panose="02040503050406030204" pitchFamily="18" charset="0"/>
                            </a:rPr>
                          </m:ctrlPr>
                        </m:sSupPr>
                        <m:e>
                          <m:r>
                            <a:rPr lang="en-US" altLang="ja-JP" sz="2600" i="1">
                              <a:latin typeface="Cambria Math" panose="02040503050406030204" pitchFamily="18" charset="0"/>
                            </a:rPr>
                            <m:t>𝛿</m:t>
                          </m:r>
                        </m:e>
                        <m:sup>
                          <m:r>
                            <a:rPr lang="en-US" altLang="ja-JP" sz="2600" i="1">
                              <a:latin typeface="Cambria Math" panose="02040503050406030204" pitchFamily="18" charset="0"/>
                            </a:rPr>
                            <m:t>3</m:t>
                          </m:r>
                        </m:sup>
                      </m:sSup>
                      <m:d>
                        <m:dPr>
                          <m:ctrlPr>
                            <a:rPr lang="ja-JP" altLang="ja-JP" sz="2600" i="1">
                              <a:latin typeface="Cambria Math" panose="02040503050406030204" pitchFamily="18" charset="0"/>
                            </a:rPr>
                          </m:ctrlPr>
                        </m:dPr>
                        <m:e>
                          <m:r>
                            <a:rPr lang="en-US" altLang="ja-JP" sz="2600" i="1">
                              <a:latin typeface="Cambria Math" panose="02040503050406030204" pitchFamily="18" charset="0"/>
                            </a:rPr>
                            <m:t>𝕩</m:t>
                          </m:r>
                        </m:e>
                      </m:d>
                    </m:oMath>
                  </m:oMathPara>
                </a14:m>
                <a:endParaRPr lang="ja-JP" altLang="ja-JP" sz="2600"/>
              </a:p>
              <a:p>
                <a:pPr marL="0" indent="0">
                  <a:buNone/>
                </a:pPr>
                <a:endParaRPr lang="ja-JP" altLang="ja-JP" sz="2400"/>
              </a:p>
              <a:p>
                <a:pPr marL="0" indent="0">
                  <a:buNone/>
                </a:pPr>
                <a:endParaRPr kumimoji="1" lang="ja-JP" altLang="en-US"/>
              </a:p>
            </p:txBody>
          </p:sp>
        </mc:Choice>
        <mc:Fallback xmlns="">
          <p:sp>
            <p:nvSpPr>
              <p:cNvPr id="3" name="コンテンツ プレースホルダー 2">
                <a:extLst>
                  <a:ext uri="{FF2B5EF4-FFF2-40B4-BE49-F238E27FC236}">
                    <a16:creationId xmlns:a16="http://schemas.microsoft.com/office/drawing/2014/main" id="{0E3CBE96-98AA-BA48-94EA-7375A3876C5B}"/>
                  </a:ext>
                </a:extLst>
              </p:cNvPr>
              <p:cNvSpPr>
                <a:spLocks noGrp="1" noRot="1" noChangeAspect="1" noMove="1" noResize="1" noEditPoints="1" noAdjustHandles="1" noChangeArrowheads="1" noChangeShapeType="1" noTextEdit="1"/>
              </p:cNvSpPr>
              <p:nvPr>
                <p:ph idx="1"/>
              </p:nvPr>
            </p:nvSpPr>
            <p:spPr>
              <a:xfrm>
                <a:off x="2105973" y="1124575"/>
                <a:ext cx="6951133" cy="1045401"/>
              </a:xfrm>
              <a:blipFill>
                <a:blip r:embed="rId3"/>
                <a:stretch>
                  <a:fillRect l="-6752" t="-124096" b="-172289"/>
                </a:stretch>
              </a:blipFill>
            </p:spPr>
            <p:txBody>
              <a:bodyPr/>
              <a:lstStyle/>
              <a:p>
                <a:r>
                  <a:rPr lang="ja-JP" altLang="en-US">
                    <a:noFill/>
                  </a:rPr>
                  <a:t> </a:t>
                </a:r>
              </a:p>
            </p:txBody>
          </p:sp>
        </mc:Fallback>
      </mc:AlternateContent>
      <p:sp>
        <p:nvSpPr>
          <p:cNvPr id="6" name="テキスト ボックス 5">
            <a:extLst>
              <a:ext uri="{FF2B5EF4-FFF2-40B4-BE49-F238E27FC236}">
                <a16:creationId xmlns:a16="http://schemas.microsoft.com/office/drawing/2014/main" id="{B758375E-865C-A44A-A0DC-BF73BFE5D022}"/>
              </a:ext>
            </a:extLst>
          </p:cNvPr>
          <p:cNvSpPr txBox="1"/>
          <p:nvPr/>
        </p:nvSpPr>
        <p:spPr>
          <a:xfrm>
            <a:off x="237066" y="213064"/>
            <a:ext cx="10107406" cy="954107"/>
          </a:xfrm>
          <a:prstGeom prst="rect">
            <a:avLst/>
          </a:prstGeom>
          <a:noFill/>
        </p:spPr>
        <p:txBody>
          <a:bodyPr wrap="square" rtlCol="0">
            <a:spAutoFit/>
          </a:bodyPr>
          <a:lstStyle/>
          <a:p>
            <a:r>
              <a:rPr lang="en-US" altLang="ja-JP" sz="2800" dirty="0">
                <a:solidFill>
                  <a:schemeClr val="accent2"/>
                </a:solidFill>
                <a:latin typeface="Cambria Math" panose="02040503050406030204" pitchFamily="18" charset="0"/>
                <a:ea typeface="Cambria Math" panose="02040503050406030204" pitchFamily="18" charset="0"/>
              </a:rPr>
              <a:t>We assume that the reaction happen just close atomic nucleus,</a:t>
            </a:r>
          </a:p>
          <a:p>
            <a:r>
              <a:rPr lang="en-US" altLang="ja-JP" sz="2800" dirty="0">
                <a:solidFill>
                  <a:schemeClr val="accent2"/>
                </a:solidFill>
                <a:latin typeface="Cambria Math" panose="02040503050406030204" pitchFamily="18" charset="0"/>
                <a:ea typeface="Cambria Math" panose="02040503050406030204" pitchFamily="18" charset="0"/>
              </a:rPr>
              <a:t> We ignore a size of  nucleus ,</a:t>
            </a:r>
            <a:endParaRPr kumimoji="1" lang="ja-JP" altLang="en-US" sz="2800">
              <a:solidFill>
                <a:schemeClr val="accent2"/>
              </a:solidFill>
              <a:latin typeface="Cambria Math" panose="02040503050406030204" pitchFamily="18" charset="0"/>
            </a:endParaRPr>
          </a:p>
        </p:txBody>
      </p:sp>
      <mc:AlternateContent xmlns:mc="http://schemas.openxmlformats.org/markup-compatibility/2006" xmlns:a14="http://schemas.microsoft.com/office/drawing/2010/main">
        <mc:Choice Requires="a14">
          <p:sp>
            <p:nvSpPr>
              <p:cNvPr id="8" name="正方形/長方形 7">
                <a:extLst>
                  <a:ext uri="{FF2B5EF4-FFF2-40B4-BE49-F238E27FC236}">
                    <a16:creationId xmlns:a16="http://schemas.microsoft.com/office/drawing/2014/main" id="{610FA031-E1C8-D343-8B26-C7457D226381}"/>
                  </a:ext>
                </a:extLst>
              </p:cNvPr>
              <p:cNvSpPr/>
              <p:nvPr/>
            </p:nvSpPr>
            <p:spPr>
              <a:xfrm>
                <a:off x="1068335" y="2663466"/>
                <a:ext cx="9448800" cy="99116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ja-JP" altLang="en-US" sz="2400" i="1" smtClean="0">
                              <a:latin typeface="Cambria Math" panose="02040503050406030204" pitchFamily="18" charset="0"/>
                            </a:rPr>
                          </m:ctrlPr>
                        </m:fPr>
                        <m:num>
                          <m:r>
                            <a:rPr lang="ja-JP" altLang="en-US" sz="2400" b="0" i="1">
                              <a:latin typeface="Cambria Math" panose="02040503050406030204" pitchFamily="18" charset="0"/>
                            </a:rPr>
                            <m:t>𝑑</m:t>
                          </m:r>
                          <m:r>
                            <a:rPr lang="ja-JP" altLang="en-US" sz="2400" b="0" i="1">
                              <a:latin typeface="Cambria Math" panose="02040503050406030204" pitchFamily="18" charset="0"/>
                            </a:rPr>
                            <m:t>𝜎</m:t>
                          </m:r>
                        </m:num>
                        <m:den>
                          <m:r>
                            <a:rPr lang="ja-JP" altLang="en-US" sz="2400" b="0" i="1">
                              <a:latin typeface="Cambria Math" panose="02040503050406030204" pitchFamily="18" charset="0"/>
                            </a:rPr>
                            <m:t>𝑑</m:t>
                          </m:r>
                          <m:r>
                            <m:rPr>
                              <m:sty m:val="p"/>
                            </m:rPr>
                            <a:rPr lang="ja-JP" altLang="en-US" sz="2400" b="0" i="0">
                              <a:latin typeface="Cambria Math" panose="02040503050406030204" pitchFamily="18" charset="0"/>
                            </a:rPr>
                            <m:t>Ω</m:t>
                          </m:r>
                        </m:den>
                      </m:f>
                      <m:d>
                        <m:dPr>
                          <m:ctrlPr>
                            <a:rPr lang="ja-JP" altLang="en-US" sz="2400" i="1">
                              <a:latin typeface="Cambria Math" panose="02040503050406030204" pitchFamily="18" charset="0"/>
                            </a:rPr>
                          </m:ctrlPr>
                        </m:dPr>
                        <m:e>
                          <m:r>
                            <a:rPr lang="ja-JP" altLang="en-US" sz="2400" b="0" i="0">
                              <a:latin typeface="Cambria Math" panose="02040503050406030204" pitchFamily="18" charset="0"/>
                            </a:rPr>
                            <m:t>0→</m:t>
                          </m:r>
                          <m:r>
                            <a:rPr lang="ja-JP" altLang="en-US" sz="2400" b="0" i="1">
                              <a:latin typeface="Cambria Math" panose="02040503050406030204" pitchFamily="18" charset="0"/>
                            </a:rPr>
                            <m:t>𝑛</m:t>
                          </m:r>
                        </m:e>
                      </m:d>
                      <m:r>
                        <a:rPr lang="ja-JP" altLang="en-US" sz="2400" b="0" i="0">
                          <a:latin typeface="Cambria Math" panose="02040503050406030204" pitchFamily="18" charset="0"/>
                        </a:rPr>
                        <m:t>=</m:t>
                      </m:r>
                      <m:d>
                        <m:dPr>
                          <m:ctrlPr>
                            <a:rPr lang="ja-JP" altLang="en-US" sz="2400" i="1">
                              <a:latin typeface="Cambria Math" panose="02040503050406030204" pitchFamily="18" charset="0"/>
                            </a:rPr>
                          </m:ctrlPr>
                        </m:dPr>
                        <m:e>
                          <m:f>
                            <m:fPr>
                              <m:ctrlPr>
                                <a:rPr lang="ja-JP" altLang="en-US" sz="2400" i="1">
                                  <a:latin typeface="Cambria Math" panose="02040503050406030204" pitchFamily="18" charset="0"/>
                                </a:rPr>
                              </m:ctrlPr>
                            </m:fPr>
                            <m:num>
                              <m:sSup>
                                <m:sSupPr>
                                  <m:ctrlPr>
                                    <a:rPr lang="ja-JP" altLang="en-US" sz="2400" i="1">
                                      <a:latin typeface="Cambria Math" panose="02040503050406030204" pitchFamily="18" charset="0"/>
                                    </a:rPr>
                                  </m:ctrlPr>
                                </m:sSupPr>
                                <m:e>
                                  <m:r>
                                    <a:rPr lang="ja-JP" altLang="en-US" sz="2400" b="0" i="1">
                                      <a:latin typeface="Cambria Math" panose="02040503050406030204" pitchFamily="18" charset="0"/>
                                    </a:rPr>
                                    <m:t>𝑘</m:t>
                                  </m:r>
                                </m:e>
                                <m:sup>
                                  <m:r>
                                    <a:rPr lang="ja-JP" altLang="en-US" sz="2400" b="0" i="0">
                                      <a:latin typeface="Cambria Math" panose="02040503050406030204" pitchFamily="18" charset="0"/>
                                    </a:rPr>
                                    <m:t>′</m:t>
                                  </m:r>
                                </m:sup>
                              </m:sSup>
                            </m:num>
                            <m:den>
                              <m:r>
                                <a:rPr lang="ja-JP" altLang="en-US" sz="2400" b="0" i="1">
                                  <a:latin typeface="Cambria Math" panose="02040503050406030204" pitchFamily="18" charset="0"/>
                                </a:rPr>
                                <m:t>𝑘</m:t>
                              </m:r>
                            </m:den>
                          </m:f>
                        </m:e>
                      </m:d>
                      <m:sSup>
                        <m:sSupPr>
                          <m:ctrlPr>
                            <a:rPr lang="ja-JP" altLang="en-US" sz="2400" i="1">
                              <a:latin typeface="Cambria Math" panose="02040503050406030204" pitchFamily="18" charset="0"/>
                            </a:rPr>
                          </m:ctrlPr>
                        </m:sSupPr>
                        <m:e>
                          <m:r>
                            <a:rPr lang="ja-JP" altLang="en-US" sz="2400" b="0" i="1">
                              <a:latin typeface="Cambria Math" panose="02040503050406030204" pitchFamily="18" charset="0"/>
                            </a:rPr>
                            <m:t>𝐿</m:t>
                          </m:r>
                        </m:e>
                        <m:sup>
                          <m:r>
                            <a:rPr lang="ja-JP" altLang="en-US" sz="2400" b="0" i="0">
                              <a:latin typeface="Cambria Math" panose="02040503050406030204" pitchFamily="18" charset="0"/>
                            </a:rPr>
                            <m:t>6</m:t>
                          </m:r>
                        </m:sup>
                      </m:sSup>
                      <m:sSup>
                        <m:sSupPr>
                          <m:ctrlPr>
                            <a:rPr lang="ja-JP" altLang="en-US" sz="2400" i="1">
                              <a:latin typeface="Cambria Math" panose="02040503050406030204" pitchFamily="18" charset="0"/>
                            </a:rPr>
                          </m:ctrlPr>
                        </m:sSupPr>
                        <m:e>
                          <m:d>
                            <m:dPr>
                              <m:ctrlPr>
                                <a:rPr lang="ja-JP" altLang="en-US" sz="2400" i="1">
                                  <a:latin typeface="Cambria Math" panose="02040503050406030204" pitchFamily="18" charset="0"/>
                                </a:rPr>
                              </m:ctrlPr>
                            </m:dPr>
                            <m:e>
                              <m:f>
                                <m:fPr>
                                  <m:ctrlPr>
                                    <a:rPr lang="ja-JP" altLang="en-US" sz="2400" i="1">
                                      <a:latin typeface="Cambria Math" panose="02040503050406030204" pitchFamily="18" charset="0"/>
                                    </a:rPr>
                                  </m:ctrlPr>
                                </m:fPr>
                                <m:num>
                                  <m:r>
                                    <a:rPr lang="ja-JP" altLang="en-US" sz="2400" b="0" i="0">
                                      <a:latin typeface="Cambria Math" panose="02040503050406030204" pitchFamily="18" charset="0"/>
                                    </a:rPr>
                                    <m:t>1</m:t>
                                  </m:r>
                                </m:num>
                                <m:den>
                                  <m:r>
                                    <a:rPr lang="ja-JP" altLang="en-US" sz="2400" b="0" i="0">
                                      <a:latin typeface="Cambria Math" panose="02040503050406030204" pitchFamily="18" charset="0"/>
                                    </a:rPr>
                                    <m:t>4</m:t>
                                  </m:r>
                                  <m:r>
                                    <a:rPr lang="ja-JP" altLang="en-US" sz="2400" b="0" i="1">
                                      <a:latin typeface="Cambria Math" panose="02040503050406030204" pitchFamily="18" charset="0"/>
                                    </a:rPr>
                                    <m:t>𝜋</m:t>
                                  </m:r>
                                </m:den>
                              </m:f>
                              <m:f>
                                <m:fPr>
                                  <m:ctrlPr>
                                    <a:rPr lang="ja-JP" altLang="en-US" sz="2400" i="1">
                                      <a:latin typeface="Cambria Math" panose="02040503050406030204" pitchFamily="18" charset="0"/>
                                    </a:rPr>
                                  </m:ctrlPr>
                                </m:fPr>
                                <m:num>
                                  <m:r>
                                    <a:rPr lang="ja-JP" altLang="en-US" sz="2400" b="0" i="0">
                                      <a:latin typeface="Cambria Math" panose="02040503050406030204" pitchFamily="18" charset="0"/>
                                    </a:rPr>
                                    <m:t>2</m:t>
                                  </m:r>
                                  <m:sSub>
                                    <m:sSubPr>
                                      <m:ctrlPr>
                                        <a:rPr lang="ja-JP" altLang="en-US" sz="2400" i="1">
                                          <a:latin typeface="Cambria Math" panose="02040503050406030204" pitchFamily="18" charset="0"/>
                                        </a:rPr>
                                      </m:ctrlPr>
                                    </m:sSubPr>
                                    <m:e>
                                      <m:r>
                                        <a:rPr lang="ja-JP" altLang="en-US" sz="2400" b="0" i="1">
                                          <a:latin typeface="Cambria Math" panose="02040503050406030204" pitchFamily="18" charset="0"/>
                                        </a:rPr>
                                        <m:t>𝑚</m:t>
                                      </m:r>
                                    </m:e>
                                    <m:sub>
                                      <m:r>
                                        <a:rPr lang="ja-JP" altLang="en-US" sz="2400" b="0" i="1" smtClean="0">
                                          <a:latin typeface="Cambria Math" panose="02040503050406030204" pitchFamily="18" charset="0"/>
                                        </a:rPr>
                                        <m:t>𝜇</m:t>
                                      </m:r>
                                    </m:sub>
                                  </m:sSub>
                                </m:num>
                                <m:den>
                                  <m:sSup>
                                    <m:sSupPr>
                                      <m:ctrlPr>
                                        <a:rPr lang="ja-JP" altLang="en-US" sz="2400" i="1">
                                          <a:latin typeface="Cambria Math" panose="02040503050406030204" pitchFamily="18" charset="0"/>
                                        </a:rPr>
                                      </m:ctrlPr>
                                    </m:sSupPr>
                                    <m:e>
                                      <m:r>
                                        <a:rPr lang="ja-JP" altLang="en-US" sz="2400" b="0" i="0">
                                          <a:latin typeface="Cambria Math" panose="02040503050406030204" pitchFamily="18" charset="0"/>
                                        </a:rPr>
                                        <m:t>ℏ</m:t>
                                      </m:r>
                                    </m:e>
                                    <m:sup>
                                      <m:r>
                                        <a:rPr lang="ja-JP" altLang="en-US" sz="2400" b="0" i="0">
                                          <a:latin typeface="Cambria Math" panose="02040503050406030204" pitchFamily="18" charset="0"/>
                                        </a:rPr>
                                        <m:t>2</m:t>
                                      </m:r>
                                    </m:sup>
                                  </m:sSup>
                                </m:den>
                              </m:f>
                            </m:e>
                          </m:d>
                        </m:e>
                        <m:sup>
                          <m:r>
                            <a:rPr lang="ja-JP" altLang="en-US" sz="2400" b="0" i="0">
                              <a:latin typeface="Cambria Math" panose="02040503050406030204" pitchFamily="18" charset="0"/>
                            </a:rPr>
                            <m:t>2</m:t>
                          </m:r>
                        </m:sup>
                      </m:sSup>
                      <m:sSup>
                        <m:sSupPr>
                          <m:ctrlPr>
                            <a:rPr lang="ja-JP" altLang="en-US" sz="2400" i="1">
                              <a:latin typeface="Cambria Math" panose="02040503050406030204" pitchFamily="18" charset="0"/>
                            </a:rPr>
                          </m:ctrlPr>
                        </m:sSupPr>
                        <m:e>
                          <m:d>
                            <m:dPr>
                              <m:begChr m:val="|"/>
                              <m:endChr m:val="|"/>
                              <m:ctrlPr>
                                <a:rPr lang="ja-JP" altLang="en-US" sz="2400" i="1">
                                  <a:latin typeface="Cambria Math" panose="02040503050406030204" pitchFamily="18" charset="0"/>
                                </a:rPr>
                              </m:ctrlPr>
                            </m:dPr>
                            <m:e>
                              <m:f>
                                <m:fPr>
                                  <m:ctrlPr>
                                    <a:rPr lang="ja-JP" altLang="en-US" sz="2400" i="1">
                                      <a:latin typeface="Cambria Math" panose="02040503050406030204" pitchFamily="18" charset="0"/>
                                    </a:rPr>
                                  </m:ctrlPr>
                                </m:fPr>
                                <m:num>
                                  <m:r>
                                    <a:rPr lang="ja-JP" altLang="en-US" sz="2400" b="0" i="0">
                                      <a:latin typeface="Cambria Math" panose="02040503050406030204" pitchFamily="18" charset="0"/>
                                    </a:rPr>
                                    <m:t>1</m:t>
                                  </m:r>
                                </m:num>
                                <m:den>
                                  <m:sSup>
                                    <m:sSupPr>
                                      <m:ctrlPr>
                                        <a:rPr lang="ja-JP" altLang="en-US" sz="2400" i="1">
                                          <a:latin typeface="Cambria Math" panose="02040503050406030204" pitchFamily="18" charset="0"/>
                                        </a:rPr>
                                      </m:ctrlPr>
                                    </m:sSupPr>
                                    <m:e>
                                      <m:r>
                                        <a:rPr lang="ja-JP" altLang="en-US" sz="2400" b="0" i="1">
                                          <a:latin typeface="Cambria Math" panose="02040503050406030204" pitchFamily="18" charset="0"/>
                                        </a:rPr>
                                        <m:t>𝐿</m:t>
                                      </m:r>
                                    </m:e>
                                    <m:sup>
                                      <m:r>
                                        <a:rPr lang="ja-JP" altLang="en-US" sz="2400" b="0" i="0">
                                          <a:latin typeface="Cambria Math" panose="02040503050406030204" pitchFamily="18" charset="0"/>
                                        </a:rPr>
                                        <m:t>3</m:t>
                                      </m:r>
                                    </m:sup>
                                  </m:sSup>
                                </m:den>
                              </m:f>
                              <m:nary>
                                <m:naryPr>
                                  <m:subHide m:val="on"/>
                                  <m:supHide m:val="on"/>
                                  <m:ctrlPr>
                                    <a:rPr lang="ja-JP" altLang="en-US" sz="2400" i="1">
                                      <a:latin typeface="Cambria Math" panose="02040503050406030204" pitchFamily="18" charset="0"/>
                                    </a:rPr>
                                  </m:ctrlPr>
                                </m:naryPr>
                                <m:sub/>
                                <m:sup/>
                                <m:e>
                                  <m:sSup>
                                    <m:sSupPr>
                                      <m:ctrlPr>
                                        <a:rPr lang="ja-JP" altLang="en-US" sz="2400" i="1">
                                          <a:latin typeface="Cambria Math" panose="02040503050406030204" pitchFamily="18" charset="0"/>
                                        </a:rPr>
                                      </m:ctrlPr>
                                    </m:sSupPr>
                                    <m:e>
                                      <m:r>
                                        <a:rPr lang="ja-JP" altLang="en-US" sz="2400" b="0" i="1">
                                          <a:latin typeface="Cambria Math" panose="02040503050406030204" pitchFamily="18" charset="0"/>
                                        </a:rPr>
                                        <m:t>𝑑</m:t>
                                      </m:r>
                                    </m:e>
                                    <m:sup>
                                      <m:r>
                                        <a:rPr lang="ja-JP" altLang="en-US" sz="2400" b="0" i="0">
                                          <a:latin typeface="Cambria Math" panose="02040503050406030204" pitchFamily="18" charset="0"/>
                                        </a:rPr>
                                        <m:t>3</m:t>
                                      </m:r>
                                    </m:sup>
                                  </m:sSup>
                                  <m:r>
                                    <a:rPr lang="ja-JP" altLang="en-US" sz="2400" b="0" i="1">
                                      <a:latin typeface="Cambria Math" panose="02040503050406030204" pitchFamily="18" charset="0"/>
                                    </a:rPr>
                                    <m:t>𝑥</m:t>
                                  </m:r>
                                  <m:sSup>
                                    <m:sSupPr>
                                      <m:ctrlPr>
                                        <a:rPr lang="ja-JP" altLang="en-US" sz="2400" i="1">
                                          <a:latin typeface="Cambria Math" panose="02040503050406030204" pitchFamily="18" charset="0"/>
                                        </a:rPr>
                                      </m:ctrlPr>
                                    </m:sSupPr>
                                    <m:e>
                                      <m:r>
                                        <a:rPr lang="ja-JP" altLang="en-US" sz="2400" b="0" i="1">
                                          <a:latin typeface="Cambria Math" panose="02040503050406030204" pitchFamily="18" charset="0"/>
                                        </a:rPr>
                                        <m:t>𝑒</m:t>
                                      </m:r>
                                    </m:e>
                                    <m:sup>
                                      <m:r>
                                        <a:rPr lang="ja-JP" altLang="en-US" sz="2400" b="0" i="1">
                                          <a:latin typeface="Cambria Math" panose="02040503050406030204" pitchFamily="18" charset="0"/>
                                        </a:rPr>
                                        <m:t>𝑖</m:t>
                                      </m:r>
                                      <m:r>
                                        <a:rPr lang="ja-JP" altLang="en-US" sz="2400" b="0" i="0">
                                          <a:latin typeface="Cambria Math" panose="02040503050406030204" pitchFamily="18" charset="0"/>
                                        </a:rPr>
                                        <m:t>𝕢</m:t>
                                      </m:r>
                                      <m:r>
                                        <a:rPr lang="ja-JP" altLang="en-US" sz="2400" b="0" i="0">
                                          <a:latin typeface="Cambria Math" panose="02040503050406030204" pitchFamily="18" charset="0"/>
                                        </a:rPr>
                                        <m:t>∙</m:t>
                                      </m:r>
                                      <m:r>
                                        <a:rPr lang="ja-JP" altLang="en-US" sz="2400" b="0" i="0">
                                          <a:latin typeface="Cambria Math" panose="02040503050406030204" pitchFamily="18" charset="0"/>
                                        </a:rPr>
                                        <m:t>𝕩</m:t>
                                      </m:r>
                                    </m:sup>
                                  </m:sSup>
                                  <m:sSup>
                                    <m:sSupPr>
                                      <m:ctrlPr>
                                        <a:rPr lang="ja-JP" altLang="en-US" sz="2400" i="1">
                                          <a:latin typeface="Cambria Math" panose="02040503050406030204" pitchFamily="18" charset="0"/>
                                        </a:rPr>
                                      </m:ctrlPr>
                                    </m:sSupPr>
                                    <m:e>
                                      <m:sSubSup>
                                        <m:sSubSupPr>
                                          <m:ctrlPr>
                                            <a:rPr lang="en-US" altLang="ja-JP" sz="2400" i="1" smtClean="0">
                                              <a:latin typeface="Cambria Math" panose="02040503050406030204" pitchFamily="18" charset="0"/>
                                            </a:rPr>
                                          </m:ctrlPr>
                                        </m:sSubSupPr>
                                        <m:e>
                                          <m:r>
                                            <a:rPr lang="en-US" altLang="ja-JP" sz="2400" b="0" i="1" smtClean="0">
                                              <a:latin typeface="Cambria Math" panose="02040503050406030204" pitchFamily="18" charset="0"/>
                                            </a:rPr>
                                            <m:t>𝐶</m:t>
                                          </m:r>
                                        </m:e>
                                        <m:sub>
                                          <m:r>
                                            <a:rPr lang="en-US" altLang="ja-JP" b="0" i="1" smtClean="0">
                                              <a:latin typeface="Cambria Math" panose="02040503050406030204" pitchFamily="18" charset="0"/>
                                            </a:rPr>
                                            <m:t>1</m:t>
                                          </m:r>
                                        </m:sub>
                                        <m:sup/>
                                      </m:sSubSup>
                                      <m:r>
                                        <a:rPr lang="ja-JP" altLang="en-US" sz="2400" b="0" i="1">
                                          <a:latin typeface="Cambria Math" panose="02040503050406030204" pitchFamily="18" charset="0"/>
                                        </a:rPr>
                                        <m:t>𝛿</m:t>
                                      </m:r>
                                    </m:e>
                                    <m:sup>
                                      <m:r>
                                        <a:rPr lang="ja-JP" altLang="en-US" sz="2400" b="0" i="0">
                                          <a:latin typeface="Cambria Math" panose="02040503050406030204" pitchFamily="18" charset="0"/>
                                        </a:rPr>
                                        <m:t>3</m:t>
                                      </m:r>
                                    </m:sup>
                                  </m:sSup>
                                  <m:d>
                                    <m:dPr>
                                      <m:ctrlPr>
                                        <a:rPr lang="ja-JP" altLang="en-US" sz="2400" i="1">
                                          <a:latin typeface="Cambria Math" panose="02040503050406030204" pitchFamily="18" charset="0"/>
                                        </a:rPr>
                                      </m:ctrlPr>
                                    </m:dPr>
                                    <m:e>
                                      <m:r>
                                        <a:rPr lang="ja-JP" altLang="en-US" sz="2400" b="0" i="0">
                                          <a:latin typeface="Cambria Math" panose="02040503050406030204" pitchFamily="18" charset="0"/>
                                        </a:rPr>
                                        <m:t>𝕩</m:t>
                                      </m:r>
                                    </m:e>
                                  </m:d>
                                </m:e>
                              </m:nary>
                            </m:e>
                          </m:d>
                        </m:e>
                        <m:sup>
                          <m:r>
                            <a:rPr lang="ja-JP" altLang="en-US" sz="2400" b="0" i="0">
                              <a:latin typeface="Cambria Math" panose="02040503050406030204" pitchFamily="18" charset="0"/>
                            </a:rPr>
                            <m:t>2</m:t>
                          </m:r>
                        </m:sup>
                      </m:sSup>
                    </m:oMath>
                  </m:oMathPara>
                </a14:m>
                <a:br>
                  <a:rPr lang="en-US" altLang="ja-JP" sz="2400" i="1" dirty="0">
                    <a:latin typeface="Cambria Math" panose="02040503050406030204" pitchFamily="18" charset="0"/>
                  </a:rPr>
                </a:br>
                <a:endParaRPr lang="ja-JP" altLang="en-US" sz="2400"/>
              </a:p>
            </p:txBody>
          </p:sp>
        </mc:Choice>
        <mc:Fallback xmlns="">
          <p:sp>
            <p:nvSpPr>
              <p:cNvPr id="8" name="正方形/長方形 7">
                <a:extLst>
                  <a:ext uri="{FF2B5EF4-FFF2-40B4-BE49-F238E27FC236}">
                    <a16:creationId xmlns:a16="http://schemas.microsoft.com/office/drawing/2014/main" id="{610FA031-E1C8-D343-8B26-C7457D226381}"/>
                  </a:ext>
                </a:extLst>
              </p:cNvPr>
              <p:cNvSpPr>
                <a:spLocks noRot="1" noChangeAspect="1" noMove="1" noResize="1" noEditPoints="1" noAdjustHandles="1" noChangeArrowheads="1" noChangeShapeType="1" noTextEdit="1"/>
              </p:cNvSpPr>
              <p:nvPr/>
            </p:nvSpPr>
            <p:spPr>
              <a:xfrm>
                <a:off x="1068335" y="2663466"/>
                <a:ext cx="9448800" cy="991169"/>
              </a:xfrm>
              <a:prstGeom prst="rect">
                <a:avLst/>
              </a:prstGeom>
              <a:blipFill>
                <a:blip r:embed="rId4"/>
                <a:stretch>
                  <a:fillRect t="-143038" b="-2177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正方形/長方形 9">
                <a:extLst>
                  <a:ext uri="{FF2B5EF4-FFF2-40B4-BE49-F238E27FC236}">
                    <a16:creationId xmlns:a16="http://schemas.microsoft.com/office/drawing/2014/main" id="{451D8099-7FAD-A74D-94E1-2DCDE857C132}"/>
                  </a:ext>
                </a:extLst>
              </p:cNvPr>
              <p:cNvSpPr/>
              <p:nvPr/>
            </p:nvSpPr>
            <p:spPr>
              <a:xfrm>
                <a:off x="3503712" y="3784889"/>
                <a:ext cx="3266856" cy="9660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ja-JP" altLang="en-US" sz="2400" smtClean="0">
                          <a:latin typeface="Cambria Math" panose="02040503050406030204" pitchFamily="18" charset="0"/>
                        </a:rPr>
                        <m:t>=</m:t>
                      </m:r>
                      <m:d>
                        <m:dPr>
                          <m:ctrlPr>
                            <a:rPr lang="ja-JP" altLang="en-US" sz="2400" i="1" smtClean="0">
                              <a:ln>
                                <a:noFill/>
                              </a:ln>
                              <a:latin typeface="Cambria Math" panose="02040503050406030204" pitchFamily="18" charset="0"/>
                            </a:rPr>
                          </m:ctrlPr>
                        </m:dPr>
                        <m:e>
                          <m:f>
                            <m:fPr>
                              <m:ctrlPr>
                                <a:rPr lang="ja-JP" altLang="en-US" sz="2400" i="1" smtClean="0">
                                  <a:ln>
                                    <a:noFill/>
                                  </a:ln>
                                  <a:solidFill>
                                    <a:schemeClr val="accent2"/>
                                  </a:solidFill>
                                  <a:latin typeface="Cambria Math" panose="02040503050406030204" pitchFamily="18" charset="0"/>
                                </a:rPr>
                              </m:ctrlPr>
                            </m:fPr>
                            <m:num>
                              <m:sSup>
                                <m:sSupPr>
                                  <m:ctrlPr>
                                    <a:rPr lang="ja-JP" altLang="en-US" sz="2400" i="1">
                                      <a:ln>
                                        <a:noFill/>
                                      </a:ln>
                                      <a:solidFill>
                                        <a:schemeClr val="accent2"/>
                                      </a:solidFill>
                                      <a:latin typeface="Cambria Math" panose="02040503050406030204" pitchFamily="18" charset="0"/>
                                    </a:rPr>
                                  </m:ctrlPr>
                                </m:sSupPr>
                                <m:e>
                                  <m:r>
                                    <a:rPr lang="ja-JP" altLang="en-US" sz="2400" i="1">
                                      <a:ln>
                                        <a:noFill/>
                                      </a:ln>
                                      <a:solidFill>
                                        <a:schemeClr val="accent2"/>
                                      </a:solidFill>
                                      <a:latin typeface="Cambria Math" panose="02040503050406030204" pitchFamily="18" charset="0"/>
                                    </a:rPr>
                                    <m:t>𝑘</m:t>
                                  </m:r>
                                </m:e>
                                <m:sup>
                                  <m:r>
                                    <a:rPr lang="ja-JP" altLang="en-US" sz="2400" i="0">
                                      <a:ln>
                                        <a:noFill/>
                                      </a:ln>
                                      <a:solidFill>
                                        <a:schemeClr val="accent2"/>
                                      </a:solidFill>
                                      <a:latin typeface="Cambria Math" panose="02040503050406030204" pitchFamily="18" charset="0"/>
                                    </a:rPr>
                                    <m:t>′</m:t>
                                  </m:r>
                                </m:sup>
                              </m:sSup>
                            </m:num>
                            <m:den>
                              <m:r>
                                <a:rPr lang="ja-JP" altLang="en-US" sz="2400" i="1">
                                  <a:ln>
                                    <a:noFill/>
                                  </a:ln>
                                  <a:solidFill>
                                    <a:schemeClr val="accent2"/>
                                  </a:solidFill>
                                  <a:latin typeface="Cambria Math" panose="02040503050406030204" pitchFamily="18" charset="0"/>
                                </a:rPr>
                                <m:t>𝑘</m:t>
                              </m:r>
                            </m:den>
                          </m:f>
                        </m:e>
                      </m:d>
                      <m:sSup>
                        <m:sSupPr>
                          <m:ctrlPr>
                            <a:rPr lang="ja-JP" altLang="en-US" sz="2400" i="1">
                              <a:latin typeface="Cambria Math" panose="02040503050406030204" pitchFamily="18" charset="0"/>
                            </a:rPr>
                          </m:ctrlPr>
                        </m:sSupPr>
                        <m:e>
                          <m:d>
                            <m:dPr>
                              <m:ctrlPr>
                                <a:rPr lang="ja-JP" altLang="en-US" sz="2400" i="1">
                                  <a:latin typeface="Cambria Math" panose="02040503050406030204" pitchFamily="18" charset="0"/>
                                </a:rPr>
                              </m:ctrlPr>
                            </m:dPr>
                            <m:e>
                              <m:f>
                                <m:fPr>
                                  <m:ctrlPr>
                                    <a:rPr lang="ja-JP" altLang="en-US" sz="2400" i="1">
                                      <a:latin typeface="Cambria Math" panose="02040503050406030204" pitchFamily="18" charset="0"/>
                                    </a:rPr>
                                  </m:ctrlPr>
                                </m:fPr>
                                <m:num>
                                  <m:r>
                                    <a:rPr lang="ja-JP" altLang="en-US" sz="2400" i="0">
                                      <a:latin typeface="Cambria Math" panose="02040503050406030204" pitchFamily="18" charset="0"/>
                                    </a:rPr>
                                    <m:t>1</m:t>
                                  </m:r>
                                </m:num>
                                <m:den>
                                  <m:r>
                                    <a:rPr lang="ja-JP" altLang="en-US" sz="2400" i="0">
                                      <a:latin typeface="Cambria Math" panose="02040503050406030204" pitchFamily="18" charset="0"/>
                                    </a:rPr>
                                    <m:t>4</m:t>
                                  </m:r>
                                  <m:r>
                                    <a:rPr lang="ja-JP" altLang="en-US" sz="2400" i="1">
                                      <a:latin typeface="Cambria Math" panose="02040503050406030204" pitchFamily="18" charset="0"/>
                                    </a:rPr>
                                    <m:t>𝜋</m:t>
                                  </m:r>
                                </m:den>
                              </m:f>
                              <m:f>
                                <m:fPr>
                                  <m:ctrlPr>
                                    <a:rPr lang="ja-JP" altLang="en-US" sz="2400" i="1">
                                      <a:latin typeface="Cambria Math" panose="02040503050406030204" pitchFamily="18" charset="0"/>
                                    </a:rPr>
                                  </m:ctrlPr>
                                </m:fPr>
                                <m:num>
                                  <m:r>
                                    <a:rPr lang="ja-JP" altLang="en-US" sz="2400" i="0">
                                      <a:latin typeface="Cambria Math" panose="02040503050406030204" pitchFamily="18" charset="0"/>
                                    </a:rPr>
                                    <m:t>2</m:t>
                                  </m:r>
                                  <m:sSub>
                                    <m:sSubPr>
                                      <m:ctrlPr>
                                        <a:rPr lang="ja-JP" altLang="en-US" sz="2400" i="1">
                                          <a:latin typeface="Cambria Math" panose="02040503050406030204" pitchFamily="18" charset="0"/>
                                        </a:rPr>
                                      </m:ctrlPr>
                                    </m:sSubPr>
                                    <m:e>
                                      <m:r>
                                        <a:rPr lang="ja-JP" altLang="en-US" sz="2400" i="1">
                                          <a:latin typeface="Cambria Math" panose="02040503050406030204" pitchFamily="18" charset="0"/>
                                        </a:rPr>
                                        <m:t>𝑚</m:t>
                                      </m:r>
                                    </m:e>
                                    <m:sub>
                                      <m:r>
                                        <a:rPr lang="ja-JP" altLang="en-US" sz="2400" i="1" smtClean="0">
                                          <a:latin typeface="Cambria Math" panose="02040503050406030204" pitchFamily="18" charset="0"/>
                                        </a:rPr>
                                        <m:t>𝜇</m:t>
                                      </m:r>
                                    </m:sub>
                                  </m:sSub>
                                </m:num>
                                <m:den>
                                  <m:sSup>
                                    <m:sSupPr>
                                      <m:ctrlPr>
                                        <a:rPr lang="ja-JP" altLang="en-US" sz="2400" i="1">
                                          <a:latin typeface="Cambria Math" panose="02040503050406030204" pitchFamily="18" charset="0"/>
                                        </a:rPr>
                                      </m:ctrlPr>
                                    </m:sSupPr>
                                    <m:e>
                                      <m:r>
                                        <a:rPr lang="ja-JP" altLang="en-US" sz="2400" i="0">
                                          <a:latin typeface="Cambria Math" panose="02040503050406030204" pitchFamily="18" charset="0"/>
                                        </a:rPr>
                                        <m:t>ℏ</m:t>
                                      </m:r>
                                    </m:e>
                                    <m:sup>
                                      <m:r>
                                        <a:rPr lang="ja-JP" altLang="en-US" sz="2400" i="0">
                                          <a:latin typeface="Cambria Math" panose="02040503050406030204" pitchFamily="18" charset="0"/>
                                        </a:rPr>
                                        <m:t>2</m:t>
                                      </m:r>
                                    </m:sup>
                                  </m:sSup>
                                </m:den>
                              </m:f>
                            </m:e>
                          </m:d>
                        </m:e>
                        <m:sup>
                          <m:r>
                            <a:rPr lang="ja-JP" altLang="en-US" sz="2400" i="0">
                              <a:latin typeface="Cambria Math" panose="02040503050406030204" pitchFamily="18" charset="0"/>
                            </a:rPr>
                            <m:t>2</m:t>
                          </m:r>
                        </m:sup>
                      </m:sSup>
                      <m:r>
                        <a:rPr lang="ja-JP" altLang="en-US" sz="2400" i="0">
                          <a:latin typeface="Cambria Math" panose="02040503050406030204" pitchFamily="18" charset="0"/>
                        </a:rPr>
                        <m:t>×</m:t>
                      </m:r>
                      <m:sSub>
                        <m:sSubPr>
                          <m:ctrlPr>
                            <a:rPr lang="en-US" altLang="ja-JP" sz="2400" i="1" smtClean="0">
                              <a:latin typeface="Cambria Math" panose="02040503050406030204" pitchFamily="18" charset="0"/>
                            </a:rPr>
                          </m:ctrlPr>
                        </m:sSubPr>
                        <m:e>
                          <m:r>
                            <a:rPr lang="en-US" altLang="ja-JP" sz="2400" b="0" i="1" smtClean="0">
                              <a:latin typeface="Cambria Math" panose="02040503050406030204" pitchFamily="18" charset="0"/>
                            </a:rPr>
                            <m:t>𝐶</m:t>
                          </m:r>
                        </m:e>
                        <m:sub>
                          <m:r>
                            <a:rPr lang="en-US" altLang="ja-JP" sz="2400" b="0" i="1" smtClean="0">
                              <a:latin typeface="Cambria Math" panose="02040503050406030204" pitchFamily="18" charset="0"/>
                            </a:rPr>
                            <m:t>2</m:t>
                          </m:r>
                        </m:sub>
                      </m:sSub>
                    </m:oMath>
                  </m:oMathPara>
                </a14:m>
                <a:endParaRPr lang="ja-JP" altLang="en-US" sz="2400">
                  <a:latin typeface="Cambria Math" panose="02040503050406030204" pitchFamily="18" charset="0"/>
                </a:endParaRPr>
              </a:p>
            </p:txBody>
          </p:sp>
        </mc:Choice>
        <mc:Fallback xmlns="">
          <p:sp>
            <p:nvSpPr>
              <p:cNvPr id="10" name="正方形/長方形 9">
                <a:extLst>
                  <a:ext uri="{FF2B5EF4-FFF2-40B4-BE49-F238E27FC236}">
                    <a16:creationId xmlns:a16="http://schemas.microsoft.com/office/drawing/2014/main" id="{451D8099-7FAD-A74D-94E1-2DCDE857C132}"/>
                  </a:ext>
                </a:extLst>
              </p:cNvPr>
              <p:cNvSpPr>
                <a:spLocks noRot="1" noChangeAspect="1" noMove="1" noResize="1" noEditPoints="1" noAdjustHandles="1" noChangeArrowheads="1" noChangeShapeType="1" noTextEdit="1"/>
              </p:cNvSpPr>
              <p:nvPr/>
            </p:nvSpPr>
            <p:spPr>
              <a:xfrm>
                <a:off x="3503712" y="3784889"/>
                <a:ext cx="3266856" cy="966034"/>
              </a:xfrm>
              <a:prstGeom prst="rect">
                <a:avLst/>
              </a:prstGeom>
              <a:blipFill>
                <a:blip r:embed="rId5"/>
                <a:stretch>
                  <a:fillRect/>
                </a:stretch>
              </a:blipFill>
            </p:spPr>
            <p:txBody>
              <a:bodyPr/>
              <a:lstStyle/>
              <a:p>
                <a:r>
                  <a:rPr lang="ja-JP" altLang="en-US">
                    <a:noFill/>
                  </a:rPr>
                  <a:t> </a:t>
                </a:r>
              </a:p>
            </p:txBody>
          </p:sp>
        </mc:Fallback>
      </mc:AlternateContent>
      <p:sp>
        <p:nvSpPr>
          <p:cNvPr id="11" name="テキスト ボックス 10">
            <a:extLst>
              <a:ext uri="{FF2B5EF4-FFF2-40B4-BE49-F238E27FC236}">
                <a16:creationId xmlns:a16="http://schemas.microsoft.com/office/drawing/2014/main" id="{822F6AE1-8351-0E46-BA41-9A9D7155ADAD}"/>
              </a:ext>
            </a:extLst>
          </p:cNvPr>
          <p:cNvSpPr txBox="1"/>
          <p:nvPr/>
        </p:nvSpPr>
        <p:spPr>
          <a:xfrm>
            <a:off x="180714" y="2121823"/>
            <a:ext cx="4100105" cy="523220"/>
          </a:xfrm>
          <a:prstGeom prst="rect">
            <a:avLst/>
          </a:prstGeom>
          <a:noFill/>
        </p:spPr>
        <p:txBody>
          <a:bodyPr wrap="square" rtlCol="0">
            <a:spAutoFit/>
          </a:bodyPr>
          <a:lstStyle/>
          <a:p>
            <a:r>
              <a:rPr kumimoji="1" lang="en-US" altLang="ja-JP" sz="2800" dirty="0">
                <a:latin typeface="Cambria Math" panose="02040503050406030204" pitchFamily="18" charset="0"/>
                <a:ea typeface="Cambria Math" panose="02040503050406030204" pitchFamily="18" charset="0"/>
              </a:rPr>
              <a:t>Differential cross section</a:t>
            </a:r>
            <a:endParaRPr kumimoji="1" lang="ja-JP" altLang="en-US" sz="2800">
              <a:latin typeface="Cambria Math" panose="02040503050406030204" pitchFamily="18" charset="0"/>
            </a:endParaRPr>
          </a:p>
        </p:txBody>
      </p:sp>
      <p:sp>
        <p:nvSpPr>
          <p:cNvPr id="12" name="テキスト ボックス 11">
            <a:extLst>
              <a:ext uri="{FF2B5EF4-FFF2-40B4-BE49-F238E27FC236}">
                <a16:creationId xmlns:a16="http://schemas.microsoft.com/office/drawing/2014/main" id="{F14BE10F-5402-D54E-9292-1088323B9EC8}"/>
              </a:ext>
            </a:extLst>
          </p:cNvPr>
          <p:cNvSpPr txBox="1"/>
          <p:nvPr/>
        </p:nvSpPr>
        <p:spPr>
          <a:xfrm>
            <a:off x="180714" y="4889320"/>
            <a:ext cx="7916529" cy="523220"/>
          </a:xfrm>
          <a:prstGeom prst="rect">
            <a:avLst/>
          </a:prstGeom>
          <a:noFill/>
        </p:spPr>
        <p:txBody>
          <a:bodyPr wrap="square" rtlCol="0">
            <a:spAutoFit/>
          </a:bodyPr>
          <a:lstStyle/>
          <a:p>
            <a:r>
              <a:rPr kumimoji="1" lang="en-US" altLang="ja-JP" sz="2800" dirty="0">
                <a:latin typeface="Cambria Math" panose="02040503050406030204" pitchFamily="18" charset="0"/>
                <a:ea typeface="Cambria Math" panose="02040503050406030204" pitchFamily="18" charset="0"/>
              </a:rPr>
              <a:t>Integrate both sides with respect to solid angle</a:t>
            </a:r>
            <a:endParaRPr kumimoji="1" lang="ja-JP" altLang="en-US" sz="280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13" name="正方形/長方形 12">
                <a:extLst>
                  <a:ext uri="{FF2B5EF4-FFF2-40B4-BE49-F238E27FC236}">
                    <a16:creationId xmlns:a16="http://schemas.microsoft.com/office/drawing/2014/main" id="{53F598E5-6537-7C46-9E45-ED474640B6B8}"/>
                  </a:ext>
                </a:extLst>
              </p:cNvPr>
              <p:cNvSpPr/>
              <p:nvPr/>
            </p:nvSpPr>
            <p:spPr>
              <a:xfrm>
                <a:off x="3150184" y="5546721"/>
                <a:ext cx="5285101" cy="9660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ja-JP" altLang="en-US" sz="2400" smtClean="0">
                          <a:latin typeface="Cambria Math" panose="02040503050406030204" pitchFamily="18" charset="0"/>
                        </a:rPr>
                        <m:t>σ</m:t>
                      </m:r>
                      <m:r>
                        <a:rPr lang="ja-JP" altLang="en-US" sz="2400" i="0">
                          <a:latin typeface="Cambria Math" panose="02040503050406030204" pitchFamily="18" charset="0"/>
                        </a:rPr>
                        <m:t>=4</m:t>
                      </m:r>
                      <m:r>
                        <a:rPr lang="ja-JP" altLang="en-US" sz="2400" i="1">
                          <a:latin typeface="Cambria Math" panose="02040503050406030204" pitchFamily="18" charset="0"/>
                        </a:rPr>
                        <m:t>𝜋</m:t>
                      </m:r>
                      <m:d>
                        <m:dPr>
                          <m:ctrlPr>
                            <a:rPr lang="ja-JP" altLang="en-US" sz="2400" i="1">
                              <a:latin typeface="Cambria Math" panose="02040503050406030204" pitchFamily="18" charset="0"/>
                            </a:rPr>
                          </m:ctrlPr>
                        </m:dPr>
                        <m:e>
                          <m:f>
                            <m:fPr>
                              <m:ctrlPr>
                                <a:rPr lang="ja-JP" altLang="en-US" sz="2400" i="1">
                                  <a:latin typeface="Cambria Math" panose="02040503050406030204" pitchFamily="18" charset="0"/>
                                </a:rPr>
                              </m:ctrlPr>
                            </m:fPr>
                            <m:num>
                              <m:sSup>
                                <m:sSupPr>
                                  <m:ctrlPr>
                                    <a:rPr lang="ja-JP" altLang="en-US" sz="2400" i="1">
                                      <a:latin typeface="Cambria Math" panose="02040503050406030204" pitchFamily="18" charset="0"/>
                                    </a:rPr>
                                  </m:ctrlPr>
                                </m:sSupPr>
                                <m:e>
                                  <m:r>
                                    <a:rPr lang="ja-JP" altLang="en-US" sz="2400" i="1">
                                      <a:latin typeface="Cambria Math" panose="02040503050406030204" pitchFamily="18" charset="0"/>
                                    </a:rPr>
                                    <m:t>𝑘</m:t>
                                  </m:r>
                                </m:e>
                                <m:sup>
                                  <m:r>
                                    <a:rPr lang="ja-JP" altLang="en-US" sz="2400" i="0">
                                      <a:latin typeface="Cambria Math" panose="02040503050406030204" pitchFamily="18" charset="0"/>
                                    </a:rPr>
                                    <m:t>′</m:t>
                                  </m:r>
                                </m:sup>
                              </m:sSup>
                            </m:num>
                            <m:den>
                              <m:r>
                                <a:rPr lang="ja-JP" altLang="en-US" sz="2400" i="1">
                                  <a:latin typeface="Cambria Math" panose="02040503050406030204" pitchFamily="18" charset="0"/>
                                </a:rPr>
                                <m:t>𝑘</m:t>
                              </m:r>
                            </m:den>
                          </m:f>
                        </m:e>
                      </m:d>
                      <m:sSup>
                        <m:sSupPr>
                          <m:ctrlPr>
                            <a:rPr lang="ja-JP" altLang="en-US" sz="2400" i="1">
                              <a:latin typeface="Cambria Math" panose="02040503050406030204" pitchFamily="18" charset="0"/>
                            </a:rPr>
                          </m:ctrlPr>
                        </m:sSupPr>
                        <m:e>
                          <m:d>
                            <m:dPr>
                              <m:ctrlPr>
                                <a:rPr lang="ja-JP" altLang="en-US" sz="2400" i="1">
                                  <a:latin typeface="Cambria Math" panose="02040503050406030204" pitchFamily="18" charset="0"/>
                                </a:rPr>
                              </m:ctrlPr>
                            </m:dPr>
                            <m:e>
                              <m:f>
                                <m:fPr>
                                  <m:ctrlPr>
                                    <a:rPr lang="ja-JP" altLang="en-US" sz="2400" i="1">
                                      <a:latin typeface="Cambria Math" panose="02040503050406030204" pitchFamily="18" charset="0"/>
                                    </a:rPr>
                                  </m:ctrlPr>
                                </m:fPr>
                                <m:num>
                                  <m:r>
                                    <a:rPr lang="ja-JP" altLang="en-US" sz="2400" i="0">
                                      <a:latin typeface="Cambria Math" panose="02040503050406030204" pitchFamily="18" charset="0"/>
                                    </a:rPr>
                                    <m:t>1</m:t>
                                  </m:r>
                                </m:num>
                                <m:den>
                                  <m:r>
                                    <a:rPr lang="ja-JP" altLang="en-US" sz="2400" i="0">
                                      <a:latin typeface="Cambria Math" panose="02040503050406030204" pitchFamily="18" charset="0"/>
                                    </a:rPr>
                                    <m:t>4</m:t>
                                  </m:r>
                                  <m:r>
                                    <a:rPr lang="ja-JP" altLang="en-US" sz="2400" i="1">
                                      <a:latin typeface="Cambria Math" panose="02040503050406030204" pitchFamily="18" charset="0"/>
                                    </a:rPr>
                                    <m:t>𝜋</m:t>
                                  </m:r>
                                </m:den>
                              </m:f>
                              <m:f>
                                <m:fPr>
                                  <m:ctrlPr>
                                    <a:rPr lang="ja-JP" altLang="en-US" sz="2400" i="1">
                                      <a:latin typeface="Cambria Math" panose="02040503050406030204" pitchFamily="18" charset="0"/>
                                    </a:rPr>
                                  </m:ctrlPr>
                                </m:fPr>
                                <m:num>
                                  <m:r>
                                    <a:rPr lang="ja-JP" altLang="en-US" sz="2400" i="0">
                                      <a:latin typeface="Cambria Math" panose="02040503050406030204" pitchFamily="18" charset="0"/>
                                    </a:rPr>
                                    <m:t>2</m:t>
                                  </m:r>
                                  <m:sSub>
                                    <m:sSubPr>
                                      <m:ctrlPr>
                                        <a:rPr lang="ja-JP" altLang="en-US" sz="2400" i="1">
                                          <a:latin typeface="Cambria Math" panose="02040503050406030204" pitchFamily="18" charset="0"/>
                                        </a:rPr>
                                      </m:ctrlPr>
                                    </m:sSubPr>
                                    <m:e>
                                      <m:r>
                                        <a:rPr lang="ja-JP" altLang="en-US" sz="2400" i="1">
                                          <a:latin typeface="Cambria Math" panose="02040503050406030204" pitchFamily="18" charset="0"/>
                                        </a:rPr>
                                        <m:t>𝑚</m:t>
                                      </m:r>
                                    </m:e>
                                    <m:sub>
                                      <m:r>
                                        <a:rPr lang="ja-JP" altLang="en-US" sz="2400" i="1" smtClean="0">
                                          <a:latin typeface="Cambria Math" panose="02040503050406030204" pitchFamily="18" charset="0"/>
                                        </a:rPr>
                                        <m:t>𝜇</m:t>
                                      </m:r>
                                    </m:sub>
                                  </m:sSub>
                                </m:num>
                                <m:den>
                                  <m:sSup>
                                    <m:sSupPr>
                                      <m:ctrlPr>
                                        <a:rPr lang="ja-JP" altLang="en-US" sz="2400" i="1">
                                          <a:latin typeface="Cambria Math" panose="02040503050406030204" pitchFamily="18" charset="0"/>
                                        </a:rPr>
                                      </m:ctrlPr>
                                    </m:sSupPr>
                                    <m:e>
                                      <m:r>
                                        <a:rPr lang="ja-JP" altLang="en-US" sz="2400" i="0">
                                          <a:latin typeface="Cambria Math" panose="02040503050406030204" pitchFamily="18" charset="0"/>
                                        </a:rPr>
                                        <m:t>ℏ</m:t>
                                      </m:r>
                                    </m:e>
                                    <m:sup>
                                      <m:r>
                                        <a:rPr lang="ja-JP" altLang="en-US" sz="2400" i="0">
                                          <a:latin typeface="Cambria Math" panose="02040503050406030204" pitchFamily="18" charset="0"/>
                                        </a:rPr>
                                        <m:t>2</m:t>
                                      </m:r>
                                    </m:sup>
                                  </m:sSup>
                                </m:den>
                              </m:f>
                            </m:e>
                          </m:d>
                        </m:e>
                        <m:sup>
                          <m:r>
                            <a:rPr lang="ja-JP" altLang="en-US" sz="2400" i="0">
                              <a:latin typeface="Cambria Math" panose="02040503050406030204" pitchFamily="18" charset="0"/>
                            </a:rPr>
                            <m:t>2</m:t>
                          </m:r>
                        </m:sup>
                      </m:sSup>
                      <m:r>
                        <a:rPr lang="ja-JP" altLang="en-US" sz="2400" i="0">
                          <a:latin typeface="Cambria Math" panose="02040503050406030204" pitchFamily="18" charset="0"/>
                        </a:rPr>
                        <m:t>×</m:t>
                      </m:r>
                      <m:sSub>
                        <m:sSubPr>
                          <m:ctrlPr>
                            <a:rPr lang="en-US" altLang="ja-JP" sz="2400" i="1" smtClean="0">
                              <a:latin typeface="Cambria Math" panose="02040503050406030204" pitchFamily="18" charset="0"/>
                            </a:rPr>
                          </m:ctrlPr>
                        </m:sSubPr>
                        <m:e>
                          <m:r>
                            <a:rPr lang="en-US" altLang="ja-JP" sz="2400" b="0" i="1" smtClean="0">
                              <a:latin typeface="Cambria Math" panose="02040503050406030204" pitchFamily="18" charset="0"/>
                            </a:rPr>
                            <m:t>𝐶</m:t>
                          </m:r>
                        </m:e>
                        <m:sub>
                          <m:r>
                            <a:rPr lang="en-US" altLang="ja-JP" sz="2400" b="0" i="1" smtClean="0">
                              <a:latin typeface="Cambria Math" panose="02040503050406030204" pitchFamily="18" charset="0"/>
                            </a:rPr>
                            <m:t>2</m:t>
                          </m:r>
                        </m:sub>
                      </m:sSub>
                      <m:r>
                        <a:rPr lang="en-US" altLang="ja-JP" sz="2400" b="0" i="1" smtClean="0">
                          <a:latin typeface="Cambria Math" panose="02040503050406030204" pitchFamily="18" charset="0"/>
                        </a:rPr>
                        <m:t>=</m:t>
                      </m:r>
                      <m:f>
                        <m:fPr>
                          <m:ctrlPr>
                            <a:rPr lang="en-US" altLang="ja-JP" sz="2400" b="0" i="1" smtClean="0">
                              <a:solidFill>
                                <a:schemeClr val="accent2"/>
                              </a:solidFill>
                              <a:latin typeface="Cambria Math" panose="02040503050406030204" pitchFamily="18" charset="0"/>
                            </a:rPr>
                          </m:ctrlPr>
                        </m:fPr>
                        <m:num>
                          <m:r>
                            <a:rPr lang="en-US" altLang="ja-JP" sz="2400" b="0" i="1" smtClean="0">
                              <a:solidFill>
                                <a:schemeClr val="accent2"/>
                              </a:solidFill>
                              <a:latin typeface="Cambria Math" panose="02040503050406030204" pitchFamily="18" charset="0"/>
                            </a:rPr>
                            <m:t>𝑘</m:t>
                          </m:r>
                          <m:r>
                            <a:rPr lang="en-US" altLang="ja-JP" sz="2400" b="0" i="1" smtClean="0">
                              <a:solidFill>
                                <a:schemeClr val="accent2"/>
                              </a:solidFill>
                              <a:latin typeface="Cambria Math" panose="02040503050406030204" pitchFamily="18" charset="0"/>
                            </a:rPr>
                            <m:t>′</m:t>
                          </m:r>
                        </m:num>
                        <m:den>
                          <m:r>
                            <a:rPr lang="en-US" altLang="ja-JP" sz="2400" b="0" i="1" smtClean="0">
                              <a:solidFill>
                                <a:schemeClr val="accent2"/>
                              </a:solidFill>
                              <a:latin typeface="Cambria Math" panose="02040503050406030204" pitchFamily="18" charset="0"/>
                            </a:rPr>
                            <m:t>𝑘</m:t>
                          </m:r>
                        </m:den>
                      </m:f>
                      <m:r>
                        <a:rPr lang="en-US" altLang="ja-JP" sz="2400" b="0" i="1" smtClean="0">
                          <a:latin typeface="Cambria Math" panose="02040503050406030204" pitchFamily="18" charset="0"/>
                          <a:ea typeface="Cambria Math" panose="02040503050406030204" pitchFamily="18" charset="0"/>
                        </a:rPr>
                        <m:t>×</m:t>
                      </m:r>
                      <m:sSub>
                        <m:sSubPr>
                          <m:ctrlPr>
                            <a:rPr lang="en-US" altLang="ja-JP" sz="2400" b="0" i="1" smtClean="0">
                              <a:latin typeface="Cambria Math" panose="02040503050406030204" pitchFamily="18" charset="0"/>
                              <a:ea typeface="Cambria Math" panose="02040503050406030204" pitchFamily="18" charset="0"/>
                            </a:rPr>
                          </m:ctrlPr>
                        </m:sSubPr>
                        <m:e>
                          <m:r>
                            <a:rPr lang="en-US" altLang="ja-JP" sz="2400" b="0" i="1" smtClean="0">
                              <a:latin typeface="Cambria Math" panose="02040503050406030204" pitchFamily="18" charset="0"/>
                              <a:ea typeface="Cambria Math" panose="02040503050406030204" pitchFamily="18" charset="0"/>
                            </a:rPr>
                            <m:t>𝐶</m:t>
                          </m:r>
                        </m:e>
                        <m:sub>
                          <m:r>
                            <a:rPr lang="en-US" altLang="ja-JP" sz="2400" b="0" i="1" smtClean="0">
                              <a:latin typeface="Cambria Math" panose="02040503050406030204" pitchFamily="18" charset="0"/>
                              <a:ea typeface="Cambria Math" panose="02040503050406030204" pitchFamily="18" charset="0"/>
                            </a:rPr>
                            <m:t>3</m:t>
                          </m:r>
                        </m:sub>
                      </m:sSub>
                    </m:oMath>
                  </m:oMathPara>
                </a14:m>
                <a:endParaRPr lang="ja-JP" altLang="en-US" sz="2400">
                  <a:latin typeface="Cambria Math" panose="02040503050406030204" pitchFamily="18" charset="0"/>
                </a:endParaRPr>
              </a:p>
            </p:txBody>
          </p:sp>
        </mc:Choice>
        <mc:Fallback xmlns="">
          <p:sp>
            <p:nvSpPr>
              <p:cNvPr id="13" name="正方形/長方形 12">
                <a:extLst>
                  <a:ext uri="{FF2B5EF4-FFF2-40B4-BE49-F238E27FC236}">
                    <a16:creationId xmlns:a16="http://schemas.microsoft.com/office/drawing/2014/main" id="{53F598E5-6537-7C46-9E45-ED474640B6B8}"/>
                  </a:ext>
                </a:extLst>
              </p:cNvPr>
              <p:cNvSpPr>
                <a:spLocks noRot="1" noChangeAspect="1" noMove="1" noResize="1" noEditPoints="1" noAdjustHandles="1" noChangeArrowheads="1" noChangeShapeType="1" noTextEdit="1"/>
              </p:cNvSpPr>
              <p:nvPr/>
            </p:nvSpPr>
            <p:spPr>
              <a:xfrm>
                <a:off x="3150184" y="5546721"/>
                <a:ext cx="5285101" cy="966034"/>
              </a:xfrm>
              <a:prstGeom prst="rect">
                <a:avLst/>
              </a:prstGeom>
              <a:blipFill>
                <a:blip r:embed="rId6"/>
                <a:stretch>
                  <a:fillRect/>
                </a:stretch>
              </a:blipFill>
            </p:spPr>
            <p:txBody>
              <a:bodyPr/>
              <a:lstStyle/>
              <a:p>
                <a:r>
                  <a:rPr lang="ja-JP" altLang="en-US">
                    <a:noFill/>
                  </a:rPr>
                  <a:t> </a:t>
                </a:r>
              </a:p>
            </p:txBody>
          </p:sp>
        </mc:Fallback>
      </mc:AlternateContent>
      <p:cxnSp>
        <p:nvCxnSpPr>
          <p:cNvPr id="4" name="直線コネクタ 3">
            <a:extLst>
              <a:ext uri="{FF2B5EF4-FFF2-40B4-BE49-F238E27FC236}">
                <a16:creationId xmlns:a16="http://schemas.microsoft.com/office/drawing/2014/main" id="{62B0B340-4030-CA42-ABFB-F3AB1D731758}"/>
              </a:ext>
            </a:extLst>
          </p:cNvPr>
          <p:cNvCxnSpPr>
            <a:cxnSpLocks/>
          </p:cNvCxnSpPr>
          <p:nvPr/>
        </p:nvCxnSpPr>
        <p:spPr>
          <a:xfrm>
            <a:off x="3287688" y="6512755"/>
            <a:ext cx="5147597"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544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3780263" cy="584775"/>
          </a:xfrm>
          <a:prstGeom prst="rect">
            <a:avLst/>
          </a:prstGeom>
          <a:noFill/>
        </p:spPr>
        <p:txBody>
          <a:bodyPr wrap="square" rtlCol="0">
            <a:spAutoFit/>
          </a:bodyPr>
          <a:lstStyle/>
          <a:p>
            <a:r>
              <a:rPr lang="en-US" altLang="ja-JP" sz="3200" dirty="0">
                <a:latin typeface="Cambria Math" charset="0"/>
                <a:ea typeface="Cambria Math" charset="0"/>
                <a:cs typeface="Cambria Math" charset="0"/>
              </a:rPr>
              <a:t>How to get a range</a:t>
            </a:r>
            <a:endParaRPr kumimoji="1" lang="ja-JP" altLang="en-US" sz="3200" dirty="0">
              <a:latin typeface="Cambria Math" charset="0"/>
              <a:ea typeface="Cambria Math" charset="0"/>
              <a:cs typeface="Cambria Math" charset="0"/>
            </a:endParaRPr>
          </a:p>
        </p:txBody>
      </p:sp>
      <mc:AlternateContent xmlns:mc="http://schemas.openxmlformats.org/markup-compatibility/2006" xmlns:a14="http://schemas.microsoft.com/office/drawing/2010/main">
        <mc:Choice Requires="a14">
          <p:sp>
            <p:nvSpPr>
              <p:cNvPr id="3" name="テキスト ボックス 2"/>
              <p:cNvSpPr txBox="1"/>
              <p:nvPr/>
            </p:nvSpPr>
            <p:spPr>
              <a:xfrm>
                <a:off x="0" y="461665"/>
                <a:ext cx="12192000" cy="6688882"/>
              </a:xfrm>
              <a:prstGeom prst="rect">
                <a:avLst/>
              </a:prstGeom>
              <a:noFill/>
            </p:spPr>
            <p:txBody>
              <a:bodyPr wrap="square" rtlCol="0">
                <a:spAutoFit/>
              </a:bodyPr>
              <a:lstStyle/>
              <a:p>
                <a:r>
                  <a:rPr lang="en-US" altLang="ja-JP" sz="2400" dirty="0">
                    <a:latin typeface="Cambria Math" charset="0"/>
                    <a:ea typeface="Cambria Math" charset="0"/>
                    <a:cs typeface="Cambria Math" charset="0"/>
                  </a:rPr>
                  <a:t>Energy deposit per cm is described by Bethe-Bloch Formula,</a:t>
                </a:r>
              </a:p>
              <a:p>
                <a:endParaRPr lang="en-US" altLang="ja-JP" sz="2400" dirty="0">
                  <a:latin typeface="Cambria Math" charset="0"/>
                  <a:ea typeface="Cambria Math" charset="0"/>
                  <a:cs typeface="Cambria Math" charset="0"/>
                </a:endParaRPr>
              </a:p>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charset="0"/>
                          <a:ea typeface="Cambria Math" charset="0"/>
                          <a:cs typeface="Cambria Math" charset="0"/>
                        </a:rPr>
                        <m:t>−</m:t>
                      </m:r>
                      <m:f>
                        <m:fPr>
                          <m:ctrlPr>
                            <a:rPr kumimoji="1" lang="mr-IN" altLang="ja-JP" sz="2400" b="0" i="1" smtClean="0">
                              <a:latin typeface="Cambria Math" panose="02040503050406030204" pitchFamily="18" charset="0"/>
                              <a:ea typeface="Cambria Math" charset="0"/>
                              <a:cs typeface="Cambria Math" charset="0"/>
                            </a:rPr>
                          </m:ctrlPr>
                        </m:fPr>
                        <m:num>
                          <m:r>
                            <a:rPr kumimoji="1" lang="en-US" altLang="ja-JP" sz="2400" b="0" i="1" smtClean="0">
                              <a:latin typeface="Cambria Math" charset="0"/>
                              <a:ea typeface="Cambria Math" charset="0"/>
                              <a:cs typeface="Cambria Math" charset="0"/>
                            </a:rPr>
                            <m:t>𝑑𝐸</m:t>
                          </m:r>
                        </m:num>
                        <m:den>
                          <m:r>
                            <a:rPr kumimoji="1" lang="en-US" altLang="ja-JP" sz="2400" b="0" i="1" smtClean="0">
                              <a:latin typeface="Cambria Math" charset="0"/>
                              <a:ea typeface="Cambria Math" charset="0"/>
                              <a:cs typeface="Cambria Math" charset="0"/>
                            </a:rPr>
                            <m:t>𝑑𝑥</m:t>
                          </m:r>
                        </m:den>
                      </m:f>
                      <m:r>
                        <a:rPr kumimoji="1" lang="en-US" altLang="ja-JP" sz="2400" b="0" i="1" smtClean="0">
                          <a:latin typeface="Cambria Math" charset="0"/>
                          <a:ea typeface="Cambria Math" charset="0"/>
                          <a:cs typeface="Cambria Math" charset="0"/>
                        </a:rPr>
                        <m:t>=</m:t>
                      </m:r>
                      <m:r>
                        <a:rPr kumimoji="1" lang="el-GR" altLang="ja-JP" sz="2400" b="0" i="1" smtClean="0">
                          <a:latin typeface="Cambria Math" charset="0"/>
                          <a:ea typeface="Cambria Math" charset="0"/>
                          <a:cs typeface="Cambria Math" charset="0"/>
                        </a:rPr>
                        <m:t>𝜌</m:t>
                      </m:r>
                      <m:r>
                        <a:rPr kumimoji="1" lang="en-US" altLang="ja-JP" sz="2400" b="0" i="1" smtClean="0">
                          <a:latin typeface="Cambria Math" charset="0"/>
                          <a:ea typeface="Cambria Math" charset="0"/>
                          <a:cs typeface="Cambria Math" charset="0"/>
                        </a:rPr>
                        <m:t>𝐷</m:t>
                      </m:r>
                      <m:f>
                        <m:fPr>
                          <m:ctrlPr>
                            <a:rPr kumimoji="1" lang="mr-IN" altLang="ja-JP" sz="2400" b="0" i="1" smtClean="0">
                              <a:latin typeface="Cambria Math" panose="02040503050406030204" pitchFamily="18" charset="0"/>
                              <a:ea typeface="Cambria Math" charset="0"/>
                              <a:cs typeface="Cambria Math" charset="0"/>
                            </a:rPr>
                          </m:ctrlPr>
                        </m:fPr>
                        <m:num>
                          <m:r>
                            <a:rPr kumimoji="1" lang="en-US" altLang="ja-JP" sz="2400" b="0" i="1" smtClean="0">
                              <a:latin typeface="Cambria Math" charset="0"/>
                              <a:ea typeface="Cambria Math" charset="0"/>
                              <a:cs typeface="Cambria Math" charset="0"/>
                            </a:rPr>
                            <m:t>𝑍</m:t>
                          </m:r>
                        </m:num>
                        <m:den>
                          <m:r>
                            <a:rPr kumimoji="1" lang="en-US" altLang="ja-JP" sz="2400" b="0" i="1" smtClean="0">
                              <a:latin typeface="Cambria Math" charset="0"/>
                              <a:ea typeface="Cambria Math" charset="0"/>
                              <a:cs typeface="Cambria Math" charset="0"/>
                            </a:rPr>
                            <m:t>𝐴</m:t>
                          </m:r>
                        </m:den>
                      </m:f>
                      <m:sSup>
                        <m:sSupPr>
                          <m:ctrlPr>
                            <a:rPr kumimoji="1" lang="mr-IN" altLang="ja-JP" sz="2400" b="0" i="1" smtClean="0">
                              <a:latin typeface="Cambria Math" panose="02040503050406030204" pitchFamily="18" charset="0"/>
                              <a:ea typeface="Cambria Math" charset="0"/>
                              <a:cs typeface="Cambria Math" charset="0"/>
                            </a:rPr>
                          </m:ctrlPr>
                        </m:sSupPr>
                        <m:e>
                          <m:d>
                            <m:dPr>
                              <m:ctrlPr>
                                <a:rPr kumimoji="1" lang="mr-IN" altLang="ja-JP" sz="2400" b="0" i="1" smtClean="0">
                                  <a:latin typeface="Cambria Math" panose="02040503050406030204" pitchFamily="18" charset="0"/>
                                  <a:ea typeface="Cambria Math" charset="0"/>
                                  <a:cs typeface="Cambria Math" charset="0"/>
                                </a:rPr>
                              </m:ctrlPr>
                            </m:dPr>
                            <m:e>
                              <m:f>
                                <m:fPr>
                                  <m:ctrlPr>
                                    <a:rPr kumimoji="1" lang="mr-IN" altLang="ja-JP" sz="2400" b="0" i="1" smtClean="0">
                                      <a:latin typeface="Cambria Math" panose="02040503050406030204" pitchFamily="18" charset="0"/>
                                      <a:ea typeface="Cambria Math" charset="0"/>
                                      <a:cs typeface="Cambria Math" charset="0"/>
                                    </a:rPr>
                                  </m:ctrlPr>
                                </m:fPr>
                                <m:num>
                                  <m:r>
                                    <a:rPr kumimoji="1" lang="mr-IN" altLang="ja-JP" sz="2400" b="0" i="1" smtClean="0">
                                      <a:latin typeface="Cambria Math" charset="0"/>
                                      <a:ea typeface="Cambria Math" charset="0"/>
                                      <a:cs typeface="Cambria Math" charset="0"/>
                                    </a:rPr>
                                    <m:t>𝓏</m:t>
                                  </m:r>
                                </m:num>
                                <m:den>
                                  <m:r>
                                    <a:rPr kumimoji="1" lang="el-GR" altLang="ja-JP" sz="2400" b="0" i="1" smtClean="0">
                                      <a:latin typeface="Cambria Math" charset="0"/>
                                      <a:ea typeface="Cambria Math" charset="0"/>
                                      <a:cs typeface="Cambria Math" charset="0"/>
                                    </a:rPr>
                                    <m:t>𝛽</m:t>
                                  </m:r>
                                </m:den>
                              </m:f>
                            </m:e>
                          </m:d>
                        </m:e>
                        <m:sup>
                          <m:r>
                            <a:rPr kumimoji="1" lang="en-US" altLang="ja-JP" sz="2400" b="0" i="1" smtClean="0">
                              <a:latin typeface="Cambria Math" charset="0"/>
                              <a:ea typeface="Cambria Math" charset="0"/>
                              <a:cs typeface="Cambria Math" charset="0"/>
                            </a:rPr>
                            <m:t>2</m:t>
                          </m:r>
                        </m:sup>
                      </m:sSup>
                      <m:d>
                        <m:dPr>
                          <m:begChr m:val="["/>
                          <m:endChr m:val="]"/>
                          <m:ctrlPr>
                            <a:rPr kumimoji="1" lang="mr-IN" altLang="ja-JP" sz="2400" b="0" i="1" smtClean="0">
                              <a:latin typeface="Cambria Math" panose="02040503050406030204" pitchFamily="18" charset="0"/>
                              <a:ea typeface="Cambria Math" charset="0"/>
                              <a:cs typeface="Cambria Math" charset="0"/>
                            </a:rPr>
                          </m:ctrlPr>
                        </m:dPr>
                        <m:e>
                          <m:func>
                            <m:funcPr>
                              <m:ctrlPr>
                                <a:rPr kumimoji="1" lang="en-US" altLang="ja-JP" sz="2400" b="0" i="1" smtClean="0">
                                  <a:latin typeface="Cambria Math" panose="02040503050406030204" pitchFamily="18" charset="0"/>
                                  <a:ea typeface="Cambria Math" charset="0"/>
                                  <a:cs typeface="Cambria Math" charset="0"/>
                                </a:rPr>
                              </m:ctrlPr>
                            </m:funcPr>
                            <m:fName>
                              <m:r>
                                <m:rPr>
                                  <m:sty m:val="p"/>
                                </m:rPr>
                                <a:rPr kumimoji="1" lang="en-US" altLang="ja-JP" sz="2400" b="0" i="0" smtClean="0">
                                  <a:latin typeface="Cambria Math" charset="0"/>
                                  <a:ea typeface="Cambria Math" charset="0"/>
                                  <a:cs typeface="Cambria Math" charset="0"/>
                                </a:rPr>
                                <m:t>ln</m:t>
                              </m:r>
                            </m:fName>
                            <m:e>
                              <m:d>
                                <m:dPr>
                                  <m:ctrlPr>
                                    <a:rPr kumimoji="1" lang="mr-IN" altLang="ja-JP" sz="2400" b="0" i="1" smtClean="0">
                                      <a:latin typeface="Cambria Math" panose="02040503050406030204" pitchFamily="18" charset="0"/>
                                      <a:ea typeface="Cambria Math" charset="0"/>
                                      <a:cs typeface="Cambria Math" charset="0"/>
                                    </a:rPr>
                                  </m:ctrlPr>
                                </m:dPr>
                                <m:e>
                                  <m:box>
                                    <m:boxPr>
                                      <m:ctrlPr>
                                        <a:rPr kumimoji="1" lang="mr-IN" altLang="ja-JP" sz="2400" b="0" i="1" smtClean="0">
                                          <a:latin typeface="Cambria Math" panose="02040503050406030204" pitchFamily="18" charset="0"/>
                                          <a:ea typeface="Cambria Math" charset="0"/>
                                          <a:cs typeface="Cambria Math" charset="0"/>
                                        </a:rPr>
                                      </m:ctrlPr>
                                    </m:boxPr>
                                    <m:e>
                                      <m:argPr>
                                        <m:argSz m:val="-1"/>
                                      </m:argPr>
                                      <m:f>
                                        <m:fPr>
                                          <m:ctrlPr>
                                            <a:rPr kumimoji="1" lang="mr-IN" altLang="ja-JP" sz="2400" b="0" i="1" smtClean="0">
                                              <a:latin typeface="Cambria Math" panose="02040503050406030204" pitchFamily="18" charset="0"/>
                                              <a:ea typeface="Cambria Math" charset="0"/>
                                              <a:cs typeface="Cambria Math" charset="0"/>
                                            </a:rPr>
                                          </m:ctrlPr>
                                        </m:fPr>
                                        <m:num>
                                          <m:r>
                                            <a:rPr kumimoji="1" lang="en-US" altLang="ja-JP" sz="2400" b="0" i="1" smtClean="0">
                                              <a:latin typeface="Cambria Math" charset="0"/>
                                              <a:ea typeface="Cambria Math" charset="0"/>
                                              <a:cs typeface="Cambria Math" charset="0"/>
                                            </a:rPr>
                                            <m:t>2</m:t>
                                          </m:r>
                                          <m:sSub>
                                            <m:sSubPr>
                                              <m:ctrlPr>
                                                <a:rPr lang="en-US" altLang="ja-JP" sz="2400" i="1">
                                                  <a:latin typeface="Cambria Math" panose="02040503050406030204" pitchFamily="18" charset="0"/>
                                                  <a:ea typeface="Cambria Math" charset="0"/>
                                                </a:rPr>
                                              </m:ctrlPr>
                                            </m:sSubPr>
                                            <m:e>
                                              <m:r>
                                                <a:rPr lang="en-US" altLang="ja-JP" sz="2400" i="1">
                                                  <a:latin typeface="Cambria Math" panose="02040503050406030204" pitchFamily="18" charset="0"/>
                                                  <a:ea typeface="Cambria Math" charset="0"/>
                                                </a:rPr>
                                                <m:t>𝑚</m:t>
                                              </m:r>
                                            </m:e>
                                            <m:sub>
                                              <m:r>
                                                <a:rPr lang="en-US" altLang="ja-JP" sz="2400" b="0" i="1" smtClean="0">
                                                  <a:latin typeface="Cambria Math" panose="02040503050406030204" pitchFamily="18" charset="0"/>
                                                  <a:ea typeface="Cambria Math" charset="0"/>
                                                </a:rPr>
                                                <m:t>𝑒</m:t>
                                              </m:r>
                                            </m:sub>
                                          </m:sSub>
                                          <m:r>
                                            <a:rPr kumimoji="1" lang="el-GR" altLang="ja-JP" sz="2400" b="0" i="1" smtClean="0">
                                              <a:latin typeface="Cambria Math" charset="0"/>
                                              <a:ea typeface="Cambria Math" charset="0"/>
                                              <a:cs typeface="Cambria Math" charset="0"/>
                                            </a:rPr>
                                            <m:t>𝛾</m:t>
                                          </m:r>
                                          <m:sSup>
                                            <m:sSupPr>
                                              <m:ctrlPr>
                                                <a:rPr kumimoji="1" lang="el-GR" altLang="ja-JP" sz="2400" b="0" i="1" smtClean="0">
                                                  <a:latin typeface="Cambria Math" panose="02040503050406030204" pitchFamily="18" charset="0"/>
                                                  <a:ea typeface="Cambria Math" charset="0"/>
                                                  <a:cs typeface="Cambria Math" charset="0"/>
                                                </a:rPr>
                                              </m:ctrlPr>
                                            </m:sSupPr>
                                            <m:e>
                                              <m:r>
                                                <a:rPr kumimoji="1" lang="en-US" altLang="ja-JP" sz="2400" b="0" i="1" smtClean="0">
                                                  <a:latin typeface="Cambria Math" charset="0"/>
                                                  <a:ea typeface="Cambria Math" charset="0"/>
                                                  <a:cs typeface="Cambria Math" charset="0"/>
                                                </a:rPr>
                                                <m:t>𝑣</m:t>
                                              </m:r>
                                            </m:e>
                                            <m:sup>
                                              <m:r>
                                                <a:rPr kumimoji="1" lang="en-US" altLang="ja-JP" sz="2400" b="0" i="1" smtClean="0">
                                                  <a:latin typeface="Cambria Math" charset="0"/>
                                                  <a:ea typeface="Cambria Math" charset="0"/>
                                                  <a:cs typeface="Cambria Math" charset="0"/>
                                                </a:rPr>
                                                <m:t>2</m:t>
                                              </m:r>
                                            </m:sup>
                                          </m:sSup>
                                        </m:num>
                                        <m:den>
                                          <m:r>
                                            <a:rPr kumimoji="1" lang="en-US" altLang="ja-JP" sz="2400" b="0" i="1" smtClean="0">
                                              <a:latin typeface="Cambria Math" charset="0"/>
                                              <a:ea typeface="Cambria Math" charset="0"/>
                                              <a:cs typeface="Cambria Math" charset="0"/>
                                            </a:rPr>
                                            <m:t>𝐼</m:t>
                                          </m:r>
                                        </m:den>
                                      </m:f>
                                    </m:e>
                                  </m:box>
                                </m:e>
                              </m:d>
                            </m:e>
                          </m:func>
                          <m:r>
                            <a:rPr kumimoji="1" lang="en-US" altLang="ja-JP" sz="2400" b="0" i="1" smtClean="0">
                              <a:latin typeface="Cambria Math" charset="0"/>
                              <a:ea typeface="Cambria Math" charset="0"/>
                              <a:cs typeface="Cambria Math" charset="0"/>
                            </a:rPr>
                            <m:t>−</m:t>
                          </m:r>
                          <m:sSup>
                            <m:sSupPr>
                              <m:ctrlPr>
                                <a:rPr kumimoji="1" lang="en-US" altLang="ja-JP" sz="2400" b="0" i="1" smtClean="0">
                                  <a:latin typeface="Cambria Math" panose="02040503050406030204" pitchFamily="18" charset="0"/>
                                  <a:ea typeface="Cambria Math" charset="0"/>
                                  <a:cs typeface="Cambria Math" charset="0"/>
                                </a:rPr>
                              </m:ctrlPr>
                            </m:sSupPr>
                            <m:e>
                              <m:r>
                                <a:rPr kumimoji="1" lang="el-GR" altLang="ja-JP" sz="2400" b="0" i="1" smtClean="0">
                                  <a:latin typeface="Cambria Math" charset="0"/>
                                  <a:ea typeface="Cambria Math" charset="0"/>
                                  <a:cs typeface="Cambria Math" charset="0"/>
                                </a:rPr>
                                <m:t>𝛽</m:t>
                              </m:r>
                            </m:e>
                            <m:sup>
                              <m:r>
                                <a:rPr kumimoji="1" lang="el-GR" altLang="ja-JP" sz="2400" b="0" i="1" smtClean="0">
                                  <a:latin typeface="Cambria Math" charset="0"/>
                                  <a:ea typeface="Cambria Math" charset="0"/>
                                  <a:cs typeface="Cambria Math" charset="0"/>
                                </a:rPr>
                                <m:t>2</m:t>
                              </m:r>
                            </m:sup>
                          </m:sSup>
                          <m:r>
                            <a:rPr kumimoji="1" lang="en-US" altLang="ja-JP" sz="2400" b="0" i="1" smtClean="0">
                              <a:latin typeface="Cambria Math" charset="0"/>
                              <a:ea typeface="Cambria Math" charset="0"/>
                              <a:cs typeface="Cambria Math" charset="0"/>
                            </a:rPr>
                            <m:t>−</m:t>
                          </m:r>
                          <m:f>
                            <m:fPr>
                              <m:ctrlPr>
                                <a:rPr kumimoji="1" lang="mr-IN" altLang="ja-JP" sz="2400" b="0" i="1" smtClean="0">
                                  <a:latin typeface="Cambria Math" panose="02040503050406030204" pitchFamily="18" charset="0"/>
                                  <a:ea typeface="Cambria Math" charset="0"/>
                                  <a:cs typeface="Cambria Math" charset="0"/>
                                </a:rPr>
                              </m:ctrlPr>
                            </m:fPr>
                            <m:num>
                              <m:r>
                                <a:rPr kumimoji="1" lang="el-GR" altLang="ja-JP" sz="2400" b="0" i="1" smtClean="0">
                                  <a:latin typeface="Cambria Math" charset="0"/>
                                  <a:ea typeface="Cambria Math" charset="0"/>
                                  <a:cs typeface="Cambria Math" charset="0"/>
                                </a:rPr>
                                <m:t>𝛿</m:t>
                              </m:r>
                            </m:num>
                            <m:den>
                              <m:r>
                                <a:rPr kumimoji="1" lang="el-GR" altLang="ja-JP" sz="2400" b="0" i="1" smtClean="0">
                                  <a:latin typeface="Cambria Math" charset="0"/>
                                  <a:ea typeface="Cambria Math" charset="0"/>
                                  <a:cs typeface="Cambria Math" charset="0"/>
                                </a:rPr>
                                <m:t>2</m:t>
                              </m:r>
                            </m:den>
                          </m:f>
                        </m:e>
                      </m:d>
                    </m:oMath>
                  </m:oMathPara>
                </a14:m>
                <a:endParaRPr kumimoji="1" lang="en-US" altLang="ja-JP" sz="2400" b="0" dirty="0">
                  <a:latin typeface="Cambria Math" charset="0"/>
                  <a:ea typeface="Cambria Math" charset="0"/>
                  <a:cs typeface="Cambria Math" charset="0"/>
                </a:endParaRPr>
              </a:p>
              <a:p>
                <a:endParaRPr kumimoji="1" lang="en-US" altLang="ja-JP" sz="2400" b="0" dirty="0">
                  <a:latin typeface="Cambria Math" charset="0"/>
                  <a:ea typeface="Cambria Math" charset="0"/>
                  <a:cs typeface="Cambria Math" charset="0"/>
                </a:endParaRPr>
              </a:p>
              <a:p>
                <a:r>
                  <a:rPr lang="en-US" altLang="ja-JP" sz="2400" dirty="0">
                    <a:latin typeface="Cambria Math" charset="0"/>
                    <a:ea typeface="Cambria Math" charset="0"/>
                    <a:cs typeface="Cambria Math" charset="0"/>
                  </a:rPr>
                  <a:t>		</a:t>
                </a:r>
              </a:p>
              <a:p>
                <a:endParaRPr lang="en-US" altLang="ja-JP" sz="2400" dirty="0">
                  <a:latin typeface="Cambria Math" charset="0"/>
                  <a:ea typeface="Cambria Math" charset="0"/>
                  <a:cs typeface="Cambria Math" charset="0"/>
                </a:endParaRPr>
              </a:p>
              <a:p>
                <a:endParaRPr lang="en-US" altLang="ja-JP" sz="2400" dirty="0">
                  <a:latin typeface="Cambria Math" charset="0"/>
                  <a:ea typeface="Cambria Math" charset="0"/>
                  <a:cs typeface="Cambria Math" charset="0"/>
                </a:endParaRPr>
              </a:p>
              <a:p>
                <a:r>
                  <a:rPr lang="en-US" altLang="ja-JP" sz="2400" dirty="0">
                    <a:latin typeface="Cambria Math" charset="0"/>
                    <a:ea typeface="Cambria Math" charset="0"/>
                    <a:cs typeface="Cambria Math" charset="0"/>
                  </a:rPr>
                  <a:t>In terms of kinetic energy, T, this formula becomes</a:t>
                </a:r>
              </a:p>
              <a:p>
                <a:endParaRPr lang="en-US" altLang="ja-JP" sz="2400" dirty="0">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altLang="ja-JP" sz="2400" b="0" i="1" smtClean="0">
                          <a:latin typeface="Cambria Math" charset="0"/>
                          <a:ea typeface="Cambria Math" charset="0"/>
                          <a:cs typeface="Cambria Math" charset="0"/>
                        </a:rPr>
                        <m:t>−</m:t>
                      </m:r>
                      <m:f>
                        <m:fPr>
                          <m:ctrlPr>
                            <a:rPr lang="mr-IN" altLang="ja-JP" sz="2400" b="0" i="1" smtClean="0">
                              <a:latin typeface="Cambria Math" panose="02040503050406030204" pitchFamily="18" charset="0"/>
                              <a:ea typeface="Cambria Math" charset="0"/>
                              <a:cs typeface="Cambria Math" charset="0"/>
                            </a:rPr>
                          </m:ctrlPr>
                        </m:fPr>
                        <m:num>
                          <m:r>
                            <a:rPr lang="en-US" altLang="ja-JP" sz="2400" b="0" i="1" smtClean="0">
                              <a:latin typeface="Cambria Math" charset="0"/>
                              <a:ea typeface="Cambria Math" charset="0"/>
                              <a:cs typeface="Cambria Math" charset="0"/>
                            </a:rPr>
                            <m:t>𝑑𝐸</m:t>
                          </m:r>
                        </m:num>
                        <m:den>
                          <m:r>
                            <a:rPr lang="en-US" altLang="ja-JP" sz="2400" b="0" i="1" smtClean="0">
                              <a:latin typeface="Cambria Math" charset="0"/>
                              <a:ea typeface="Cambria Math" charset="0"/>
                              <a:cs typeface="Cambria Math" charset="0"/>
                            </a:rPr>
                            <m:t>𝑑𝑥</m:t>
                          </m:r>
                        </m:den>
                      </m:f>
                      <m:r>
                        <a:rPr lang="en-US" altLang="ja-JP" sz="2400" b="0" i="1" smtClean="0">
                          <a:latin typeface="Cambria Math" charset="0"/>
                          <a:ea typeface="Cambria Math" charset="0"/>
                          <a:cs typeface="Cambria Math" charset="0"/>
                        </a:rPr>
                        <m:t>=</m:t>
                      </m:r>
                      <m:r>
                        <a:rPr lang="el-GR" altLang="ja-JP" sz="2400" b="0" i="1" smtClean="0">
                          <a:latin typeface="Cambria Math" charset="0"/>
                          <a:ea typeface="Cambria Math" charset="0"/>
                          <a:cs typeface="Cambria Math" charset="0"/>
                        </a:rPr>
                        <m:t>𝜌</m:t>
                      </m:r>
                      <m:r>
                        <a:rPr lang="en-US" altLang="ja-JP" sz="2400" b="0" i="1" smtClean="0">
                          <a:latin typeface="Cambria Math" charset="0"/>
                          <a:ea typeface="Cambria Math" charset="0"/>
                          <a:cs typeface="Cambria Math" charset="0"/>
                        </a:rPr>
                        <m:t>𝐷</m:t>
                      </m:r>
                      <m:f>
                        <m:fPr>
                          <m:ctrlPr>
                            <a:rPr lang="mr-IN" altLang="ja-JP" sz="2400" b="0" i="1" smtClean="0">
                              <a:latin typeface="Cambria Math" panose="02040503050406030204" pitchFamily="18" charset="0"/>
                              <a:ea typeface="Cambria Math" charset="0"/>
                              <a:cs typeface="Cambria Math" charset="0"/>
                            </a:rPr>
                          </m:ctrlPr>
                        </m:fPr>
                        <m:num>
                          <m:r>
                            <a:rPr lang="en-US" altLang="ja-JP" sz="2400" b="0" i="1" smtClean="0">
                              <a:latin typeface="Cambria Math" charset="0"/>
                              <a:ea typeface="Cambria Math" charset="0"/>
                              <a:cs typeface="Cambria Math" charset="0"/>
                            </a:rPr>
                            <m:t>𝑍</m:t>
                          </m:r>
                        </m:num>
                        <m:den>
                          <m:r>
                            <a:rPr lang="en-US" altLang="ja-JP" sz="2400" b="0" i="1" smtClean="0">
                              <a:latin typeface="Cambria Math" charset="0"/>
                              <a:ea typeface="Cambria Math" charset="0"/>
                              <a:cs typeface="Cambria Math" charset="0"/>
                            </a:rPr>
                            <m:t>𝐴</m:t>
                          </m:r>
                        </m:den>
                      </m:f>
                      <m:sSup>
                        <m:sSupPr>
                          <m:ctrlPr>
                            <a:rPr lang="mr-IN" altLang="ja-JP" sz="2400" b="0" i="1" smtClean="0">
                              <a:latin typeface="Cambria Math" panose="02040503050406030204" pitchFamily="18" charset="0"/>
                              <a:ea typeface="Cambria Math" charset="0"/>
                              <a:cs typeface="Cambria Math" charset="0"/>
                            </a:rPr>
                          </m:ctrlPr>
                        </m:sSupPr>
                        <m:e>
                          <m:r>
                            <a:rPr lang="mr-IN" altLang="ja-JP" sz="2400" b="0" i="1" smtClean="0">
                              <a:latin typeface="Cambria Math" charset="0"/>
                              <a:ea typeface="Cambria Math" charset="0"/>
                              <a:cs typeface="Cambria Math" charset="0"/>
                            </a:rPr>
                            <m:t>𝓏</m:t>
                          </m:r>
                        </m:e>
                        <m:sup>
                          <m:r>
                            <a:rPr lang="en-US" altLang="ja-JP" sz="2400" b="0" i="1" smtClean="0">
                              <a:latin typeface="Cambria Math" charset="0"/>
                              <a:ea typeface="Cambria Math" charset="0"/>
                              <a:cs typeface="Cambria Math" charset="0"/>
                            </a:rPr>
                            <m:t>2</m:t>
                          </m:r>
                        </m:sup>
                      </m:sSup>
                      <m:d>
                        <m:dPr>
                          <m:ctrlPr>
                            <a:rPr lang="mr-IN" altLang="ja-JP" sz="2400" b="0" i="1" smtClean="0">
                              <a:latin typeface="Cambria Math" panose="02040503050406030204" pitchFamily="18" charset="0"/>
                              <a:ea typeface="Cambria Math" charset="0"/>
                              <a:cs typeface="Cambria Math" charset="0"/>
                            </a:rPr>
                          </m:ctrlPr>
                        </m:dPr>
                        <m:e>
                          <m:f>
                            <m:fPr>
                              <m:ctrlPr>
                                <a:rPr lang="mr-IN" altLang="ja-JP" sz="2400" b="0" i="1" smtClean="0">
                                  <a:latin typeface="Cambria Math" panose="02040503050406030204" pitchFamily="18" charset="0"/>
                                  <a:ea typeface="Cambria Math" charset="0"/>
                                  <a:cs typeface="Cambria Math" charset="0"/>
                                </a:rPr>
                              </m:ctrlPr>
                            </m:fPr>
                            <m:num>
                              <m:sSup>
                                <m:sSupPr>
                                  <m:ctrlPr>
                                    <a:rPr lang="mr-IN" altLang="ja-JP" sz="2400" b="0" i="1" smtClean="0">
                                      <a:latin typeface="Cambria Math" panose="02040503050406030204" pitchFamily="18" charset="0"/>
                                      <a:ea typeface="Cambria Math" charset="0"/>
                                      <a:cs typeface="Cambria Math" charset="0"/>
                                    </a:rPr>
                                  </m:ctrlPr>
                                </m:sSupPr>
                                <m:e>
                                  <m:d>
                                    <m:dPr>
                                      <m:ctrlPr>
                                        <a:rPr lang="mr-IN" altLang="ja-JP" sz="2400" b="0" i="1" smtClean="0">
                                          <a:latin typeface="Cambria Math" panose="02040503050406030204" pitchFamily="18" charset="0"/>
                                          <a:ea typeface="Cambria Math" charset="0"/>
                                          <a:cs typeface="Cambria Math" charset="0"/>
                                        </a:rPr>
                                      </m:ctrlPr>
                                    </m:dPr>
                                    <m:e>
                                      <m:f>
                                        <m:fPr>
                                          <m:ctrlPr>
                                            <a:rPr lang="mr-IN" altLang="ja-JP" sz="2400" b="0" i="1" smtClean="0">
                                              <a:latin typeface="Cambria Math" panose="02040503050406030204" pitchFamily="18" charset="0"/>
                                              <a:ea typeface="Cambria Math" charset="0"/>
                                              <a:cs typeface="Cambria Math" charset="0"/>
                                            </a:rPr>
                                          </m:ctrlPr>
                                        </m:fPr>
                                        <m:num>
                                          <m:r>
                                            <a:rPr lang="en-US" altLang="ja-JP" sz="2400" b="0" i="1" smtClean="0">
                                              <a:latin typeface="Cambria Math" charset="0"/>
                                              <a:ea typeface="Cambria Math" charset="0"/>
                                              <a:cs typeface="Cambria Math" charset="0"/>
                                            </a:rPr>
                                            <m:t>𝑇</m:t>
                                          </m:r>
                                        </m:num>
                                        <m:den>
                                          <m:sSub>
                                            <m:sSubPr>
                                              <m:ctrlPr>
                                                <a:rPr lang="en-US" altLang="ja-JP" sz="2400" b="0" i="1" smtClean="0">
                                                  <a:latin typeface="Cambria Math" panose="02040503050406030204" pitchFamily="18" charset="0"/>
                                                  <a:ea typeface="Cambria Math" charset="0"/>
                                                </a:rPr>
                                              </m:ctrlPr>
                                            </m:sSubPr>
                                            <m:e>
                                              <m:r>
                                                <a:rPr lang="en-US" altLang="ja-JP" sz="2400" b="0" i="1" smtClean="0">
                                                  <a:latin typeface="Cambria Math" panose="02040503050406030204" pitchFamily="18" charset="0"/>
                                                  <a:ea typeface="Cambria Math" charset="0"/>
                                                </a:rPr>
                                                <m:t>𝑚</m:t>
                                              </m:r>
                                            </m:e>
                                            <m:sub>
                                              <m:r>
                                                <a:rPr lang="en-US" altLang="ja-JP" sz="2400" i="1">
                                                  <a:latin typeface="Cambria Math" panose="02040503050406030204" pitchFamily="18" charset="0"/>
                                                  <a:ea typeface="Cambria Math" panose="02040503050406030204" pitchFamily="18" charset="0"/>
                                                </a:rPr>
                                                <m:t>𝜇</m:t>
                                              </m:r>
                                            </m:sub>
                                          </m:sSub>
                                          <m:sSup>
                                            <m:sSupPr>
                                              <m:ctrlPr>
                                                <a:rPr lang="en-US" altLang="ja-JP" sz="2400" b="0" i="1" smtClean="0">
                                                  <a:latin typeface="Cambria Math" panose="02040503050406030204" pitchFamily="18" charset="0"/>
                                                  <a:ea typeface="Cambria Math" charset="0"/>
                                                  <a:cs typeface="Cambria Math" charset="0"/>
                                                </a:rPr>
                                              </m:ctrlPr>
                                            </m:sSupPr>
                                            <m:e>
                                              <m:r>
                                                <a:rPr lang="en-US" altLang="ja-JP" sz="2400" b="0" i="1" smtClean="0">
                                                  <a:latin typeface="Cambria Math" charset="0"/>
                                                  <a:ea typeface="Cambria Math" charset="0"/>
                                                  <a:cs typeface="Cambria Math" charset="0"/>
                                                </a:rPr>
                                                <m:t>𝑐</m:t>
                                              </m:r>
                                            </m:e>
                                            <m:sup>
                                              <m:r>
                                                <a:rPr lang="en-US" altLang="ja-JP" sz="2400" b="0" i="1" smtClean="0">
                                                  <a:latin typeface="Cambria Math" charset="0"/>
                                                  <a:ea typeface="Cambria Math" charset="0"/>
                                                  <a:cs typeface="Cambria Math" charset="0"/>
                                                </a:rPr>
                                                <m:t>2</m:t>
                                              </m:r>
                                            </m:sup>
                                          </m:sSup>
                                        </m:den>
                                      </m:f>
                                      <m:r>
                                        <a:rPr lang="en-US" altLang="ja-JP" sz="2400" b="0" i="1" smtClean="0">
                                          <a:latin typeface="Cambria Math" charset="0"/>
                                          <a:ea typeface="Cambria Math" charset="0"/>
                                          <a:cs typeface="Cambria Math" charset="0"/>
                                        </a:rPr>
                                        <m:t>+1</m:t>
                                      </m:r>
                                    </m:e>
                                  </m:d>
                                </m:e>
                                <m:sup>
                                  <m:r>
                                    <a:rPr lang="en-US" altLang="ja-JP" sz="2400" b="0" i="1" smtClean="0">
                                      <a:latin typeface="Cambria Math" charset="0"/>
                                      <a:ea typeface="Cambria Math" charset="0"/>
                                      <a:cs typeface="Cambria Math" charset="0"/>
                                    </a:rPr>
                                    <m:t>2</m:t>
                                  </m:r>
                                </m:sup>
                              </m:sSup>
                            </m:num>
                            <m:den>
                              <m:f>
                                <m:fPr>
                                  <m:ctrlPr>
                                    <a:rPr lang="mr-IN" altLang="ja-JP" sz="2400" b="0" i="1" smtClean="0">
                                      <a:latin typeface="Cambria Math" panose="02040503050406030204" pitchFamily="18" charset="0"/>
                                      <a:ea typeface="Cambria Math" charset="0"/>
                                      <a:cs typeface="Cambria Math" charset="0"/>
                                    </a:rPr>
                                  </m:ctrlPr>
                                </m:fPr>
                                <m:num>
                                  <m:r>
                                    <a:rPr lang="en-US" altLang="ja-JP" sz="2400" b="0" i="1" smtClean="0">
                                      <a:latin typeface="Cambria Math" charset="0"/>
                                      <a:ea typeface="Cambria Math" charset="0"/>
                                      <a:cs typeface="Cambria Math" charset="0"/>
                                    </a:rPr>
                                    <m:t>𝑇</m:t>
                                  </m:r>
                                </m:num>
                                <m:den>
                                  <m:sSup>
                                    <m:sSupPr>
                                      <m:ctrlPr>
                                        <a:rPr lang="en-US" altLang="ja-JP" sz="2400" b="0" i="1" smtClean="0">
                                          <a:latin typeface="Cambria Math" panose="02040503050406030204" pitchFamily="18" charset="0"/>
                                          <a:ea typeface="Cambria Math" charset="0"/>
                                          <a:cs typeface="Cambria Math" charset="0"/>
                                        </a:rPr>
                                      </m:ctrlPr>
                                    </m:sSupPr>
                                    <m:e>
                                      <m:sSub>
                                        <m:sSubPr>
                                          <m:ctrlPr>
                                            <a:rPr lang="en-US" altLang="ja-JP" sz="2400" i="1">
                                              <a:latin typeface="Cambria Math" panose="02040503050406030204" pitchFamily="18" charset="0"/>
                                              <a:ea typeface="Cambria Math" charset="0"/>
                                            </a:rPr>
                                          </m:ctrlPr>
                                        </m:sSubPr>
                                        <m:e>
                                          <m:r>
                                            <a:rPr lang="en-US" altLang="ja-JP" sz="2400" i="1">
                                              <a:latin typeface="Cambria Math" panose="02040503050406030204" pitchFamily="18" charset="0"/>
                                              <a:ea typeface="Cambria Math" charset="0"/>
                                            </a:rPr>
                                            <m:t>𝑚</m:t>
                                          </m:r>
                                        </m:e>
                                        <m:sub>
                                          <m:r>
                                            <a:rPr lang="en-US" altLang="ja-JP" sz="2400" i="1">
                                              <a:latin typeface="Cambria Math" panose="02040503050406030204" pitchFamily="18" charset="0"/>
                                              <a:ea typeface="Cambria Math" panose="02040503050406030204" pitchFamily="18" charset="0"/>
                                            </a:rPr>
                                            <m:t>𝜇</m:t>
                                          </m:r>
                                        </m:sub>
                                      </m:sSub>
                                      <m:r>
                                        <a:rPr lang="en-US" altLang="ja-JP" sz="2400" b="0" i="1" smtClean="0">
                                          <a:latin typeface="Cambria Math" charset="0"/>
                                          <a:ea typeface="Cambria Math" charset="0"/>
                                          <a:cs typeface="Cambria Math" charset="0"/>
                                        </a:rPr>
                                        <m:t>𝑐</m:t>
                                      </m:r>
                                    </m:e>
                                    <m:sup>
                                      <m:r>
                                        <a:rPr lang="en-US" altLang="ja-JP" sz="2400" b="0" i="1" smtClean="0">
                                          <a:latin typeface="Cambria Math" charset="0"/>
                                          <a:ea typeface="Cambria Math" charset="0"/>
                                          <a:cs typeface="Cambria Math" charset="0"/>
                                        </a:rPr>
                                        <m:t>2</m:t>
                                      </m:r>
                                    </m:sup>
                                  </m:sSup>
                                </m:den>
                              </m:f>
                              <m:d>
                                <m:dPr>
                                  <m:ctrlPr>
                                    <a:rPr lang="mr-IN" altLang="ja-JP" sz="2400" b="0" i="1" smtClean="0">
                                      <a:latin typeface="Cambria Math" panose="02040503050406030204" pitchFamily="18" charset="0"/>
                                      <a:ea typeface="Cambria Math" charset="0"/>
                                      <a:cs typeface="Cambria Math" charset="0"/>
                                    </a:rPr>
                                  </m:ctrlPr>
                                </m:dPr>
                                <m:e>
                                  <m:f>
                                    <m:fPr>
                                      <m:ctrlPr>
                                        <a:rPr lang="mr-IN" altLang="ja-JP" sz="2400" b="0" i="1" smtClean="0">
                                          <a:latin typeface="Cambria Math" panose="02040503050406030204" pitchFamily="18" charset="0"/>
                                          <a:ea typeface="Cambria Math" charset="0"/>
                                          <a:cs typeface="Cambria Math" charset="0"/>
                                        </a:rPr>
                                      </m:ctrlPr>
                                    </m:fPr>
                                    <m:num>
                                      <m:r>
                                        <a:rPr lang="en-US" altLang="ja-JP" sz="2400" b="0" i="1" smtClean="0">
                                          <a:latin typeface="Cambria Math" charset="0"/>
                                          <a:ea typeface="Cambria Math" charset="0"/>
                                          <a:cs typeface="Cambria Math" charset="0"/>
                                        </a:rPr>
                                        <m:t>𝑇</m:t>
                                      </m:r>
                                    </m:num>
                                    <m:den>
                                      <m:sSup>
                                        <m:sSupPr>
                                          <m:ctrlPr>
                                            <a:rPr lang="en-US" altLang="ja-JP" sz="2400" b="0" i="1" smtClean="0">
                                              <a:latin typeface="Cambria Math" panose="02040503050406030204" pitchFamily="18" charset="0"/>
                                              <a:ea typeface="Cambria Math" charset="0"/>
                                              <a:cs typeface="Cambria Math" charset="0"/>
                                            </a:rPr>
                                          </m:ctrlPr>
                                        </m:sSupPr>
                                        <m:e>
                                          <m:sSub>
                                            <m:sSubPr>
                                              <m:ctrlPr>
                                                <a:rPr lang="en-US" altLang="ja-JP" sz="2400" i="1">
                                                  <a:latin typeface="Cambria Math" panose="02040503050406030204" pitchFamily="18" charset="0"/>
                                                  <a:ea typeface="Cambria Math" charset="0"/>
                                                </a:rPr>
                                              </m:ctrlPr>
                                            </m:sSubPr>
                                            <m:e>
                                              <m:r>
                                                <a:rPr lang="en-US" altLang="ja-JP" sz="2400" i="1">
                                                  <a:latin typeface="Cambria Math" panose="02040503050406030204" pitchFamily="18" charset="0"/>
                                                  <a:ea typeface="Cambria Math" charset="0"/>
                                                </a:rPr>
                                                <m:t>𝑚</m:t>
                                              </m:r>
                                            </m:e>
                                            <m:sub>
                                              <m:r>
                                                <a:rPr lang="en-US" altLang="ja-JP" sz="2400" i="1">
                                                  <a:latin typeface="Cambria Math" panose="02040503050406030204" pitchFamily="18" charset="0"/>
                                                  <a:ea typeface="Cambria Math" panose="02040503050406030204" pitchFamily="18" charset="0"/>
                                                </a:rPr>
                                                <m:t>𝜇</m:t>
                                              </m:r>
                                            </m:sub>
                                          </m:sSub>
                                          <m:r>
                                            <a:rPr lang="en-US" altLang="ja-JP" sz="2400" b="0" i="1" smtClean="0">
                                              <a:latin typeface="Cambria Math" charset="0"/>
                                              <a:ea typeface="Cambria Math" charset="0"/>
                                              <a:cs typeface="Cambria Math" charset="0"/>
                                            </a:rPr>
                                            <m:t>𝑐</m:t>
                                          </m:r>
                                        </m:e>
                                        <m:sup>
                                          <m:r>
                                            <a:rPr lang="en-US" altLang="ja-JP" sz="2400" b="0" i="1" smtClean="0">
                                              <a:latin typeface="Cambria Math" charset="0"/>
                                              <a:ea typeface="Cambria Math" charset="0"/>
                                              <a:cs typeface="Cambria Math" charset="0"/>
                                            </a:rPr>
                                            <m:t>2</m:t>
                                          </m:r>
                                        </m:sup>
                                      </m:sSup>
                                    </m:den>
                                  </m:f>
                                  <m:r>
                                    <a:rPr lang="en-US" altLang="ja-JP" sz="2400" b="0" i="1" smtClean="0">
                                      <a:latin typeface="Cambria Math" charset="0"/>
                                      <a:ea typeface="Cambria Math" charset="0"/>
                                      <a:cs typeface="Cambria Math" charset="0"/>
                                    </a:rPr>
                                    <m:t>+2</m:t>
                                  </m:r>
                                </m:e>
                              </m:d>
                            </m:den>
                          </m:f>
                          <m:func>
                            <m:funcPr>
                              <m:ctrlPr>
                                <a:rPr lang="en-US" altLang="ja-JP" sz="2400" b="0" i="1" smtClean="0">
                                  <a:latin typeface="Cambria Math" panose="02040503050406030204" pitchFamily="18" charset="0"/>
                                  <a:ea typeface="Cambria Math" charset="0"/>
                                  <a:cs typeface="Cambria Math" charset="0"/>
                                </a:rPr>
                              </m:ctrlPr>
                            </m:funcPr>
                            <m:fName>
                              <m:r>
                                <m:rPr>
                                  <m:sty m:val="p"/>
                                </m:rPr>
                                <a:rPr lang="en-US" altLang="ja-JP" sz="2400" b="0" i="0" smtClean="0">
                                  <a:latin typeface="Cambria Math" charset="0"/>
                                  <a:ea typeface="Cambria Math" charset="0"/>
                                  <a:cs typeface="Cambria Math" charset="0"/>
                                </a:rPr>
                                <m:t>ln</m:t>
                              </m:r>
                            </m:fName>
                            <m:e>
                              <m:d>
                                <m:dPr>
                                  <m:begChr m:val="["/>
                                  <m:endChr m:val="]"/>
                                  <m:ctrlPr>
                                    <a:rPr lang="mr-IN" altLang="ja-JP" sz="2400" b="0" i="1" smtClean="0">
                                      <a:latin typeface="Cambria Math" panose="02040503050406030204" pitchFamily="18" charset="0"/>
                                      <a:ea typeface="Cambria Math" charset="0"/>
                                      <a:cs typeface="Cambria Math" charset="0"/>
                                    </a:rPr>
                                  </m:ctrlPr>
                                </m:dPr>
                                <m:e>
                                  <m:f>
                                    <m:fPr>
                                      <m:ctrlPr>
                                        <a:rPr lang="mr-IN" altLang="ja-JP" sz="2400" b="0" i="1" smtClean="0">
                                          <a:latin typeface="Cambria Math" panose="02040503050406030204" pitchFamily="18" charset="0"/>
                                          <a:ea typeface="Cambria Math" charset="0"/>
                                          <a:cs typeface="Cambria Math" charset="0"/>
                                        </a:rPr>
                                      </m:ctrlPr>
                                    </m:fPr>
                                    <m:num>
                                      <m:r>
                                        <a:rPr lang="en-US" altLang="ja-JP" sz="2400" b="0" i="1" smtClean="0">
                                          <a:latin typeface="Cambria Math" charset="0"/>
                                          <a:ea typeface="Cambria Math" charset="0"/>
                                          <a:cs typeface="Cambria Math" charset="0"/>
                                        </a:rPr>
                                        <m:t>2</m:t>
                                      </m:r>
                                      <m:sSup>
                                        <m:sSupPr>
                                          <m:ctrlPr>
                                            <a:rPr lang="en-US" altLang="ja-JP" sz="2400" b="0" i="1" smtClean="0">
                                              <a:latin typeface="Cambria Math" panose="02040503050406030204" pitchFamily="18" charset="0"/>
                                              <a:ea typeface="Cambria Math" charset="0"/>
                                              <a:cs typeface="Cambria Math" charset="0"/>
                                            </a:rPr>
                                          </m:ctrlPr>
                                        </m:sSupPr>
                                        <m:e>
                                          <m:sSub>
                                            <m:sSubPr>
                                              <m:ctrlPr>
                                                <a:rPr lang="en-US" altLang="ja-JP" sz="2400" i="1">
                                                  <a:latin typeface="Cambria Math" panose="02040503050406030204" pitchFamily="18" charset="0"/>
                                                  <a:ea typeface="Cambria Math" charset="0"/>
                                                </a:rPr>
                                              </m:ctrlPr>
                                            </m:sSubPr>
                                            <m:e>
                                              <m:r>
                                                <a:rPr lang="en-US" altLang="ja-JP" sz="2400" i="1">
                                                  <a:latin typeface="Cambria Math" panose="02040503050406030204" pitchFamily="18" charset="0"/>
                                                  <a:ea typeface="Cambria Math" charset="0"/>
                                                </a:rPr>
                                                <m:t>𝑚</m:t>
                                              </m:r>
                                            </m:e>
                                            <m:sub>
                                              <m:r>
                                                <a:rPr lang="en-US" altLang="ja-JP" sz="2400" b="0" i="1" smtClean="0">
                                                  <a:latin typeface="Cambria Math" panose="02040503050406030204" pitchFamily="18" charset="0"/>
                                                  <a:ea typeface="Cambria Math" charset="0"/>
                                                </a:rPr>
                                                <m:t>𝑒</m:t>
                                              </m:r>
                                            </m:sub>
                                          </m:sSub>
                                          <m:r>
                                            <a:rPr lang="en-US" altLang="ja-JP" sz="2400" b="0" i="1" smtClean="0">
                                              <a:latin typeface="Cambria Math" charset="0"/>
                                              <a:ea typeface="Cambria Math" charset="0"/>
                                              <a:cs typeface="Cambria Math" charset="0"/>
                                            </a:rPr>
                                            <m:t>𝑐</m:t>
                                          </m:r>
                                        </m:e>
                                        <m:sup>
                                          <m:r>
                                            <a:rPr lang="en-US" altLang="ja-JP" sz="2400" b="0" i="1" smtClean="0">
                                              <a:latin typeface="Cambria Math" charset="0"/>
                                              <a:ea typeface="Cambria Math" charset="0"/>
                                              <a:cs typeface="Cambria Math" charset="0"/>
                                            </a:rPr>
                                            <m:t>2</m:t>
                                          </m:r>
                                        </m:sup>
                                      </m:sSup>
                                    </m:num>
                                    <m:den>
                                      <m:r>
                                        <a:rPr lang="en-US" altLang="ja-JP" sz="2400" b="0" i="1" smtClean="0">
                                          <a:latin typeface="Cambria Math" charset="0"/>
                                          <a:ea typeface="Cambria Math" charset="0"/>
                                          <a:cs typeface="Cambria Math" charset="0"/>
                                        </a:rPr>
                                        <m:t>𝐼</m:t>
                                      </m:r>
                                    </m:den>
                                  </m:f>
                                  <m:f>
                                    <m:fPr>
                                      <m:ctrlPr>
                                        <a:rPr lang="mr-IN" altLang="ja-JP" sz="2400" b="0" i="1" smtClean="0">
                                          <a:latin typeface="Cambria Math" panose="02040503050406030204" pitchFamily="18" charset="0"/>
                                          <a:ea typeface="Cambria Math" charset="0"/>
                                          <a:cs typeface="Cambria Math" charset="0"/>
                                        </a:rPr>
                                      </m:ctrlPr>
                                    </m:fPr>
                                    <m:num>
                                      <m:r>
                                        <a:rPr lang="en-US" altLang="ja-JP" sz="2400" b="0" i="1" smtClean="0">
                                          <a:latin typeface="Cambria Math" charset="0"/>
                                          <a:ea typeface="Cambria Math" charset="0"/>
                                          <a:cs typeface="Cambria Math" charset="0"/>
                                        </a:rPr>
                                        <m:t>𝑇</m:t>
                                      </m:r>
                                    </m:num>
                                    <m:den>
                                      <m:sSup>
                                        <m:sSupPr>
                                          <m:ctrlPr>
                                            <a:rPr lang="en-US" altLang="ja-JP" sz="2400" b="0" i="1" smtClean="0">
                                              <a:latin typeface="Cambria Math" panose="02040503050406030204" pitchFamily="18" charset="0"/>
                                              <a:ea typeface="Cambria Math" charset="0"/>
                                              <a:cs typeface="Cambria Math" charset="0"/>
                                            </a:rPr>
                                          </m:ctrlPr>
                                        </m:sSupPr>
                                        <m:e>
                                          <m:sSub>
                                            <m:sSubPr>
                                              <m:ctrlPr>
                                                <a:rPr lang="en-US" altLang="ja-JP" sz="2400" i="1">
                                                  <a:latin typeface="Cambria Math" panose="02040503050406030204" pitchFamily="18" charset="0"/>
                                                  <a:ea typeface="Cambria Math" charset="0"/>
                                                </a:rPr>
                                              </m:ctrlPr>
                                            </m:sSubPr>
                                            <m:e>
                                              <m:r>
                                                <a:rPr lang="en-US" altLang="ja-JP" sz="2400" i="1">
                                                  <a:latin typeface="Cambria Math" panose="02040503050406030204" pitchFamily="18" charset="0"/>
                                                  <a:ea typeface="Cambria Math" charset="0"/>
                                                </a:rPr>
                                                <m:t>𝑚</m:t>
                                              </m:r>
                                            </m:e>
                                            <m:sub>
                                              <m:r>
                                                <a:rPr lang="en-US" altLang="ja-JP" sz="2400" i="1">
                                                  <a:latin typeface="Cambria Math" panose="02040503050406030204" pitchFamily="18" charset="0"/>
                                                  <a:ea typeface="Cambria Math" panose="02040503050406030204" pitchFamily="18" charset="0"/>
                                                </a:rPr>
                                                <m:t>𝜇</m:t>
                                              </m:r>
                                            </m:sub>
                                          </m:sSub>
                                          <m:r>
                                            <a:rPr lang="en-US" altLang="ja-JP" sz="2400" b="0" i="1" smtClean="0">
                                              <a:latin typeface="Cambria Math" charset="0"/>
                                              <a:ea typeface="Cambria Math" charset="0"/>
                                              <a:cs typeface="Cambria Math" charset="0"/>
                                            </a:rPr>
                                            <m:t>𝑐</m:t>
                                          </m:r>
                                        </m:e>
                                        <m:sup>
                                          <m:r>
                                            <a:rPr lang="en-US" altLang="ja-JP" sz="2400" b="0" i="1" smtClean="0">
                                              <a:latin typeface="Cambria Math" charset="0"/>
                                              <a:ea typeface="Cambria Math" charset="0"/>
                                              <a:cs typeface="Cambria Math" charset="0"/>
                                            </a:rPr>
                                            <m:t>2</m:t>
                                          </m:r>
                                        </m:sup>
                                      </m:sSup>
                                    </m:den>
                                  </m:f>
                                  <m:d>
                                    <m:dPr>
                                      <m:ctrlPr>
                                        <a:rPr lang="mr-IN" altLang="ja-JP" sz="2400" b="0" i="1" smtClean="0">
                                          <a:latin typeface="Cambria Math" panose="02040503050406030204" pitchFamily="18" charset="0"/>
                                          <a:ea typeface="Cambria Math" charset="0"/>
                                          <a:cs typeface="Cambria Math" charset="0"/>
                                        </a:rPr>
                                      </m:ctrlPr>
                                    </m:dPr>
                                    <m:e>
                                      <m:f>
                                        <m:fPr>
                                          <m:ctrlPr>
                                            <a:rPr lang="mr-IN" altLang="ja-JP" sz="2400" b="0" i="1" smtClean="0">
                                              <a:latin typeface="Cambria Math" panose="02040503050406030204" pitchFamily="18" charset="0"/>
                                              <a:ea typeface="Cambria Math" charset="0"/>
                                              <a:cs typeface="Cambria Math" charset="0"/>
                                            </a:rPr>
                                          </m:ctrlPr>
                                        </m:fPr>
                                        <m:num>
                                          <m:r>
                                            <a:rPr lang="en-US" altLang="ja-JP" sz="2400" b="0" i="1" smtClean="0">
                                              <a:latin typeface="Cambria Math" charset="0"/>
                                              <a:ea typeface="Cambria Math" charset="0"/>
                                              <a:cs typeface="Cambria Math" charset="0"/>
                                            </a:rPr>
                                            <m:t>𝑇</m:t>
                                          </m:r>
                                        </m:num>
                                        <m:den>
                                          <m:sSup>
                                            <m:sSupPr>
                                              <m:ctrlPr>
                                                <a:rPr lang="en-US" altLang="ja-JP" sz="2400" b="0" i="1" smtClean="0">
                                                  <a:latin typeface="Cambria Math" panose="02040503050406030204" pitchFamily="18" charset="0"/>
                                                  <a:ea typeface="Cambria Math" charset="0"/>
                                                  <a:cs typeface="Cambria Math" charset="0"/>
                                                </a:rPr>
                                              </m:ctrlPr>
                                            </m:sSupPr>
                                            <m:e>
                                              <m:sSub>
                                                <m:sSubPr>
                                                  <m:ctrlPr>
                                                    <a:rPr lang="en-US" altLang="ja-JP" sz="2400" i="1">
                                                      <a:latin typeface="Cambria Math" panose="02040503050406030204" pitchFamily="18" charset="0"/>
                                                      <a:ea typeface="Cambria Math" charset="0"/>
                                                    </a:rPr>
                                                  </m:ctrlPr>
                                                </m:sSubPr>
                                                <m:e>
                                                  <m:r>
                                                    <a:rPr lang="en-US" altLang="ja-JP" sz="2400" i="1">
                                                      <a:latin typeface="Cambria Math" panose="02040503050406030204" pitchFamily="18" charset="0"/>
                                                      <a:ea typeface="Cambria Math" charset="0"/>
                                                    </a:rPr>
                                                    <m:t>𝑚</m:t>
                                                  </m:r>
                                                </m:e>
                                                <m:sub>
                                                  <m:r>
                                                    <a:rPr lang="en-US" altLang="ja-JP" sz="2400" i="1">
                                                      <a:latin typeface="Cambria Math" panose="02040503050406030204" pitchFamily="18" charset="0"/>
                                                      <a:ea typeface="Cambria Math" panose="02040503050406030204" pitchFamily="18" charset="0"/>
                                                    </a:rPr>
                                                    <m:t>𝜇</m:t>
                                                  </m:r>
                                                </m:sub>
                                              </m:sSub>
                                              <m:r>
                                                <a:rPr lang="en-US" altLang="ja-JP" sz="2400" b="0" i="1" smtClean="0">
                                                  <a:latin typeface="Cambria Math" charset="0"/>
                                                  <a:ea typeface="Cambria Math" charset="0"/>
                                                  <a:cs typeface="Cambria Math" charset="0"/>
                                                </a:rPr>
                                                <m:t>𝑐</m:t>
                                              </m:r>
                                            </m:e>
                                            <m:sup>
                                              <m:r>
                                                <a:rPr lang="en-US" altLang="ja-JP" sz="2400" b="0" i="1" smtClean="0">
                                                  <a:latin typeface="Cambria Math" charset="0"/>
                                                  <a:ea typeface="Cambria Math" charset="0"/>
                                                  <a:cs typeface="Cambria Math" charset="0"/>
                                                </a:rPr>
                                                <m:t>2</m:t>
                                              </m:r>
                                            </m:sup>
                                          </m:sSup>
                                        </m:den>
                                      </m:f>
                                      <m:r>
                                        <a:rPr lang="en-US" altLang="ja-JP" sz="2400" b="0" i="1" smtClean="0">
                                          <a:latin typeface="Cambria Math" charset="0"/>
                                          <a:ea typeface="Cambria Math" charset="0"/>
                                          <a:cs typeface="Cambria Math" charset="0"/>
                                        </a:rPr>
                                        <m:t>+2</m:t>
                                      </m:r>
                                    </m:e>
                                  </m:d>
                                </m:e>
                              </m:d>
                              <m:r>
                                <a:rPr lang="en-US" altLang="ja-JP" sz="2400" b="0" i="1" smtClean="0">
                                  <a:latin typeface="Cambria Math" charset="0"/>
                                  <a:ea typeface="Cambria Math" charset="0"/>
                                  <a:cs typeface="Cambria Math" charset="0"/>
                                </a:rPr>
                                <m:t>−1−</m:t>
                              </m:r>
                              <m:f>
                                <m:fPr>
                                  <m:ctrlPr>
                                    <a:rPr lang="mr-IN" altLang="ja-JP" sz="2400" b="0" i="1" smtClean="0">
                                      <a:latin typeface="Cambria Math" panose="02040503050406030204" pitchFamily="18" charset="0"/>
                                      <a:ea typeface="Cambria Math" charset="0"/>
                                      <a:cs typeface="Cambria Math" charset="0"/>
                                    </a:rPr>
                                  </m:ctrlPr>
                                </m:fPr>
                                <m:num>
                                  <m:r>
                                    <a:rPr lang="el-GR" altLang="ja-JP" sz="2400" b="0" i="1" smtClean="0">
                                      <a:latin typeface="Cambria Math" charset="0"/>
                                      <a:ea typeface="Cambria Math" charset="0"/>
                                      <a:cs typeface="Cambria Math" charset="0"/>
                                    </a:rPr>
                                    <m:t>𝛿</m:t>
                                  </m:r>
                                </m:num>
                                <m:den>
                                  <m:r>
                                    <a:rPr lang="el-GR" altLang="ja-JP" sz="2400" b="0" i="1" smtClean="0">
                                      <a:latin typeface="Cambria Math" charset="0"/>
                                      <a:ea typeface="Cambria Math" charset="0"/>
                                      <a:cs typeface="Cambria Math" charset="0"/>
                                    </a:rPr>
                                    <m:t>2</m:t>
                                  </m:r>
                                </m:den>
                              </m:f>
                            </m:e>
                          </m:func>
                        </m:e>
                      </m:d>
                    </m:oMath>
                  </m:oMathPara>
                </a14:m>
                <a:endParaRPr kumimoji="1" lang="en-US" altLang="ja-JP" sz="2400" dirty="0">
                  <a:latin typeface="Cambria Math" charset="0"/>
                  <a:ea typeface="Cambria Math" charset="0"/>
                  <a:cs typeface="Cambria Math" charset="0"/>
                </a:endParaRPr>
              </a:p>
              <a:p>
                <a:pPr algn="ctr"/>
                <a:endParaRPr lang="en-US" altLang="ja-JP" sz="2400" dirty="0">
                  <a:latin typeface="Cambria Math" charset="0"/>
                  <a:ea typeface="Cambria Math" charset="0"/>
                  <a:cs typeface="Cambria Math" charset="0"/>
                </a:endParaRPr>
              </a:p>
              <a:p>
                <a:r>
                  <a:rPr kumimoji="1" lang="en-US" altLang="ja-JP" sz="2400" dirty="0">
                    <a:latin typeface="Cambria Math" charset="0"/>
                    <a:ea typeface="Cambria Math" charset="0"/>
                    <a:cs typeface="Cambria Math" charset="0"/>
                  </a:rPr>
                  <a:t>In calculating a range, we neglect the term of </a:t>
                </a:r>
                <a:r>
                  <a:rPr kumimoji="1" lang="el-GR" altLang="ja-JP" sz="2400" dirty="0">
                    <a:latin typeface="Cambria Math" charset="0"/>
                    <a:ea typeface="Cambria Math" charset="0"/>
                    <a:cs typeface="Cambria Math" charset="0"/>
                  </a:rPr>
                  <a:t>δ</a:t>
                </a:r>
                <a:r>
                  <a:rPr kumimoji="1" lang="en-US" altLang="ja-JP" sz="2400" dirty="0">
                    <a:latin typeface="Cambria Math" charset="0"/>
                    <a:ea typeface="Cambria Math" charset="0"/>
                    <a:cs typeface="Cambria Math" charset="0"/>
                  </a:rPr>
                  <a:t>.</a:t>
                </a:r>
              </a:p>
              <a:p>
                <a:pPr algn="ctr"/>
                <a:endParaRPr kumimoji="1" lang="ja-JP" altLang="en-US" sz="2400" dirty="0">
                  <a:latin typeface="Cambria Math" charset="0"/>
                  <a:ea typeface="Cambria Math" charset="0"/>
                  <a:cs typeface="Cambria Math" charset="0"/>
                </a:endParaRPr>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0" y="461665"/>
                <a:ext cx="12192000" cy="6688882"/>
              </a:xfrm>
              <a:prstGeom prst="rect">
                <a:avLst/>
              </a:prstGeom>
              <a:blipFill>
                <a:blip r:embed="rId2"/>
                <a:stretch>
                  <a:fillRect l="-729" t="-75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1131849" y="2116949"/>
                <a:ext cx="4482791" cy="1200329"/>
              </a:xfrm>
              <a:prstGeom prst="rect">
                <a:avLst/>
              </a:prstGeom>
              <a:noFill/>
            </p:spPr>
            <p:txBody>
              <a:bodyPr wrap="square" rtlCol="0">
                <a:spAutoFit/>
              </a:bodyPr>
              <a:lstStyle/>
              <a:p>
                <a:r>
                  <a:rPr lang="el-GR" altLang="ja-JP" dirty="0">
                    <a:latin typeface="Cambria Math" charset="0"/>
                    <a:ea typeface="Cambria Math" charset="0"/>
                    <a:cs typeface="Cambria Math" charset="0"/>
                  </a:rPr>
                  <a:t>ρ</a:t>
                </a:r>
                <a:r>
                  <a:rPr lang="en-US" altLang="ja-JP" dirty="0">
                    <a:latin typeface="Cambria Math" charset="0"/>
                    <a:ea typeface="Cambria Math" charset="0"/>
                    <a:cs typeface="Cambria Math" charset="0"/>
                  </a:rPr>
                  <a:t>=density of matter </a:t>
                </a:r>
              </a:p>
              <a:p>
                <a:r>
                  <a:rPr lang="en-US" altLang="ja-JP" dirty="0">
                    <a:latin typeface="Cambria Math" charset="0"/>
                    <a:ea typeface="Cambria Math" charset="0"/>
                    <a:cs typeface="Cambria Math" charset="0"/>
                  </a:rPr>
                  <a:t>D=4</a:t>
                </a:r>
                <a14:m>
                  <m:oMath xmlns:m="http://schemas.openxmlformats.org/officeDocument/2006/math">
                    <m:r>
                      <a:rPr lang="en-US" altLang="ja-JP" i="1">
                        <a:latin typeface="Cambria Math" charset="0"/>
                        <a:ea typeface="Cambria Math" charset="0"/>
                        <a:cs typeface="Cambria Math" charset="0"/>
                      </a:rPr>
                      <m:t>𝜋</m:t>
                    </m:r>
                  </m:oMath>
                </a14:m>
                <a:r>
                  <a:rPr lang="en-US" altLang="ja-JP" dirty="0">
                    <a:latin typeface="Cambria Math" charset="0"/>
                    <a:ea typeface="Cambria Math" charset="0"/>
                    <a:cs typeface="Cambria Math" charset="0"/>
                  </a:rPr>
                  <a:t>N</a:t>
                </a:r>
                <a:r>
                  <a:rPr lang="en-US" altLang="ja-JP" baseline="-25000" dirty="0">
                    <a:latin typeface="Cambria Math" charset="0"/>
                    <a:ea typeface="Cambria Math" charset="0"/>
                    <a:cs typeface="Cambria Math" charset="0"/>
                  </a:rPr>
                  <a:t>A</a:t>
                </a:r>
                <a:r>
                  <a:rPr lang="en-US" altLang="ja-JP" dirty="0">
                    <a:latin typeface="Cambria Math" charset="0"/>
                    <a:ea typeface="Cambria Math" charset="0"/>
                    <a:cs typeface="Cambria Math" charset="0"/>
                  </a:rPr>
                  <a:t>r</a:t>
                </a:r>
                <a:r>
                  <a:rPr lang="en-US" altLang="ja-JP" baseline="-25000" dirty="0">
                    <a:latin typeface="Cambria Math" charset="0"/>
                    <a:ea typeface="Cambria Math" charset="0"/>
                    <a:cs typeface="Cambria Math" charset="0"/>
                  </a:rPr>
                  <a:t>e</a:t>
                </a:r>
                <a:r>
                  <a:rPr lang="en-US" altLang="ja-JP" baseline="30000" dirty="0">
                    <a:latin typeface="Cambria Math" charset="0"/>
                    <a:ea typeface="Cambria Math" charset="0"/>
                    <a:cs typeface="Cambria Math" charset="0"/>
                  </a:rPr>
                  <a:t>2</a:t>
                </a:r>
                <a:r>
                  <a:rPr lang="en-US" altLang="ja-JP" dirty="0">
                    <a:latin typeface="Cambria Math" charset="0"/>
                    <a:ea typeface="Cambria Math" charset="0"/>
                    <a:cs typeface="Cambria Math" charset="0"/>
                  </a:rPr>
                  <a:t>mc</a:t>
                </a:r>
                <a:r>
                  <a:rPr lang="en-US" altLang="ja-JP" baseline="30000" dirty="0">
                    <a:latin typeface="Cambria Math" charset="0"/>
                    <a:ea typeface="Cambria Math" charset="0"/>
                    <a:cs typeface="Cambria Math" charset="0"/>
                  </a:rPr>
                  <a:t>2</a:t>
                </a:r>
                <a:r>
                  <a:rPr lang="en-US" altLang="ja-JP" dirty="0">
                    <a:latin typeface="Cambria Math" charset="0"/>
                    <a:ea typeface="Cambria Math" charset="0"/>
                    <a:cs typeface="Cambria Math" charset="0"/>
                  </a:rPr>
                  <a:t>=0.3071MeV·cm</a:t>
                </a:r>
                <a:r>
                  <a:rPr lang="en-US" altLang="ja-JP" baseline="30000" dirty="0">
                    <a:latin typeface="Cambria Math" charset="0"/>
                    <a:ea typeface="Cambria Math" charset="0"/>
                    <a:cs typeface="Cambria Math" charset="0"/>
                  </a:rPr>
                  <a:t>2</a:t>
                </a:r>
                <a:r>
                  <a:rPr lang="en-US" altLang="ja-JP" dirty="0">
                    <a:latin typeface="Cambria Math" charset="0"/>
                    <a:ea typeface="Cambria Math" charset="0"/>
                    <a:cs typeface="Cambria Math" charset="0"/>
                  </a:rPr>
                  <a:t>/g</a:t>
                </a:r>
              </a:p>
              <a:p>
                <a:r>
                  <a:rPr lang="en-US" altLang="ja-JP" dirty="0">
                    <a:latin typeface="Cambria Math" charset="0"/>
                    <a:ea typeface="Cambria Math" charset="0"/>
                    <a:cs typeface="Cambria Math" charset="0"/>
                  </a:rPr>
                  <a:t>N</a:t>
                </a:r>
                <a:r>
                  <a:rPr lang="en-US" altLang="ja-JP" baseline="-25000" dirty="0">
                    <a:latin typeface="Cambria Math" charset="0"/>
                    <a:ea typeface="Cambria Math" charset="0"/>
                    <a:cs typeface="Cambria Math" charset="0"/>
                  </a:rPr>
                  <a:t>A</a:t>
                </a:r>
                <a:r>
                  <a:rPr lang="en-US" altLang="ja-JP" dirty="0">
                    <a:latin typeface="Cambria Math" charset="0"/>
                    <a:ea typeface="Cambria Math" charset="0"/>
                    <a:cs typeface="Cambria Math" charset="0"/>
                  </a:rPr>
                  <a:t>=6.022</a:t>
                </a:r>
                <a14:m>
                  <m:oMath xmlns:m="http://schemas.openxmlformats.org/officeDocument/2006/math">
                    <m:r>
                      <a:rPr lang="en-US" altLang="ja-JP" i="1">
                        <a:latin typeface="Cambria Math" charset="0"/>
                        <a:ea typeface="Cambria Math" charset="0"/>
                        <a:cs typeface="Cambria Math" charset="0"/>
                      </a:rPr>
                      <m:t>×</m:t>
                    </m:r>
                  </m:oMath>
                </a14:m>
                <a:r>
                  <a:rPr lang="en-US" altLang="ja-JP" dirty="0">
                    <a:latin typeface="Cambria Math" charset="0"/>
                    <a:ea typeface="Cambria Math" charset="0"/>
                    <a:cs typeface="Cambria Math" charset="0"/>
                  </a:rPr>
                  <a:t>10</a:t>
                </a:r>
                <a:r>
                  <a:rPr lang="en-US" altLang="ja-JP" baseline="30000" dirty="0">
                    <a:latin typeface="Cambria Math" charset="0"/>
                    <a:ea typeface="Cambria Math" charset="0"/>
                    <a:cs typeface="Cambria Math" charset="0"/>
                  </a:rPr>
                  <a:t>23</a:t>
                </a:r>
                <a:r>
                  <a:rPr lang="en-US" altLang="ja-JP" dirty="0">
                    <a:latin typeface="Cambria Math" charset="0"/>
                    <a:ea typeface="Cambria Math" charset="0"/>
                    <a:cs typeface="Cambria Math" charset="0"/>
                  </a:rPr>
                  <a:t>/g(</a:t>
                </a:r>
                <a:r>
                  <a:rPr lang="en-US" altLang="ja-JP" b="1" dirty="0">
                    <a:latin typeface="Cambria Math" charset="0"/>
                    <a:ea typeface="Cambria Math" charset="0"/>
                    <a:cs typeface="Cambria Math" charset="0"/>
                  </a:rPr>
                  <a:t>Avogadro constant)</a:t>
                </a:r>
              </a:p>
              <a:p>
                <a:r>
                  <a:rPr lang="en-US" altLang="ja-JP" dirty="0">
                    <a:latin typeface="Cambria Math" charset="0"/>
                    <a:ea typeface="Cambria Math" charset="0"/>
                    <a:cs typeface="Cambria Math" charset="0"/>
                  </a:rPr>
                  <a:t>r</a:t>
                </a:r>
                <a:r>
                  <a:rPr lang="en-US" altLang="ja-JP" baseline="-25000" dirty="0">
                    <a:latin typeface="Cambria Math" charset="0"/>
                    <a:ea typeface="Cambria Math" charset="0"/>
                    <a:cs typeface="Cambria Math" charset="0"/>
                  </a:rPr>
                  <a:t>e</a:t>
                </a:r>
                <a:r>
                  <a:rPr lang="en-US" altLang="ja-JP" dirty="0">
                    <a:latin typeface="Cambria Math" charset="0"/>
                    <a:ea typeface="Cambria Math" charset="0"/>
                    <a:cs typeface="Cambria Math" charset="0"/>
                  </a:rPr>
                  <a:t>=2.82</a:t>
                </a:r>
                <a14:m>
                  <m:oMath xmlns:m="http://schemas.openxmlformats.org/officeDocument/2006/math">
                    <m:r>
                      <a:rPr lang="en-US" altLang="ja-JP" i="1">
                        <a:latin typeface="Cambria Math" charset="0"/>
                        <a:ea typeface="Cambria Math" charset="0"/>
                        <a:cs typeface="Cambria Math" charset="0"/>
                      </a:rPr>
                      <m:t>×</m:t>
                    </m:r>
                  </m:oMath>
                </a14:m>
                <a:r>
                  <a:rPr lang="en-US" altLang="ja-JP" dirty="0">
                    <a:latin typeface="Cambria Math" charset="0"/>
                    <a:ea typeface="Cambria Math" charset="0"/>
                    <a:cs typeface="Cambria Math" charset="0"/>
                  </a:rPr>
                  <a:t>10</a:t>
                </a:r>
                <a:r>
                  <a:rPr lang="en-US" altLang="ja-JP" baseline="30000" dirty="0">
                    <a:latin typeface="Cambria Math" charset="0"/>
                    <a:ea typeface="Cambria Math" charset="0"/>
                    <a:cs typeface="Cambria Math" charset="0"/>
                  </a:rPr>
                  <a:t>-13</a:t>
                </a:r>
                <a:r>
                  <a:rPr lang="en-US" altLang="ja-JP" dirty="0">
                    <a:latin typeface="Cambria Math" charset="0"/>
                    <a:ea typeface="Cambria Math" charset="0"/>
                    <a:cs typeface="Cambria Math" charset="0"/>
                  </a:rPr>
                  <a:t>cm(classical electron radius)</a:t>
                </a:r>
                <a:endParaRPr kumimoji="1" lang="ja-JP" altLang="en-US"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131849" y="2116949"/>
                <a:ext cx="4482791" cy="1200329"/>
              </a:xfrm>
              <a:prstGeom prst="rect">
                <a:avLst/>
              </a:prstGeom>
              <a:blipFill rotWithShape="0">
                <a:blip r:embed="rId3"/>
                <a:stretch>
                  <a:fillRect l="-1224" t="-3046" b="-659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6746489" y="2116949"/>
                <a:ext cx="5006898" cy="1754326"/>
              </a:xfrm>
              <a:prstGeom prst="rect">
                <a:avLst/>
              </a:prstGeom>
              <a:noFill/>
            </p:spPr>
            <p:txBody>
              <a:bodyPr wrap="square" rtlCol="0">
                <a:spAutoFit/>
              </a:bodyPr>
              <a:lstStyle/>
              <a:p>
                <a:r>
                  <a:rPr lang="en-US" altLang="ja-JP" dirty="0">
                    <a:latin typeface="Cambria Math" charset="0"/>
                    <a:ea typeface="Cambria Math" charset="0"/>
                    <a:cs typeface="Cambria Math" charset="0"/>
                  </a:rPr>
                  <a:t>Z,A=atomic number and atomic mass of matter</a:t>
                </a:r>
              </a:p>
              <a:p>
                <a14:m>
                  <m:oMath xmlns:m="http://schemas.openxmlformats.org/officeDocument/2006/math">
                    <m:r>
                      <a:rPr lang="en-US" altLang="ja-JP" i="1">
                        <a:latin typeface="Cambria Math" charset="0"/>
                        <a:ea typeface="Cambria Math" charset="0"/>
                        <a:cs typeface="Cambria Math" charset="0"/>
                      </a:rPr>
                      <m:t>𝓏</m:t>
                    </m:r>
                  </m:oMath>
                </a14:m>
                <a:r>
                  <a:rPr lang="en-US" altLang="ja-JP" dirty="0">
                    <a:latin typeface="Cambria Math" charset="0"/>
                    <a:ea typeface="Cambria Math" charset="0"/>
                    <a:cs typeface="Cambria Math" charset="0"/>
                  </a:rPr>
                  <a:t>=charge of a incoming particle</a:t>
                </a:r>
              </a:p>
              <a:p>
                <a:r>
                  <a:rPr lang="en-US" altLang="ja-JP" dirty="0">
                    <a:latin typeface="Cambria Math" charset="0"/>
                    <a:ea typeface="Cambria Math" charset="0"/>
                    <a:cs typeface="Cambria Math" charset="0"/>
                  </a:rPr>
                  <a:t>I</a:t>
                </a:r>
                <a14:m>
                  <m:oMath xmlns:m="http://schemas.openxmlformats.org/officeDocument/2006/math">
                    <m:r>
                      <a:rPr lang="en-US" altLang="ja-JP" i="1">
                        <a:latin typeface="Cambria Math" charset="0"/>
                        <a:ea typeface="Cambria Math" charset="0"/>
                        <a:cs typeface="Cambria Math" charset="0"/>
                      </a:rPr>
                      <m:t>≅</m:t>
                    </m:r>
                  </m:oMath>
                </a14:m>
                <a:r>
                  <a:rPr lang="en-US" altLang="ja-JP" dirty="0">
                    <a:latin typeface="Cambria Math" charset="0"/>
                    <a:ea typeface="Cambria Math" charset="0"/>
                    <a:cs typeface="Cambria Math" charset="0"/>
                  </a:rPr>
                  <a:t>16Z</a:t>
                </a:r>
                <a:r>
                  <a:rPr lang="en-US" altLang="ja-JP" baseline="30000" dirty="0">
                    <a:latin typeface="Cambria Math" charset="0"/>
                    <a:ea typeface="Cambria Math" charset="0"/>
                    <a:cs typeface="Cambria Math" charset="0"/>
                  </a:rPr>
                  <a:t>0.9</a:t>
                </a:r>
                <a:r>
                  <a:rPr lang="en-US" altLang="ja-JP" dirty="0">
                    <a:latin typeface="Cambria Math" charset="0"/>
                    <a:ea typeface="Cambria Math" charset="0"/>
                    <a:cs typeface="Cambria Math" charset="0"/>
                  </a:rPr>
                  <a:t>eV(average of ionization potential)</a:t>
                </a:r>
              </a:p>
              <a:p>
                <a:r>
                  <a:rPr lang="el-GR" altLang="ja-JP" dirty="0">
                    <a:latin typeface="Cambria Math" charset="0"/>
                    <a:ea typeface="Cambria Math" charset="0"/>
                    <a:cs typeface="Cambria Math" charset="0"/>
                  </a:rPr>
                  <a:t>δ</a:t>
                </a:r>
                <a:r>
                  <a:rPr lang="en-US" altLang="ja-JP" dirty="0">
                    <a:latin typeface="Cambria Math" charset="0"/>
                    <a:ea typeface="Cambria Math" charset="0"/>
                    <a:cs typeface="Cambria Math" charset="0"/>
                  </a:rPr>
                  <a:t>=quantity of density effect</a:t>
                </a:r>
              </a:p>
              <a:p>
                <a:pPr algn="ctr"/>
                <a:endParaRPr lang="en-US" altLang="ja-JP" dirty="0">
                  <a:latin typeface="Cambria Math" charset="0"/>
                  <a:ea typeface="Cambria Math" charset="0"/>
                  <a:cs typeface="Cambria Math" charset="0"/>
                </a:endParaRPr>
              </a:p>
              <a:p>
                <a:endParaRPr kumimoji="1" lang="ja-JP" altLang="en-US"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6746489" y="2116949"/>
                <a:ext cx="5006898" cy="1754326"/>
              </a:xfrm>
              <a:prstGeom prst="rect">
                <a:avLst/>
              </a:prstGeom>
              <a:blipFill rotWithShape="0">
                <a:blip r:embed="rId4"/>
                <a:stretch>
                  <a:fillRect l="-1096" t="-208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927517514"/>
      </p:ext>
    </p:extLst>
  </p:cSld>
  <p:clrMapOvr>
    <a:masterClrMapping/>
  </p:clrMapOvr>
  <mc:AlternateContent xmlns:mc="http://schemas.openxmlformats.org/markup-compatibility/2006" xmlns:p14="http://schemas.microsoft.com/office/powerpoint/2010/main">
    <mc:Choice Requires="p14">
      <p:transition spd="slow" p14:dur="2000" advTm="437"/>
    </mc:Choice>
    <mc:Fallback xmlns="">
      <p:transition spd="slow" advTm="43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テキスト ボックス 1"/>
              <p:cNvSpPr txBox="1"/>
              <p:nvPr/>
            </p:nvSpPr>
            <p:spPr>
              <a:xfrm>
                <a:off x="0" y="0"/>
                <a:ext cx="12192000" cy="4670189"/>
              </a:xfrm>
              <a:prstGeom prst="rect">
                <a:avLst/>
              </a:prstGeom>
              <a:noFill/>
            </p:spPr>
            <p:txBody>
              <a:bodyPr wrap="square" rtlCol="0">
                <a:spAutoFit/>
              </a:bodyPr>
              <a:lstStyle/>
              <a:p>
                <a:r>
                  <a:rPr lang="en-US" altLang="ja-JP" sz="2800" dirty="0">
                    <a:latin typeface="Cambria Math" charset="0"/>
                    <a:ea typeface="Cambria Math" charset="0"/>
                    <a:cs typeface="Cambria Math" charset="0"/>
                  </a:rPr>
                  <a:t>R</a:t>
                </a:r>
                <a:r>
                  <a:rPr kumimoji="1" lang="en-US" altLang="ja-JP" sz="2800" dirty="0">
                    <a:latin typeface="Cambria Math" charset="0"/>
                    <a:ea typeface="Cambria Math" charset="0"/>
                    <a:cs typeface="Cambria Math" charset="0"/>
                  </a:rPr>
                  <a:t>ange R,  is </a:t>
                </a:r>
              </a:p>
              <a:p>
                <a:endParaRPr kumimoji="1" lang="en-US" altLang="ja-JP" sz="2400" dirty="0">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kumimoji="1" lang="en-US" altLang="ja-JP" sz="3200" b="0" i="1" smtClean="0">
                          <a:latin typeface="Cambria Math" charset="0"/>
                          <a:ea typeface="Cambria Math" charset="0"/>
                          <a:cs typeface="Cambria Math" charset="0"/>
                        </a:rPr>
                        <m:t>𝑅</m:t>
                      </m:r>
                      <m:r>
                        <a:rPr kumimoji="1" lang="en-US" altLang="ja-JP" sz="3200" b="0" i="1" smtClean="0">
                          <a:latin typeface="Cambria Math" charset="0"/>
                          <a:ea typeface="Cambria Math" charset="0"/>
                          <a:cs typeface="Cambria Math" charset="0"/>
                        </a:rPr>
                        <m:t>=</m:t>
                      </m:r>
                      <m:nary>
                        <m:naryPr>
                          <m:ctrlPr>
                            <a:rPr kumimoji="1" lang="is-IS" altLang="ja-JP" sz="3200" b="0" i="1" smtClean="0">
                              <a:latin typeface="Cambria Math" panose="02040503050406030204" pitchFamily="18" charset="0"/>
                              <a:ea typeface="Cambria Math" charset="0"/>
                              <a:cs typeface="Cambria Math" charset="0"/>
                            </a:rPr>
                          </m:ctrlPr>
                        </m:naryPr>
                        <m:sub>
                          <m:r>
                            <m:rPr>
                              <m:brk m:alnAt="7"/>
                            </m:rPr>
                            <a:rPr kumimoji="1" lang="en-US" altLang="ja-JP" sz="3200" b="0" i="1" smtClean="0">
                              <a:latin typeface="Cambria Math" charset="0"/>
                              <a:ea typeface="Cambria Math" charset="0"/>
                              <a:cs typeface="Cambria Math" charset="0"/>
                            </a:rPr>
                            <m:t>0</m:t>
                          </m:r>
                        </m:sub>
                        <m:sup>
                          <m:r>
                            <a:rPr kumimoji="1" lang="en-US" altLang="ja-JP" sz="3200" b="0" i="1" smtClean="0">
                              <a:latin typeface="Cambria Math" charset="0"/>
                              <a:ea typeface="Cambria Math" charset="0"/>
                              <a:cs typeface="Cambria Math" charset="0"/>
                            </a:rPr>
                            <m:t>𝑅</m:t>
                          </m:r>
                        </m:sup>
                        <m:e>
                          <m:r>
                            <a:rPr kumimoji="1" lang="en-US" altLang="ja-JP" sz="3200" b="0" i="1" smtClean="0">
                              <a:latin typeface="Cambria Math" charset="0"/>
                              <a:ea typeface="Cambria Math" charset="0"/>
                              <a:cs typeface="Cambria Math" charset="0"/>
                            </a:rPr>
                            <m:t>𝑑𝑥</m:t>
                          </m:r>
                        </m:e>
                      </m:nary>
                      <m:r>
                        <a:rPr kumimoji="1" lang="en-US" altLang="ja-JP" sz="3200" b="0" i="1" smtClean="0">
                          <a:latin typeface="Cambria Math" charset="0"/>
                          <a:ea typeface="Cambria Math" charset="0"/>
                          <a:cs typeface="Cambria Math" charset="0"/>
                        </a:rPr>
                        <m:t>=</m:t>
                      </m:r>
                      <m:nary>
                        <m:naryPr>
                          <m:ctrlPr>
                            <a:rPr kumimoji="1" lang="is-IS" altLang="ja-JP" sz="3200" b="0" i="1" smtClean="0">
                              <a:latin typeface="Cambria Math" panose="02040503050406030204" pitchFamily="18" charset="0"/>
                              <a:ea typeface="Cambria Math" charset="0"/>
                              <a:cs typeface="Cambria Math" charset="0"/>
                            </a:rPr>
                          </m:ctrlPr>
                        </m:naryPr>
                        <m:sub>
                          <m:r>
                            <m:rPr>
                              <m:brk m:alnAt="23"/>
                            </m:rPr>
                            <a:rPr kumimoji="1" lang="en-US" altLang="ja-JP" sz="3200" b="0" i="1" smtClean="0">
                              <a:latin typeface="Cambria Math" charset="0"/>
                              <a:ea typeface="Cambria Math" charset="0"/>
                              <a:cs typeface="Cambria Math" charset="0"/>
                            </a:rPr>
                            <m:t>0</m:t>
                          </m:r>
                        </m:sub>
                        <m:sup>
                          <m:sSub>
                            <m:sSubPr>
                              <m:ctrlPr>
                                <a:rPr kumimoji="1" lang="en-US" altLang="ja-JP" sz="3200" b="0" i="1" smtClean="0">
                                  <a:latin typeface="Cambria Math" panose="02040503050406030204" pitchFamily="18" charset="0"/>
                                  <a:ea typeface="Cambria Math" charset="0"/>
                                  <a:cs typeface="Cambria Math" charset="0"/>
                                </a:rPr>
                              </m:ctrlPr>
                            </m:sSubPr>
                            <m:e>
                              <m:r>
                                <a:rPr kumimoji="1" lang="en-US" altLang="ja-JP" sz="3200" b="0" i="1" smtClean="0">
                                  <a:latin typeface="Cambria Math" charset="0"/>
                                  <a:ea typeface="Cambria Math" charset="0"/>
                                  <a:cs typeface="Cambria Math" charset="0"/>
                                </a:rPr>
                                <m:t>𝑇</m:t>
                              </m:r>
                            </m:e>
                            <m:sub>
                              <m:r>
                                <a:rPr kumimoji="1" lang="en-US" altLang="ja-JP" sz="3200" b="0" i="1" smtClean="0">
                                  <a:latin typeface="Cambria Math" charset="0"/>
                                  <a:ea typeface="Cambria Math" charset="0"/>
                                  <a:cs typeface="Cambria Math" charset="0"/>
                                </a:rPr>
                                <m:t>𝑖𝑛</m:t>
                              </m:r>
                            </m:sub>
                          </m:sSub>
                        </m:sup>
                        <m:e>
                          <m:sSup>
                            <m:sSupPr>
                              <m:ctrlPr>
                                <a:rPr kumimoji="1" lang="is-IS" altLang="ja-JP" sz="3200" b="0" i="1" smtClean="0">
                                  <a:latin typeface="Cambria Math" panose="02040503050406030204" pitchFamily="18" charset="0"/>
                                  <a:ea typeface="Cambria Math" charset="0"/>
                                  <a:cs typeface="Cambria Math" charset="0"/>
                                </a:rPr>
                              </m:ctrlPr>
                            </m:sSupPr>
                            <m:e>
                              <m:d>
                                <m:dPr>
                                  <m:begChr m:val="|"/>
                                  <m:endChr m:val="|"/>
                                  <m:ctrlPr>
                                    <a:rPr kumimoji="1" lang="hr-HR" altLang="ja-JP" sz="3200" b="0" i="1" smtClean="0">
                                      <a:latin typeface="Cambria Math" panose="02040503050406030204" pitchFamily="18" charset="0"/>
                                      <a:ea typeface="Cambria Math" charset="0"/>
                                      <a:cs typeface="Cambria Math" charset="0"/>
                                    </a:rPr>
                                  </m:ctrlPr>
                                </m:dPr>
                                <m:e>
                                  <m:f>
                                    <m:fPr>
                                      <m:ctrlPr>
                                        <a:rPr kumimoji="1" lang="mr-IN" altLang="ja-JP" sz="3200" b="0" i="1" smtClean="0">
                                          <a:latin typeface="Cambria Math" panose="02040503050406030204" pitchFamily="18" charset="0"/>
                                          <a:ea typeface="Cambria Math" charset="0"/>
                                          <a:cs typeface="Cambria Math" charset="0"/>
                                        </a:rPr>
                                      </m:ctrlPr>
                                    </m:fPr>
                                    <m:num>
                                      <m:r>
                                        <a:rPr kumimoji="1" lang="en-US" altLang="ja-JP" sz="3200" b="0" i="1" smtClean="0">
                                          <a:latin typeface="Cambria Math" charset="0"/>
                                          <a:ea typeface="Cambria Math" charset="0"/>
                                          <a:cs typeface="Cambria Math" charset="0"/>
                                        </a:rPr>
                                        <m:t>𝑑𝐸</m:t>
                                      </m:r>
                                    </m:num>
                                    <m:den>
                                      <m:r>
                                        <a:rPr kumimoji="1" lang="en-US" altLang="ja-JP" sz="3200" b="0" i="1" smtClean="0">
                                          <a:latin typeface="Cambria Math" charset="0"/>
                                          <a:ea typeface="Cambria Math" charset="0"/>
                                          <a:cs typeface="Cambria Math" charset="0"/>
                                        </a:rPr>
                                        <m:t>𝑑𝑥</m:t>
                                      </m:r>
                                    </m:den>
                                  </m:f>
                                </m:e>
                              </m:d>
                            </m:e>
                            <m:sup>
                              <m:r>
                                <a:rPr kumimoji="1" lang="en-US" altLang="ja-JP" sz="3200" b="0" i="1" smtClean="0">
                                  <a:latin typeface="Cambria Math" charset="0"/>
                                  <a:ea typeface="Cambria Math" charset="0"/>
                                  <a:cs typeface="Cambria Math" charset="0"/>
                                </a:rPr>
                                <m:t>−1</m:t>
                              </m:r>
                            </m:sup>
                          </m:sSup>
                          <m:r>
                            <a:rPr kumimoji="1" lang="en-US" altLang="ja-JP" sz="3200" b="0" i="1" smtClean="0">
                              <a:latin typeface="Cambria Math" charset="0"/>
                              <a:ea typeface="Cambria Math" charset="0"/>
                              <a:cs typeface="Cambria Math" charset="0"/>
                            </a:rPr>
                            <m:t>𝑑𝐸</m:t>
                          </m:r>
                        </m:e>
                      </m:nary>
                    </m:oMath>
                  </m:oMathPara>
                </a14:m>
                <a:endParaRPr kumimoji="1" lang="en-US" altLang="ja-JP" sz="3200" b="0" dirty="0">
                  <a:latin typeface="Cambria Math" charset="0"/>
                  <a:ea typeface="Cambria Math" charset="0"/>
                  <a:cs typeface="Cambria Math" charset="0"/>
                </a:endParaRPr>
              </a:p>
              <a:p>
                <a:endParaRPr lang="en-US" altLang="ja-JP" sz="3600" dirty="0">
                  <a:latin typeface="Cambria Math" charset="0"/>
                  <a:ea typeface="Cambria Math" charset="0"/>
                  <a:cs typeface="Cambria Math" charset="0"/>
                </a:endParaRPr>
              </a:p>
              <a:p>
                <a:r>
                  <a:rPr lang="en-US" altLang="ja-JP" sz="2800" dirty="0">
                    <a:latin typeface="Cambria Math" charset="0"/>
                    <a:ea typeface="Cambria Math" charset="0"/>
                    <a:cs typeface="Cambria Math" charset="0"/>
                  </a:rPr>
                  <a:t>To get </a:t>
                </a:r>
                <a14:m>
                  <m:oMath xmlns:m="http://schemas.openxmlformats.org/officeDocument/2006/math">
                    <m:r>
                      <a:rPr lang="en-US" altLang="ja-JP" sz="2800" i="1" smtClean="0">
                        <a:latin typeface="Cambria Math" charset="0"/>
                        <a:ea typeface="Cambria Math" charset="0"/>
                        <a:cs typeface="Cambria Math" charset="0"/>
                      </a:rPr>
                      <m:t>ℓ</m:t>
                    </m:r>
                  </m:oMath>
                </a14:m>
                <a:r>
                  <a:rPr lang="en-US" altLang="ja-JP" sz="2800" dirty="0">
                    <a:latin typeface="Cambria Math" charset="0"/>
                    <a:ea typeface="Cambria Math" charset="0"/>
                    <a:cs typeface="Cambria Math" charset="0"/>
                  </a:rPr>
                  <a:t>, you must calculate</a:t>
                </a:r>
              </a:p>
              <a:p>
                <a:pPr algn="ctr"/>
                <a:endParaRPr kumimoji="1" lang="en-US" altLang="ja-JP" sz="2400" b="0" dirty="0">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kumimoji="1" lang="en-US" altLang="ja-JP" sz="3200" b="0" i="1" smtClean="0">
                          <a:latin typeface="Cambria Math" charset="0"/>
                          <a:ea typeface="Cambria Math" charset="0"/>
                          <a:cs typeface="Cambria Math" charset="0"/>
                        </a:rPr>
                        <m:t>ℓ=</m:t>
                      </m:r>
                      <m:nary>
                        <m:naryPr>
                          <m:ctrlPr>
                            <a:rPr kumimoji="1" lang="is-IS" altLang="ja-JP" sz="3200" b="0" i="1" smtClean="0">
                              <a:latin typeface="Cambria Math" panose="02040503050406030204" pitchFamily="18" charset="0"/>
                              <a:ea typeface="Cambria Math" charset="0"/>
                              <a:cs typeface="Cambria Math" charset="0"/>
                            </a:rPr>
                          </m:ctrlPr>
                        </m:naryPr>
                        <m:sub>
                          <m:sSub>
                            <m:sSubPr>
                              <m:ctrlPr>
                                <a:rPr kumimoji="1" lang="en-US" altLang="ja-JP" sz="3200" b="0" i="1" smtClean="0">
                                  <a:latin typeface="Cambria Math" panose="02040503050406030204" pitchFamily="18" charset="0"/>
                                  <a:ea typeface="Cambria Math" charset="0"/>
                                  <a:cs typeface="Cambria Math" charset="0"/>
                                </a:rPr>
                              </m:ctrlPr>
                            </m:sSubPr>
                            <m:e>
                              <m:r>
                                <a:rPr kumimoji="1" lang="en-US" altLang="ja-JP" sz="3200" b="0" i="1" smtClean="0">
                                  <a:latin typeface="Cambria Math" charset="0"/>
                                  <a:ea typeface="Cambria Math" charset="0"/>
                                  <a:cs typeface="Cambria Math" charset="0"/>
                                </a:rPr>
                                <m:t>𝑀</m:t>
                              </m:r>
                            </m:e>
                            <m:sub>
                              <m:r>
                                <a:rPr kumimoji="1" lang="en-US" altLang="ja-JP" sz="3200" b="0" i="1" smtClean="0">
                                  <a:latin typeface="Cambria Math" charset="0"/>
                                  <a:ea typeface="Cambria Math" charset="0"/>
                                  <a:cs typeface="Cambria Math" charset="0"/>
                                </a:rPr>
                                <m:t>(</m:t>
                              </m:r>
                              <m:r>
                                <a:rPr kumimoji="1" lang="en-US" altLang="ja-JP" sz="3200" b="0" i="1" smtClean="0">
                                  <a:latin typeface="Cambria Math" charset="0"/>
                                  <a:ea typeface="Cambria Math" charset="0"/>
                                  <a:cs typeface="Cambria Math" charset="0"/>
                                </a:rPr>
                                <m:t>𝑁</m:t>
                              </m:r>
                              <m:r>
                                <a:rPr kumimoji="1" lang="en-US" altLang="ja-JP" sz="3200" b="0" i="1" smtClean="0">
                                  <a:latin typeface="Cambria Math" charset="0"/>
                                  <a:ea typeface="Cambria Math" charset="0"/>
                                  <a:cs typeface="Cambria Math" charset="0"/>
                                </a:rPr>
                                <m:t>,</m:t>
                              </m:r>
                              <m:r>
                                <a:rPr kumimoji="1" lang="en-US" altLang="ja-JP" sz="3200" b="0" i="1" smtClean="0">
                                  <a:latin typeface="Cambria Math" charset="0"/>
                                  <a:ea typeface="Cambria Math" charset="0"/>
                                  <a:cs typeface="Cambria Math" charset="0"/>
                                </a:rPr>
                                <m:t>𝑍</m:t>
                              </m:r>
                              <m:r>
                                <a:rPr kumimoji="1" lang="en-US" altLang="ja-JP" sz="3200" b="0" i="1" smtClean="0">
                                  <a:latin typeface="Cambria Math" charset="0"/>
                                  <a:ea typeface="Cambria Math" charset="0"/>
                                  <a:cs typeface="Cambria Math" charset="0"/>
                                </a:rPr>
                                <m:t>−2)</m:t>
                              </m:r>
                            </m:sub>
                          </m:sSub>
                          <m:r>
                            <m:rPr>
                              <m:brk m:alnAt="23"/>
                            </m:rPr>
                            <a:rPr kumimoji="1" lang="en-US" altLang="ja-JP" sz="3200" b="0" i="1" smtClean="0">
                              <a:latin typeface="Cambria Math" charset="0"/>
                              <a:ea typeface="Cambria Math" charset="0"/>
                              <a:cs typeface="Cambria Math" charset="0"/>
                            </a:rPr>
                            <m:t>−</m:t>
                          </m:r>
                          <m:sSub>
                            <m:sSubPr>
                              <m:ctrlPr>
                                <a:rPr kumimoji="1" lang="en-US" altLang="ja-JP" sz="3200" b="0" i="1" smtClean="0">
                                  <a:latin typeface="Cambria Math" panose="02040503050406030204" pitchFamily="18" charset="0"/>
                                  <a:ea typeface="Cambria Math" charset="0"/>
                                  <a:cs typeface="Cambria Math" charset="0"/>
                                </a:rPr>
                              </m:ctrlPr>
                            </m:sSubPr>
                            <m:e>
                              <m:r>
                                <a:rPr kumimoji="1" lang="en-US" altLang="ja-JP" sz="3200" b="0" i="1" smtClean="0">
                                  <a:latin typeface="Cambria Math" charset="0"/>
                                  <a:ea typeface="Cambria Math" charset="0"/>
                                  <a:cs typeface="Cambria Math" charset="0"/>
                                </a:rPr>
                                <m:t>𝑀</m:t>
                              </m:r>
                            </m:e>
                            <m:sub>
                              <m:r>
                                <a:rPr kumimoji="1" lang="en-US" altLang="ja-JP" sz="3200" b="0" i="1" smtClean="0">
                                  <a:latin typeface="Cambria Math" charset="0"/>
                                  <a:ea typeface="Cambria Math" charset="0"/>
                                  <a:cs typeface="Cambria Math" charset="0"/>
                                </a:rPr>
                                <m:t>(</m:t>
                              </m:r>
                              <m:r>
                                <a:rPr kumimoji="1" lang="en-US" altLang="ja-JP" sz="3200" b="0" i="1" smtClean="0">
                                  <a:latin typeface="Cambria Math" charset="0"/>
                                  <a:ea typeface="Cambria Math" charset="0"/>
                                  <a:cs typeface="Cambria Math" charset="0"/>
                                </a:rPr>
                                <m:t>𝑁</m:t>
                              </m:r>
                              <m:r>
                                <a:rPr kumimoji="1" lang="en-US" altLang="ja-JP" sz="3200" b="0" i="1" smtClean="0">
                                  <a:latin typeface="Cambria Math" charset="0"/>
                                  <a:ea typeface="Cambria Math" charset="0"/>
                                  <a:cs typeface="Cambria Math" charset="0"/>
                                </a:rPr>
                                <m:t>,</m:t>
                              </m:r>
                              <m:r>
                                <a:rPr kumimoji="1" lang="en-US" altLang="ja-JP" sz="3200" b="0" i="1" smtClean="0">
                                  <a:latin typeface="Cambria Math" charset="0"/>
                                  <a:ea typeface="Cambria Math" charset="0"/>
                                  <a:cs typeface="Cambria Math" charset="0"/>
                                </a:rPr>
                                <m:t>𝑍</m:t>
                              </m:r>
                              <m:r>
                                <a:rPr kumimoji="1" lang="en-US" altLang="ja-JP" sz="3200" b="0" i="1" smtClean="0">
                                  <a:latin typeface="Cambria Math" charset="0"/>
                                  <a:ea typeface="Cambria Math" charset="0"/>
                                  <a:cs typeface="Cambria Math" charset="0"/>
                                </a:rPr>
                                <m:t>)</m:t>
                              </m:r>
                            </m:sub>
                          </m:sSub>
                        </m:sub>
                        <m:sup>
                          <m:sSub>
                            <m:sSubPr>
                              <m:ctrlPr>
                                <a:rPr kumimoji="1" lang="en-US" altLang="ja-JP" sz="3200" b="0" i="1" smtClean="0">
                                  <a:latin typeface="Cambria Math" panose="02040503050406030204" pitchFamily="18" charset="0"/>
                                  <a:ea typeface="Cambria Math" charset="0"/>
                                  <a:cs typeface="Cambria Math" charset="0"/>
                                </a:rPr>
                              </m:ctrlPr>
                            </m:sSubPr>
                            <m:e>
                              <m:r>
                                <a:rPr kumimoji="1" lang="en-US" altLang="ja-JP" sz="3200" b="0" i="1" smtClean="0">
                                  <a:latin typeface="Cambria Math" charset="0"/>
                                  <a:ea typeface="Cambria Math" charset="0"/>
                                  <a:cs typeface="Cambria Math" charset="0"/>
                                </a:rPr>
                                <m:t>𝑇</m:t>
                              </m:r>
                            </m:e>
                            <m:sub>
                              <m:r>
                                <a:rPr kumimoji="1" lang="en-US" altLang="ja-JP" sz="3200" b="0" i="1" smtClean="0">
                                  <a:latin typeface="Cambria Math" charset="0"/>
                                  <a:ea typeface="Cambria Math" charset="0"/>
                                  <a:cs typeface="Cambria Math" charset="0"/>
                                </a:rPr>
                                <m:t>𝑖𝑛</m:t>
                              </m:r>
                            </m:sub>
                          </m:sSub>
                        </m:sup>
                        <m:e>
                          <m:sSup>
                            <m:sSupPr>
                              <m:ctrlPr>
                                <a:rPr kumimoji="1" lang="is-IS" altLang="ja-JP" sz="3200" b="0" i="1" smtClean="0">
                                  <a:latin typeface="Cambria Math" panose="02040503050406030204" pitchFamily="18" charset="0"/>
                                  <a:ea typeface="Cambria Math" charset="0"/>
                                  <a:cs typeface="Cambria Math" charset="0"/>
                                </a:rPr>
                              </m:ctrlPr>
                            </m:sSupPr>
                            <m:e>
                              <m:d>
                                <m:dPr>
                                  <m:begChr m:val="|"/>
                                  <m:endChr m:val="|"/>
                                  <m:ctrlPr>
                                    <a:rPr kumimoji="1" lang="hr-HR" altLang="ja-JP" sz="3200" b="0" i="1" smtClean="0">
                                      <a:latin typeface="Cambria Math" panose="02040503050406030204" pitchFamily="18" charset="0"/>
                                      <a:ea typeface="Cambria Math" charset="0"/>
                                      <a:cs typeface="Cambria Math" charset="0"/>
                                    </a:rPr>
                                  </m:ctrlPr>
                                </m:dPr>
                                <m:e>
                                  <m:f>
                                    <m:fPr>
                                      <m:ctrlPr>
                                        <a:rPr kumimoji="1" lang="mr-IN" altLang="ja-JP" sz="3200" b="0" i="1" smtClean="0">
                                          <a:latin typeface="Cambria Math" panose="02040503050406030204" pitchFamily="18" charset="0"/>
                                          <a:ea typeface="Cambria Math" charset="0"/>
                                          <a:cs typeface="Cambria Math" charset="0"/>
                                        </a:rPr>
                                      </m:ctrlPr>
                                    </m:fPr>
                                    <m:num>
                                      <m:r>
                                        <a:rPr kumimoji="1" lang="en-US" altLang="ja-JP" sz="3200" b="0" i="1" smtClean="0">
                                          <a:latin typeface="Cambria Math" charset="0"/>
                                          <a:ea typeface="Cambria Math" charset="0"/>
                                          <a:cs typeface="Cambria Math" charset="0"/>
                                        </a:rPr>
                                        <m:t>𝑑𝐸</m:t>
                                      </m:r>
                                    </m:num>
                                    <m:den>
                                      <m:r>
                                        <a:rPr kumimoji="1" lang="en-US" altLang="ja-JP" sz="3200" b="0" i="1" smtClean="0">
                                          <a:latin typeface="Cambria Math" charset="0"/>
                                          <a:ea typeface="Cambria Math" charset="0"/>
                                          <a:cs typeface="Cambria Math" charset="0"/>
                                        </a:rPr>
                                        <m:t>𝑑𝑥</m:t>
                                      </m:r>
                                    </m:den>
                                  </m:f>
                                </m:e>
                              </m:d>
                            </m:e>
                            <m:sup>
                              <m:r>
                                <a:rPr kumimoji="1" lang="en-US" altLang="ja-JP" sz="3200" b="0" i="1" smtClean="0">
                                  <a:latin typeface="Cambria Math" charset="0"/>
                                  <a:ea typeface="Cambria Math" charset="0"/>
                                  <a:cs typeface="Cambria Math" charset="0"/>
                                </a:rPr>
                                <m:t>−1</m:t>
                              </m:r>
                            </m:sup>
                          </m:sSup>
                          <m:r>
                            <a:rPr kumimoji="1" lang="en-US" altLang="ja-JP" sz="3200" b="0" i="1" smtClean="0">
                              <a:latin typeface="Cambria Math" charset="0"/>
                              <a:ea typeface="Cambria Math" charset="0"/>
                              <a:cs typeface="Cambria Math" charset="0"/>
                            </a:rPr>
                            <m:t>𝑑𝐸</m:t>
                          </m:r>
                        </m:e>
                      </m:nary>
                    </m:oMath>
                  </m:oMathPara>
                </a14:m>
                <a:endParaRPr kumimoji="1" lang="en-US" altLang="ja-JP" sz="3200" b="0" dirty="0">
                  <a:latin typeface="Cambria Math" charset="0"/>
                  <a:ea typeface="Cambria Math" charset="0"/>
                  <a:cs typeface="Cambria Math" charset="0"/>
                </a:endParaRPr>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0" y="0"/>
                <a:ext cx="12192000" cy="4670189"/>
              </a:xfrm>
              <a:prstGeom prst="rect">
                <a:avLst/>
              </a:prstGeom>
              <a:blipFill>
                <a:blip r:embed="rId3"/>
                <a:stretch>
                  <a:fillRect l="-1042" t="-24457" b="-595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191344" y="5013176"/>
                <a:ext cx="10416480" cy="1384995"/>
              </a:xfrm>
              <a:prstGeom prst="rect">
                <a:avLst/>
              </a:prstGeom>
              <a:noFill/>
            </p:spPr>
            <p:txBody>
              <a:bodyPr wrap="square" rtlCol="0">
                <a:spAutoFit/>
              </a:bodyPr>
              <a:lstStyle/>
              <a:p>
                <a:r>
                  <a:rPr kumimoji="1" lang="en-US" altLang="ja-JP" sz="2800" dirty="0">
                    <a:latin typeface="Cambria Math" charset="0"/>
                    <a:ea typeface="Cambria Math" charset="0"/>
                    <a:cs typeface="Cambria Math" charset="0"/>
                  </a:rPr>
                  <a:t>For example, Ni  : </a:t>
                </a:r>
                <a14:m>
                  <m:oMath xmlns:m="http://schemas.openxmlformats.org/officeDocument/2006/math">
                    <m:r>
                      <a:rPr kumimoji="1" lang="en-US" altLang="ja-JP" sz="2800" b="0" i="1" smtClean="0">
                        <a:latin typeface="Cambria Math" charset="0"/>
                        <a:ea typeface="Cambria Math" charset="0"/>
                        <a:cs typeface="Cambria Math" charset="0"/>
                      </a:rPr>
                      <m:t>𝑅</m:t>
                    </m:r>
                  </m:oMath>
                </a14:m>
                <a:r>
                  <a:rPr kumimoji="1" lang="en-US" altLang="ja-JP" sz="2800" dirty="0">
                    <a:latin typeface="Cambria Math" charset="0"/>
                    <a:ea typeface="Cambria Math" charset="0"/>
                    <a:cs typeface="Cambria Math" charset="0"/>
                  </a:rPr>
                  <a:t>=0.142cm,   </a:t>
                </a:r>
                <a14:m>
                  <m:oMath xmlns:m="http://schemas.openxmlformats.org/officeDocument/2006/math">
                    <m:r>
                      <a:rPr kumimoji="1" lang="en-US" altLang="ja-JP" sz="2800" b="0" i="0" smtClean="0">
                        <a:latin typeface="Cambria Math" charset="0"/>
                        <a:ea typeface="Cambria Math" charset="0"/>
                        <a:cs typeface="Cambria Math" charset="0"/>
                      </a:rPr>
                      <m:t> </m:t>
                    </m:r>
                    <m:r>
                      <a:rPr kumimoji="1" lang="en-US" altLang="ja-JP" sz="2800" i="1" smtClean="0">
                        <a:latin typeface="Cambria Math" charset="0"/>
                        <a:ea typeface="Cambria Math" charset="0"/>
                        <a:cs typeface="Cambria Math" charset="0"/>
                      </a:rPr>
                      <m:t>ℓ</m:t>
                    </m:r>
                  </m:oMath>
                </a14:m>
                <a:r>
                  <a:rPr kumimoji="1" lang="en-US" altLang="ja-JP" sz="2800" dirty="0">
                    <a:latin typeface="Cambria Math" charset="0"/>
                    <a:ea typeface="Cambria Math" charset="0"/>
                    <a:cs typeface="Cambria Math" charset="0"/>
                  </a:rPr>
                  <a:t>=0.142cm</a:t>
                </a:r>
              </a:p>
              <a:p>
                <a:r>
                  <a:rPr lang="en-US" altLang="ja-JP" sz="2800" dirty="0">
                    <a:latin typeface="Cambria Math" charset="0"/>
                    <a:ea typeface="Cambria Math" charset="0"/>
                    <a:cs typeface="Cambria Math" charset="0"/>
                  </a:rPr>
                  <a:t>                          W  : </a:t>
                </a:r>
                <a14:m>
                  <m:oMath xmlns:m="http://schemas.openxmlformats.org/officeDocument/2006/math">
                    <m:r>
                      <a:rPr lang="en-US" altLang="ja-JP" sz="2800" b="0" i="1" smtClean="0">
                        <a:latin typeface="Cambria Math" charset="0"/>
                        <a:ea typeface="Cambria Math" charset="0"/>
                        <a:cs typeface="Cambria Math" charset="0"/>
                      </a:rPr>
                      <m:t>𝑅</m:t>
                    </m:r>
                  </m:oMath>
                </a14:m>
                <a:r>
                  <a:rPr lang="en-US" altLang="ja-JP" sz="2800" dirty="0">
                    <a:latin typeface="Cambria Math" charset="0"/>
                    <a:ea typeface="Cambria Math" charset="0"/>
                    <a:cs typeface="Cambria Math" charset="0"/>
                  </a:rPr>
                  <a:t>=0.0920cm, </a:t>
                </a:r>
                <a14:m>
                  <m:oMath xmlns:m="http://schemas.openxmlformats.org/officeDocument/2006/math">
                    <m:r>
                      <a:rPr lang="en-US" altLang="ja-JP" sz="2800" i="1" smtClean="0">
                        <a:latin typeface="Cambria Math" charset="0"/>
                        <a:ea typeface="Cambria Math" charset="0"/>
                        <a:cs typeface="Cambria Math" charset="0"/>
                      </a:rPr>
                      <m:t>ℓ</m:t>
                    </m:r>
                  </m:oMath>
                </a14:m>
                <a:r>
                  <a:rPr lang="en-US" altLang="ja-JP" sz="2800" dirty="0">
                    <a:latin typeface="Cambria Math" charset="0"/>
                    <a:ea typeface="Cambria Math" charset="0"/>
                    <a:cs typeface="Cambria Math" charset="0"/>
                  </a:rPr>
                  <a:t>=0.0679cm</a:t>
                </a:r>
              </a:p>
              <a:p>
                <a:r>
                  <a:rPr lang="en-US" altLang="ja-JP" sz="2800" dirty="0">
                    <a:latin typeface="Cambria Math" charset="0"/>
                    <a:ea typeface="Cambria Math" charset="0"/>
                    <a:cs typeface="Cambria Math" charset="0"/>
                  </a:rPr>
                  <a:t>                          </a:t>
                </a:r>
                <a:r>
                  <a:rPr lang="en-US" altLang="ja-JP" sz="2800" dirty="0" err="1">
                    <a:latin typeface="Cambria Math" charset="0"/>
                    <a:ea typeface="Cambria Math" charset="0"/>
                    <a:cs typeface="Cambria Math" charset="0"/>
                  </a:rPr>
                  <a:t>Pb</a:t>
                </a:r>
                <a:r>
                  <a:rPr lang="en-US" altLang="ja-JP" sz="2800" dirty="0">
                    <a:latin typeface="Cambria Math" charset="0"/>
                    <a:ea typeface="Cambria Math" charset="0"/>
                    <a:cs typeface="Cambria Math" charset="0"/>
                  </a:rPr>
                  <a:t> : </a:t>
                </a:r>
                <a14:m>
                  <m:oMath xmlns:m="http://schemas.openxmlformats.org/officeDocument/2006/math">
                    <m:r>
                      <a:rPr lang="en-US" altLang="ja-JP" sz="2800" b="0" i="1" smtClean="0">
                        <a:latin typeface="Cambria Math" charset="0"/>
                        <a:ea typeface="Cambria Math" charset="0"/>
                        <a:cs typeface="Cambria Math" charset="0"/>
                      </a:rPr>
                      <m:t>𝑅</m:t>
                    </m:r>
                  </m:oMath>
                </a14:m>
                <a:r>
                  <a:rPr kumimoji="1" lang="en-US" altLang="ja-JP" sz="2800" dirty="0">
                    <a:latin typeface="Cambria Math" charset="0"/>
                    <a:ea typeface="Cambria Math" charset="0"/>
                    <a:cs typeface="Cambria Math" charset="0"/>
                  </a:rPr>
                  <a:t>=0.164cm,   </a:t>
                </a:r>
                <a14:m>
                  <m:oMath xmlns:m="http://schemas.openxmlformats.org/officeDocument/2006/math">
                    <m:r>
                      <a:rPr kumimoji="1" lang="en-US" altLang="ja-JP" sz="2800" i="1" smtClean="0">
                        <a:latin typeface="Cambria Math" charset="0"/>
                        <a:ea typeface="Cambria Math" charset="0"/>
                        <a:cs typeface="Cambria Math" charset="0"/>
                      </a:rPr>
                      <m:t>ℓ</m:t>
                    </m:r>
                  </m:oMath>
                </a14:m>
                <a:r>
                  <a:rPr kumimoji="1" lang="en-US" altLang="ja-JP" sz="2800" dirty="0">
                    <a:latin typeface="Cambria Math" charset="0"/>
                    <a:ea typeface="Cambria Math" charset="0"/>
                    <a:cs typeface="Cambria Math" charset="0"/>
                  </a:rPr>
                  <a:t>=0.0415cm</a:t>
                </a:r>
                <a:endParaRPr kumimoji="1" lang="ja-JP" altLang="en-US" sz="2800" dirty="0">
                  <a:latin typeface="Cambria Math" charset="0"/>
                  <a:ea typeface="Cambria Math" charset="0"/>
                  <a:cs typeface="Cambria Math" charset="0"/>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91344" y="5013176"/>
                <a:ext cx="10416480" cy="1384995"/>
              </a:xfrm>
              <a:prstGeom prst="rect">
                <a:avLst/>
              </a:prstGeom>
              <a:blipFill>
                <a:blip r:embed="rId4"/>
                <a:stretch>
                  <a:fillRect l="-1218" t="-4545" b="-10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148664631"/>
      </p:ext>
    </p:extLst>
  </p:cSld>
  <p:clrMapOvr>
    <a:masterClrMapping/>
  </p:clrMapOvr>
  <mc:AlternateContent xmlns:mc="http://schemas.openxmlformats.org/markup-compatibility/2006" xmlns:p14="http://schemas.microsoft.com/office/powerpoint/2010/main">
    <mc:Choice Requires="p14">
      <p:transition spd="slow" p14:dur="2000" advTm="5557"/>
    </mc:Choice>
    <mc:Fallback xmlns="">
      <p:transition spd="slow" advTm="555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5B1EB8-E555-EB4B-8C01-C350E7B5C8F7}"/>
              </a:ext>
            </a:extLst>
          </p:cNvPr>
          <p:cNvSpPr>
            <a:spLocks noGrp="1"/>
          </p:cNvSpPr>
          <p:nvPr>
            <p:ph type="title"/>
          </p:nvPr>
        </p:nvSpPr>
        <p:spPr>
          <a:xfrm>
            <a:off x="202987" y="106574"/>
            <a:ext cx="3156709" cy="700546"/>
          </a:xfrm>
        </p:spPr>
        <p:txBody>
          <a:bodyPr>
            <a:normAutofit/>
          </a:bodyPr>
          <a:lstStyle/>
          <a:p>
            <a:r>
              <a:rPr lang="en-US" altLang="ja-JP" sz="3600" dirty="0">
                <a:latin typeface="Cambria Math" panose="02040503050406030204" pitchFamily="18" charset="0"/>
                <a:ea typeface="Cambria Math" panose="02040503050406030204" pitchFamily="18" charset="0"/>
              </a:rPr>
              <a:t>Figure of Merit</a:t>
            </a:r>
            <a:endParaRPr kumimoji="1" lang="ja-JP" altLang="en-US" sz="360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00B1BA07-4919-D542-88DA-BF7D12962CF6}"/>
                  </a:ext>
                </a:extLst>
              </p:cNvPr>
              <p:cNvSpPr txBox="1"/>
              <p:nvPr/>
            </p:nvSpPr>
            <p:spPr>
              <a:xfrm>
                <a:off x="2746103" y="2723448"/>
                <a:ext cx="1394228" cy="7219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400" i="1" smtClean="0">
                          <a:latin typeface="Cambria Math" panose="02040503050406030204" pitchFamily="18" charset="0"/>
                        </a:rPr>
                        <m:t>𝜎</m:t>
                      </m:r>
                      <m:r>
                        <a:rPr kumimoji="1" lang="en-US" altLang="ja-JP" sz="2400" b="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𝑘</m:t>
                          </m:r>
                          <m:r>
                            <a:rPr kumimoji="1" lang="en-US" altLang="ja-JP" sz="2400" b="0" i="1" smtClean="0">
                              <a:latin typeface="Cambria Math" panose="02040503050406030204" pitchFamily="18" charset="0"/>
                            </a:rPr>
                            <m:t>′</m:t>
                          </m:r>
                        </m:num>
                        <m:den>
                          <m:r>
                            <a:rPr kumimoji="1" lang="en-US" altLang="ja-JP" sz="2400" b="0" i="1" smtClean="0">
                              <a:latin typeface="Cambria Math" panose="02040503050406030204" pitchFamily="18" charset="0"/>
                            </a:rPr>
                            <m:t>𝑘</m:t>
                          </m:r>
                        </m:den>
                      </m:f>
                      <m:r>
                        <a:rPr kumimoji="1" lang="en-US" altLang="ja-JP" sz="2400" b="0" i="1" smtClean="0">
                          <a:latin typeface="Cambria Math" panose="02040503050406030204" pitchFamily="18" charset="0"/>
                          <a:ea typeface="Cambria Math" panose="02040503050406030204" pitchFamily="18" charset="0"/>
                        </a:rPr>
                        <m:t>×</m:t>
                      </m:r>
                      <m:r>
                        <a:rPr kumimoji="1" lang="en-US" altLang="ja-JP" sz="2400" b="0" i="1" smtClean="0">
                          <a:latin typeface="Cambria Math" panose="02040503050406030204" pitchFamily="18" charset="0"/>
                          <a:ea typeface="Cambria Math" panose="02040503050406030204" pitchFamily="18" charset="0"/>
                        </a:rPr>
                        <m:t>𝐶</m:t>
                      </m:r>
                    </m:oMath>
                  </m:oMathPara>
                </a14:m>
                <a:endParaRPr kumimoji="1" lang="ja-JP" altLang="en-US" sz="2400"/>
              </a:p>
            </p:txBody>
          </p:sp>
        </mc:Choice>
        <mc:Fallback xmlns="">
          <p:sp>
            <p:nvSpPr>
              <p:cNvPr id="6" name="テキスト ボックス 5">
                <a:extLst>
                  <a:ext uri="{FF2B5EF4-FFF2-40B4-BE49-F238E27FC236}">
                    <a16:creationId xmlns:a16="http://schemas.microsoft.com/office/drawing/2014/main" id="{00B1BA07-4919-D542-88DA-BF7D12962CF6}"/>
                  </a:ext>
                </a:extLst>
              </p:cNvPr>
              <p:cNvSpPr txBox="1">
                <a:spLocks noRot="1" noChangeAspect="1" noMove="1" noResize="1" noEditPoints="1" noAdjustHandles="1" noChangeArrowheads="1" noChangeShapeType="1" noTextEdit="1"/>
              </p:cNvSpPr>
              <p:nvPr/>
            </p:nvSpPr>
            <p:spPr>
              <a:xfrm>
                <a:off x="2746103" y="2723448"/>
                <a:ext cx="1394228" cy="721929"/>
              </a:xfrm>
              <a:prstGeom prst="rect">
                <a:avLst/>
              </a:prstGeom>
              <a:blipFill>
                <a:blip r:embed="rId3"/>
                <a:stretch>
                  <a:fillRect l="-1818" r="-2727" b="-13793"/>
                </a:stretch>
              </a:blipFill>
            </p:spPr>
            <p:txBody>
              <a:bodyPr/>
              <a:lstStyle/>
              <a:p>
                <a:r>
                  <a:rPr lang="ja-JP" altLang="en-US">
                    <a:noFill/>
                  </a:rPr>
                  <a:t> </a:t>
                </a:r>
              </a:p>
            </p:txBody>
          </p:sp>
        </mc:Fallback>
      </mc:AlternateContent>
      <p:sp>
        <p:nvSpPr>
          <p:cNvPr id="7" name="正方形/長方形 6">
            <a:extLst>
              <a:ext uri="{FF2B5EF4-FFF2-40B4-BE49-F238E27FC236}">
                <a16:creationId xmlns:a16="http://schemas.microsoft.com/office/drawing/2014/main" id="{BDBB4B5D-A8B1-4D4B-B7A5-283CBB55CD50}"/>
              </a:ext>
            </a:extLst>
          </p:cNvPr>
          <p:cNvSpPr/>
          <p:nvPr/>
        </p:nvSpPr>
        <p:spPr>
          <a:xfrm>
            <a:off x="766427" y="2890484"/>
            <a:ext cx="1951496" cy="461665"/>
          </a:xfrm>
          <a:prstGeom prst="rect">
            <a:avLst/>
          </a:prstGeom>
        </p:spPr>
        <p:txBody>
          <a:bodyPr wrap="none">
            <a:spAutoFit/>
          </a:bodyPr>
          <a:lstStyle/>
          <a:p>
            <a:r>
              <a:rPr lang="en-US" altLang="ja-JP" sz="2400" dirty="0">
                <a:latin typeface="Cambria Math" panose="02040503050406030204" pitchFamily="18" charset="0"/>
                <a:ea typeface="Cambria Math" panose="02040503050406030204" pitchFamily="18" charset="0"/>
              </a:rPr>
              <a:t>cross section </a:t>
            </a:r>
            <a:endParaRPr lang="ja-JP" altLang="en-US" sz="2400"/>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A30D3356-1A33-8E46-A3CA-098371FC7983}"/>
                  </a:ext>
                </a:extLst>
              </p:cNvPr>
              <p:cNvSpPr txBox="1"/>
              <p:nvPr/>
            </p:nvSpPr>
            <p:spPr>
              <a:xfrm>
                <a:off x="1120456" y="4900968"/>
                <a:ext cx="7739636" cy="1569660"/>
              </a:xfrm>
              <a:prstGeom prst="rect">
                <a:avLst/>
              </a:prstGeom>
              <a:noFill/>
            </p:spPr>
            <p:txBody>
              <a:bodyPr wrap="square" rtlCol="0">
                <a:spAutoFit/>
              </a:bodyPr>
              <a:lstStyle/>
              <a:p>
                <a:r>
                  <a:rPr lang="en-US" altLang="ja-JP" sz="2400" b="0" dirty="0"/>
                  <a:t> </a:t>
                </a:r>
                <a14:m>
                  <m:oMath xmlns:m="http://schemas.openxmlformats.org/officeDocument/2006/math">
                    <m:r>
                      <a:rPr lang="en-US" altLang="ja-JP" sz="3200" b="0" i="0" smtClean="0">
                        <a:latin typeface="Cambria Math" panose="02040503050406030204" pitchFamily="18" charset="0"/>
                      </a:rPr>
                      <m:t> </m:t>
                    </m:r>
                    <m:r>
                      <a:rPr lang="en-US" altLang="ja-JP" sz="3200" b="0" i="1" smtClean="0">
                        <a:latin typeface="Cambria Math" panose="02040503050406030204" pitchFamily="18" charset="0"/>
                      </a:rPr>
                      <m:t>𝑐𝑎𝑠𝑒</m:t>
                    </m:r>
                    <m:r>
                      <a:rPr lang="en-US" altLang="ja-JP" sz="3200" b="0" i="1" smtClean="0">
                        <a:latin typeface="Cambria Math" panose="02040503050406030204" pitchFamily="18" charset="0"/>
                      </a:rPr>
                      <m:t>1.  </m:t>
                    </m:r>
                    <m:r>
                      <a:rPr lang="en-US" altLang="ja-JP" sz="3200" b="0" i="1" smtClean="0">
                        <a:latin typeface="Cambria Math" panose="02040503050406030204" pitchFamily="18" charset="0"/>
                      </a:rPr>
                      <m:t>𝐶</m:t>
                    </m:r>
                    <m:r>
                      <a:rPr lang="en-US" altLang="ja-JP" sz="3200" b="0" i="1" smtClean="0">
                        <a:latin typeface="Cambria Math" panose="02040503050406030204" pitchFamily="18" charset="0"/>
                      </a:rPr>
                      <m:t>=</m:t>
                    </m:r>
                    <m:r>
                      <a:rPr lang="en-US" altLang="ja-JP" sz="3200" b="0" i="1" smtClean="0">
                        <a:latin typeface="Cambria Math" panose="02040503050406030204" pitchFamily="18" charset="0"/>
                      </a:rPr>
                      <m:t>𝑐𝑜𝑛𝑠𝑡</m:t>
                    </m:r>
                    <m:r>
                      <a:rPr lang="en-US" altLang="ja-JP" sz="3200" b="0" i="1" smtClean="0">
                        <a:latin typeface="Cambria Math" panose="02040503050406030204" pitchFamily="18" charset="0"/>
                      </a:rPr>
                      <m:t>.      </m:t>
                    </m:r>
                    <m:r>
                      <a:rPr lang="en-US" altLang="ja-JP" sz="3200" b="0" i="1" smtClean="0">
                        <a:latin typeface="Cambria Math" panose="02040503050406030204" pitchFamily="18" charset="0"/>
                      </a:rPr>
                      <m:t>𝑃</m:t>
                    </m:r>
                    <m:r>
                      <a:rPr lang="en-US" altLang="ja-JP" sz="3200" b="0" i="1" smtClean="0">
                        <a:latin typeface="Cambria Math" panose="02040503050406030204" pitchFamily="18" charset="0"/>
                      </a:rPr>
                      <m:t>=</m:t>
                    </m:r>
                    <m:sSub>
                      <m:sSubPr>
                        <m:ctrlPr>
                          <a:rPr lang="en-US" altLang="ja-JP" sz="3200" b="0" i="1" smtClean="0">
                            <a:latin typeface="Cambria Math" panose="02040503050406030204" pitchFamily="18" charset="0"/>
                          </a:rPr>
                        </m:ctrlPr>
                      </m:sSubPr>
                      <m:e>
                        <m:r>
                          <a:rPr lang="en-US" altLang="ja-JP" sz="3200" b="0" i="1" smtClean="0">
                            <a:latin typeface="Cambria Math" panose="02040503050406030204" pitchFamily="18" charset="0"/>
                          </a:rPr>
                          <m:t>𝑃</m:t>
                        </m:r>
                      </m:e>
                      <m:sub>
                        <m:r>
                          <a:rPr lang="en-US" altLang="ja-JP" sz="3200" b="0" i="1" smtClean="0">
                            <a:latin typeface="Cambria Math" panose="02040503050406030204" pitchFamily="18" charset="0"/>
                          </a:rPr>
                          <m:t>0</m:t>
                        </m:r>
                      </m:sub>
                    </m:sSub>
                    <m:r>
                      <a:rPr lang="en-US" altLang="ja-JP" sz="3200" b="0" i="1" smtClean="0">
                        <a:latin typeface="Cambria Math" panose="02040503050406030204" pitchFamily="18" charset="0"/>
                      </a:rPr>
                      <m:t>/</m:t>
                    </m:r>
                    <m:r>
                      <a:rPr lang="en-US" altLang="ja-JP" sz="3200" b="0" i="1" smtClean="0">
                        <a:latin typeface="Cambria Math" panose="02040503050406030204" pitchFamily="18" charset="0"/>
                      </a:rPr>
                      <m:t>𝑁</m:t>
                    </m:r>
                  </m:oMath>
                </a14:m>
                <a:br>
                  <a:rPr lang="en-US" altLang="ja-JP" sz="3200" b="0" i="1" dirty="0">
                    <a:latin typeface="Cambria Math" panose="02040503050406030204" pitchFamily="18" charset="0"/>
                  </a:rPr>
                </a:br>
                <a:r>
                  <a:rPr lang="en-US" altLang="ja-JP" sz="3200" b="0" i="1" dirty="0">
                    <a:latin typeface="Cambria Math" panose="02040503050406030204" pitchFamily="18" charset="0"/>
                  </a:rPr>
                  <a:t>  case2.  </a:t>
                </a:r>
                <a14:m>
                  <m:oMath xmlns:m="http://schemas.openxmlformats.org/officeDocument/2006/math">
                    <m:r>
                      <a:rPr lang="en-US" altLang="ja-JP" sz="3200" b="0" i="1" smtClean="0">
                        <a:latin typeface="Cambria Math" panose="02040503050406030204" pitchFamily="18" charset="0"/>
                      </a:rPr>
                      <m:t>𝐶</m:t>
                    </m:r>
                    <m:r>
                      <a:rPr lang="en-US" altLang="ja-JP" sz="3200" b="0" i="1" smtClean="0">
                        <a:latin typeface="Cambria Math" panose="02040503050406030204" pitchFamily="18" charset="0"/>
                        <a:ea typeface="Cambria Math" panose="02040503050406030204" pitchFamily="18" charset="0"/>
                      </a:rPr>
                      <m:t>∝</m:t>
                    </m:r>
                    <m:r>
                      <a:rPr lang="en-US" altLang="ja-JP" sz="3200" b="0" i="1" smtClean="0">
                        <a:latin typeface="Cambria Math" panose="02040503050406030204" pitchFamily="18" charset="0"/>
                        <a:ea typeface="Cambria Math" panose="02040503050406030204" pitchFamily="18" charset="0"/>
                      </a:rPr>
                      <m:t>𝐴</m:t>
                    </m:r>
                    <m:r>
                      <a:rPr lang="en-US" altLang="ja-JP" sz="3200" b="0" i="1" smtClean="0">
                        <a:latin typeface="Cambria Math" panose="02040503050406030204" pitchFamily="18" charset="0"/>
                        <a:ea typeface="Cambria Math" panose="02040503050406030204" pitchFamily="18" charset="0"/>
                      </a:rPr>
                      <m:t>                </m:t>
                    </m:r>
                    <m:r>
                      <a:rPr lang="en-US" altLang="ja-JP" sz="3200" b="0" i="1" smtClean="0">
                        <a:latin typeface="Cambria Math" panose="02040503050406030204" pitchFamily="18" charset="0"/>
                        <a:ea typeface="Cambria Math" panose="02040503050406030204" pitchFamily="18" charset="0"/>
                      </a:rPr>
                      <m:t>𝑃</m:t>
                    </m:r>
                    <m:r>
                      <a:rPr lang="en-US" altLang="ja-JP" sz="3200" b="0" i="1" smtClean="0">
                        <a:latin typeface="Cambria Math" panose="02040503050406030204" pitchFamily="18" charset="0"/>
                        <a:ea typeface="Cambria Math" panose="02040503050406030204" pitchFamily="18" charset="0"/>
                      </a:rPr>
                      <m:t>=</m:t>
                    </m:r>
                    <m:sSub>
                      <m:sSubPr>
                        <m:ctrlPr>
                          <a:rPr lang="en-US" altLang="ja-JP" sz="3200" b="0" i="1" smtClean="0">
                            <a:latin typeface="Cambria Math" panose="02040503050406030204" pitchFamily="18" charset="0"/>
                            <a:ea typeface="Cambria Math" panose="02040503050406030204" pitchFamily="18" charset="0"/>
                          </a:rPr>
                        </m:ctrlPr>
                      </m:sSubPr>
                      <m:e>
                        <m:r>
                          <a:rPr lang="en-US" altLang="ja-JP" sz="3200" b="0" i="1" smtClean="0">
                            <a:latin typeface="Cambria Math" panose="02040503050406030204" pitchFamily="18" charset="0"/>
                            <a:ea typeface="Cambria Math" panose="02040503050406030204" pitchFamily="18" charset="0"/>
                          </a:rPr>
                          <m:t>𝑃</m:t>
                        </m:r>
                      </m:e>
                      <m:sub>
                        <m:r>
                          <a:rPr lang="en-US" altLang="ja-JP" sz="3200" b="0" i="1" smtClean="0">
                            <a:latin typeface="Cambria Math" panose="02040503050406030204" pitchFamily="18" charset="0"/>
                            <a:ea typeface="Cambria Math" panose="02040503050406030204" pitchFamily="18" charset="0"/>
                          </a:rPr>
                          <m:t>𝐴</m:t>
                        </m:r>
                      </m:sub>
                    </m:sSub>
                    <m:r>
                      <a:rPr lang="en-US" altLang="ja-JP" sz="3200" b="0" i="1" smtClean="0">
                        <a:latin typeface="Cambria Math" panose="02040503050406030204" pitchFamily="18" charset="0"/>
                        <a:ea typeface="Cambria Math" panose="02040503050406030204" pitchFamily="18" charset="0"/>
                      </a:rPr>
                      <m:t>=</m:t>
                    </m:r>
                    <m:sSub>
                      <m:sSubPr>
                        <m:ctrlPr>
                          <a:rPr lang="en-US" altLang="ja-JP" sz="3200" b="0" i="1" smtClean="0">
                            <a:latin typeface="Cambria Math" panose="02040503050406030204" pitchFamily="18" charset="0"/>
                            <a:ea typeface="Cambria Math" panose="02040503050406030204" pitchFamily="18" charset="0"/>
                          </a:rPr>
                        </m:ctrlPr>
                      </m:sSubPr>
                      <m:e>
                        <m:r>
                          <a:rPr lang="en-US" altLang="ja-JP" sz="3200" b="0" i="1" smtClean="0">
                            <a:latin typeface="Cambria Math" panose="02040503050406030204" pitchFamily="18" charset="0"/>
                            <a:ea typeface="Cambria Math" panose="02040503050406030204" pitchFamily="18" charset="0"/>
                          </a:rPr>
                          <m:t>𝑃</m:t>
                        </m:r>
                      </m:e>
                      <m:sub>
                        <m:r>
                          <a:rPr lang="en-US" altLang="ja-JP" sz="3200" b="0" i="1" smtClean="0">
                            <a:latin typeface="Cambria Math" panose="02040503050406030204" pitchFamily="18" charset="0"/>
                            <a:ea typeface="Cambria Math" panose="02040503050406030204" pitchFamily="18" charset="0"/>
                          </a:rPr>
                          <m:t>0</m:t>
                        </m:r>
                      </m:sub>
                    </m:sSub>
                    <m:r>
                      <a:rPr lang="en-US" altLang="ja-JP" sz="3200" b="0" i="1" smtClean="0">
                        <a:latin typeface="Cambria Math" panose="02040503050406030204" pitchFamily="18" charset="0"/>
                        <a:ea typeface="Cambria Math" panose="02040503050406030204" pitchFamily="18" charset="0"/>
                      </a:rPr>
                      <m:t>𝐴</m:t>
                    </m:r>
                    <m:r>
                      <a:rPr lang="en-US" altLang="ja-JP" sz="3200" b="0" i="1" smtClean="0">
                        <a:latin typeface="Cambria Math" panose="02040503050406030204" pitchFamily="18" charset="0"/>
                        <a:ea typeface="Cambria Math" panose="02040503050406030204" pitchFamily="18" charset="0"/>
                      </a:rPr>
                      <m:t>/</m:t>
                    </m:r>
                    <m:r>
                      <a:rPr lang="en-US" altLang="ja-JP" sz="3200" b="0" i="1" smtClean="0">
                        <a:latin typeface="Cambria Math" panose="02040503050406030204" pitchFamily="18" charset="0"/>
                        <a:ea typeface="Cambria Math" panose="02040503050406030204" pitchFamily="18" charset="0"/>
                      </a:rPr>
                      <m:t>𝑁</m:t>
                    </m:r>
                  </m:oMath>
                </a14:m>
                <a:br>
                  <a:rPr lang="en-US" altLang="ja-JP" sz="3200" b="0" i="1" dirty="0">
                    <a:latin typeface="Cambria Math" panose="02040503050406030204" pitchFamily="18" charset="0"/>
                    <a:ea typeface="Cambria Math" panose="02040503050406030204" pitchFamily="18" charset="0"/>
                  </a:rPr>
                </a:br>
                <a:r>
                  <a:rPr lang="en-US" altLang="ja-JP" sz="3200" b="0" i="1" dirty="0">
                    <a:latin typeface="Cambria Math" panose="02040503050406030204" pitchFamily="18" charset="0"/>
                    <a:ea typeface="Cambria Math" panose="02040503050406030204" pitchFamily="18" charset="0"/>
                  </a:rPr>
                  <a:t>  case3.  </a:t>
                </a:r>
                <a14:m>
                  <m:oMath xmlns:m="http://schemas.openxmlformats.org/officeDocument/2006/math">
                    <m:r>
                      <a:rPr lang="en-US" altLang="ja-JP" sz="3200" b="0" i="1" smtClean="0">
                        <a:latin typeface="Cambria Math" panose="02040503050406030204" pitchFamily="18" charset="0"/>
                        <a:ea typeface="Cambria Math" panose="02040503050406030204" pitchFamily="18" charset="0"/>
                      </a:rPr>
                      <m:t>𝐶</m:t>
                    </m:r>
                    <m:r>
                      <a:rPr lang="en-US" altLang="ja-JP" sz="3200" b="0" i="1" smtClean="0">
                        <a:latin typeface="Cambria Math" panose="02040503050406030204" pitchFamily="18" charset="0"/>
                        <a:ea typeface="Cambria Math" panose="02040503050406030204" pitchFamily="18" charset="0"/>
                      </a:rPr>
                      <m:t>∝</m:t>
                    </m:r>
                    <m:r>
                      <a:rPr lang="en-US" altLang="ja-JP" sz="3200" b="0" i="1" smtClean="0">
                        <a:latin typeface="Cambria Math" panose="02040503050406030204" pitchFamily="18" charset="0"/>
                        <a:ea typeface="Cambria Math" panose="02040503050406030204" pitchFamily="18" charset="0"/>
                      </a:rPr>
                      <m:t>𝑍</m:t>
                    </m:r>
                    <m:r>
                      <a:rPr lang="en-US" altLang="ja-JP" sz="3200" b="0" i="1" smtClean="0">
                        <a:latin typeface="Cambria Math" panose="02040503050406030204" pitchFamily="18" charset="0"/>
                        <a:ea typeface="Cambria Math" panose="02040503050406030204" pitchFamily="18" charset="0"/>
                      </a:rPr>
                      <m:t>                </m:t>
                    </m:r>
                    <m:r>
                      <a:rPr lang="en-US" altLang="ja-JP" sz="3200" b="0" i="1" smtClean="0">
                        <a:latin typeface="Cambria Math" panose="02040503050406030204" pitchFamily="18" charset="0"/>
                        <a:ea typeface="Cambria Math" panose="02040503050406030204" pitchFamily="18" charset="0"/>
                      </a:rPr>
                      <m:t>𝑃</m:t>
                    </m:r>
                    <m:r>
                      <a:rPr lang="en-US" altLang="ja-JP" sz="3200" b="0" i="1" smtClean="0">
                        <a:latin typeface="Cambria Math" panose="02040503050406030204" pitchFamily="18" charset="0"/>
                        <a:ea typeface="Cambria Math" panose="02040503050406030204" pitchFamily="18" charset="0"/>
                      </a:rPr>
                      <m:t>=</m:t>
                    </m:r>
                    <m:sSub>
                      <m:sSubPr>
                        <m:ctrlPr>
                          <a:rPr lang="en-US" altLang="ja-JP" sz="3200" b="0" i="1" smtClean="0">
                            <a:latin typeface="Cambria Math" panose="02040503050406030204" pitchFamily="18" charset="0"/>
                            <a:ea typeface="Cambria Math" panose="02040503050406030204" pitchFamily="18" charset="0"/>
                          </a:rPr>
                        </m:ctrlPr>
                      </m:sSubPr>
                      <m:e>
                        <m:r>
                          <a:rPr lang="en-US" altLang="ja-JP" sz="3200" b="0" i="1" smtClean="0">
                            <a:latin typeface="Cambria Math" panose="02040503050406030204" pitchFamily="18" charset="0"/>
                            <a:ea typeface="Cambria Math" panose="02040503050406030204" pitchFamily="18" charset="0"/>
                          </a:rPr>
                          <m:t>𝑃</m:t>
                        </m:r>
                      </m:e>
                      <m:sub>
                        <m:r>
                          <a:rPr lang="en-US" altLang="ja-JP" sz="3200" b="0" i="1" smtClean="0">
                            <a:latin typeface="Cambria Math" panose="02040503050406030204" pitchFamily="18" charset="0"/>
                            <a:ea typeface="Cambria Math" panose="02040503050406030204" pitchFamily="18" charset="0"/>
                          </a:rPr>
                          <m:t>𝑍</m:t>
                        </m:r>
                      </m:sub>
                    </m:sSub>
                    <m:r>
                      <a:rPr lang="en-US" altLang="ja-JP" sz="3200" b="0" i="1" smtClean="0">
                        <a:latin typeface="Cambria Math" panose="02040503050406030204" pitchFamily="18" charset="0"/>
                        <a:ea typeface="Cambria Math" panose="02040503050406030204" pitchFamily="18" charset="0"/>
                      </a:rPr>
                      <m:t>=</m:t>
                    </m:r>
                    <m:sSub>
                      <m:sSubPr>
                        <m:ctrlPr>
                          <a:rPr lang="en-US" altLang="ja-JP" sz="3200" b="0" i="1" smtClean="0">
                            <a:latin typeface="Cambria Math" panose="02040503050406030204" pitchFamily="18" charset="0"/>
                            <a:ea typeface="Cambria Math" panose="02040503050406030204" pitchFamily="18" charset="0"/>
                          </a:rPr>
                        </m:ctrlPr>
                      </m:sSubPr>
                      <m:e>
                        <m:r>
                          <a:rPr lang="en-US" altLang="ja-JP" sz="3200" b="0" i="1" smtClean="0">
                            <a:latin typeface="Cambria Math" panose="02040503050406030204" pitchFamily="18" charset="0"/>
                            <a:ea typeface="Cambria Math" panose="02040503050406030204" pitchFamily="18" charset="0"/>
                          </a:rPr>
                          <m:t>𝑃</m:t>
                        </m:r>
                      </m:e>
                      <m:sub>
                        <m:r>
                          <a:rPr lang="en-US" altLang="ja-JP" sz="3200" b="0" i="1" smtClean="0">
                            <a:latin typeface="Cambria Math" panose="02040503050406030204" pitchFamily="18" charset="0"/>
                            <a:ea typeface="Cambria Math" panose="02040503050406030204" pitchFamily="18" charset="0"/>
                          </a:rPr>
                          <m:t>0</m:t>
                        </m:r>
                      </m:sub>
                    </m:sSub>
                    <m:r>
                      <a:rPr lang="en-US" altLang="ja-JP" sz="3200" b="0" i="1" smtClean="0">
                        <a:latin typeface="Cambria Math" panose="02040503050406030204" pitchFamily="18" charset="0"/>
                        <a:ea typeface="Cambria Math" panose="02040503050406030204" pitchFamily="18" charset="0"/>
                      </a:rPr>
                      <m:t>𝑍</m:t>
                    </m:r>
                    <m:r>
                      <a:rPr lang="en-US" altLang="ja-JP" sz="3200" b="0" i="1" smtClean="0">
                        <a:latin typeface="Cambria Math" panose="02040503050406030204" pitchFamily="18" charset="0"/>
                        <a:ea typeface="Cambria Math" panose="02040503050406030204" pitchFamily="18" charset="0"/>
                      </a:rPr>
                      <m:t>/</m:t>
                    </m:r>
                    <m:r>
                      <a:rPr lang="en-US" altLang="ja-JP" sz="3200" b="0" i="1" smtClean="0">
                        <a:latin typeface="Cambria Math" panose="02040503050406030204" pitchFamily="18" charset="0"/>
                        <a:ea typeface="Cambria Math" panose="02040503050406030204" pitchFamily="18" charset="0"/>
                      </a:rPr>
                      <m:t>𝑁</m:t>
                    </m:r>
                  </m:oMath>
                </a14:m>
                <a:endParaRPr kumimoji="1" lang="ja-JP" altLang="en-US" sz="3200"/>
              </a:p>
            </p:txBody>
          </p:sp>
        </mc:Choice>
        <mc:Fallback xmlns="">
          <p:sp>
            <p:nvSpPr>
              <p:cNvPr id="8" name="テキスト ボックス 7">
                <a:extLst>
                  <a:ext uri="{FF2B5EF4-FFF2-40B4-BE49-F238E27FC236}">
                    <a16:creationId xmlns:a16="http://schemas.microsoft.com/office/drawing/2014/main" id="{A30D3356-1A33-8E46-A3CA-098371FC7983}"/>
                  </a:ext>
                </a:extLst>
              </p:cNvPr>
              <p:cNvSpPr txBox="1">
                <a:spLocks noRot="1" noChangeAspect="1" noMove="1" noResize="1" noEditPoints="1" noAdjustHandles="1" noChangeArrowheads="1" noChangeShapeType="1" noTextEdit="1"/>
              </p:cNvSpPr>
              <p:nvPr/>
            </p:nvSpPr>
            <p:spPr>
              <a:xfrm>
                <a:off x="1120456" y="4900968"/>
                <a:ext cx="7739636" cy="1569660"/>
              </a:xfrm>
              <a:prstGeom prst="rect">
                <a:avLst/>
              </a:prstGeom>
              <a:blipFill>
                <a:blip r:embed="rId4"/>
                <a:stretch>
                  <a:fillRect l="-327" b="-11290"/>
                </a:stretch>
              </a:blipFill>
            </p:spPr>
            <p:txBody>
              <a:bodyPr/>
              <a:lstStyle/>
              <a:p>
                <a:r>
                  <a:rPr lang="ja-JP" altLang="en-US">
                    <a:noFill/>
                  </a:rPr>
                  <a:t> </a:t>
                </a:r>
              </a:p>
            </p:txBody>
          </p:sp>
        </mc:Fallback>
      </mc:AlternateContent>
      <p:sp>
        <p:nvSpPr>
          <p:cNvPr id="9" name="正方形/長方形 8">
            <a:extLst>
              <a:ext uri="{FF2B5EF4-FFF2-40B4-BE49-F238E27FC236}">
                <a16:creationId xmlns:a16="http://schemas.microsoft.com/office/drawing/2014/main" id="{2562BCF2-87EF-B947-94B9-C8F620073AC5}"/>
              </a:ext>
            </a:extLst>
          </p:cNvPr>
          <p:cNvSpPr/>
          <p:nvPr/>
        </p:nvSpPr>
        <p:spPr>
          <a:xfrm>
            <a:off x="9148124" y="2078453"/>
            <a:ext cx="2494924" cy="14933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a:extLst>
              <a:ext uri="{FF2B5EF4-FFF2-40B4-BE49-F238E27FC236}">
                <a16:creationId xmlns:a16="http://schemas.microsoft.com/office/drawing/2014/main" id="{9A4855F9-4466-BA47-B9E0-E93F95A15D92}"/>
              </a:ext>
            </a:extLst>
          </p:cNvPr>
          <p:cNvCxnSpPr/>
          <p:nvPr/>
        </p:nvCxnSpPr>
        <p:spPr>
          <a:xfrm>
            <a:off x="8572060" y="2817166"/>
            <a:ext cx="57606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円/楕円 12">
            <a:extLst>
              <a:ext uri="{FF2B5EF4-FFF2-40B4-BE49-F238E27FC236}">
                <a16:creationId xmlns:a16="http://schemas.microsoft.com/office/drawing/2014/main" id="{8F87D696-A9A1-3D4A-B613-AE0BBD6DCC03}"/>
              </a:ext>
            </a:extLst>
          </p:cNvPr>
          <p:cNvSpPr/>
          <p:nvPr/>
        </p:nvSpPr>
        <p:spPr>
          <a:xfrm>
            <a:off x="8282706" y="2765270"/>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D2F40368-AD58-8346-A2EA-15AC4B223765}"/>
              </a:ext>
            </a:extLst>
          </p:cNvPr>
          <p:cNvCxnSpPr/>
          <p:nvPr/>
        </p:nvCxnSpPr>
        <p:spPr>
          <a:xfrm>
            <a:off x="9624392" y="1725541"/>
            <a:ext cx="0" cy="22075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8BB7EDAF-C2E0-FC4D-BBCF-062C6E027223}"/>
              </a:ext>
            </a:extLst>
          </p:cNvPr>
          <p:cNvCxnSpPr/>
          <p:nvPr/>
        </p:nvCxnSpPr>
        <p:spPr>
          <a:xfrm>
            <a:off x="10126800" y="1724400"/>
            <a:ext cx="0" cy="22075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AB15F80D-4A1C-2545-9590-D92F50515132}"/>
                  </a:ext>
                </a:extLst>
              </p:cNvPr>
              <p:cNvSpPr txBox="1"/>
              <p:nvPr/>
            </p:nvSpPr>
            <p:spPr>
              <a:xfrm>
                <a:off x="7778650" y="2354491"/>
                <a:ext cx="576064" cy="3915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𝐸</m:t>
                          </m:r>
                        </m:e>
                        <m:sub>
                          <m:r>
                            <a:rPr kumimoji="1" lang="en-US" altLang="ja-JP" b="0" i="1" smtClean="0">
                              <a:latin typeface="Cambria Math" panose="02040503050406030204" pitchFamily="18" charset="0"/>
                            </a:rPr>
                            <m:t>𝑖𝑛</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𝑓𝑙𝑖𝑔h𝑡</m:t>
                          </m:r>
                        </m:sub>
                      </m:sSub>
                    </m:oMath>
                  </m:oMathPara>
                </a14:m>
                <a:endParaRPr kumimoji="1" lang="ja-JP" altLang="en-US"/>
              </a:p>
            </p:txBody>
          </p:sp>
        </mc:Choice>
        <mc:Fallback xmlns="">
          <p:sp>
            <p:nvSpPr>
              <p:cNvPr id="17" name="テキスト ボックス 16">
                <a:extLst>
                  <a:ext uri="{FF2B5EF4-FFF2-40B4-BE49-F238E27FC236}">
                    <a16:creationId xmlns:a16="http://schemas.microsoft.com/office/drawing/2014/main" id="{AB15F80D-4A1C-2545-9590-D92F50515132}"/>
                  </a:ext>
                </a:extLst>
              </p:cNvPr>
              <p:cNvSpPr txBox="1">
                <a:spLocks noRot="1" noChangeAspect="1" noMove="1" noResize="1" noEditPoints="1" noAdjustHandles="1" noChangeArrowheads="1" noChangeShapeType="1" noTextEdit="1"/>
              </p:cNvSpPr>
              <p:nvPr/>
            </p:nvSpPr>
            <p:spPr>
              <a:xfrm>
                <a:off x="7778650" y="2354491"/>
                <a:ext cx="576064" cy="391582"/>
              </a:xfrm>
              <a:prstGeom prst="rect">
                <a:avLst/>
              </a:prstGeom>
              <a:blipFill>
                <a:blip r:embed="rId6"/>
                <a:stretch>
                  <a:fillRect r="-82609" b="-625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8E4DCB9E-2533-B549-8083-B83020922FF6}"/>
                  </a:ext>
                </a:extLst>
              </p:cNvPr>
              <p:cNvSpPr txBox="1"/>
              <p:nvPr/>
            </p:nvSpPr>
            <p:spPr>
              <a:xfrm>
                <a:off x="9167512" y="2387719"/>
                <a:ext cx="2866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i="1" smtClean="0">
                              <a:latin typeface="Cambria Math" panose="02040503050406030204" pitchFamily="18" charset="0"/>
                              <a:ea typeface="Cambria Math" panose="02040503050406030204" pitchFamily="18" charset="0"/>
                            </a:rPr>
                            <m:t>𝜎</m:t>
                          </m:r>
                        </m:e>
                        <m:sub>
                          <m:r>
                            <a:rPr kumimoji="1" lang="en-US" altLang="ja-JP" b="0" i="1" smtClean="0">
                              <a:latin typeface="Cambria Math" panose="02040503050406030204" pitchFamily="18" charset="0"/>
                            </a:rPr>
                            <m:t>1</m:t>
                          </m:r>
                        </m:sub>
                      </m:sSub>
                    </m:oMath>
                  </m:oMathPara>
                </a14:m>
                <a:endParaRPr kumimoji="1" lang="ja-JP" altLang="en-US"/>
              </a:p>
            </p:txBody>
          </p:sp>
        </mc:Choice>
        <mc:Fallback xmlns="">
          <p:sp>
            <p:nvSpPr>
              <p:cNvPr id="18" name="テキスト ボックス 17">
                <a:extLst>
                  <a:ext uri="{FF2B5EF4-FFF2-40B4-BE49-F238E27FC236}">
                    <a16:creationId xmlns:a16="http://schemas.microsoft.com/office/drawing/2014/main" id="{8E4DCB9E-2533-B549-8083-B83020922FF6}"/>
                  </a:ext>
                </a:extLst>
              </p:cNvPr>
              <p:cNvSpPr txBox="1">
                <a:spLocks noRot="1" noChangeAspect="1" noMove="1" noResize="1" noEditPoints="1" noAdjustHandles="1" noChangeArrowheads="1" noChangeShapeType="1" noTextEdit="1"/>
              </p:cNvSpPr>
              <p:nvPr/>
            </p:nvSpPr>
            <p:spPr>
              <a:xfrm>
                <a:off x="9167512" y="2387719"/>
                <a:ext cx="286617" cy="276999"/>
              </a:xfrm>
              <a:prstGeom prst="rect">
                <a:avLst/>
              </a:prstGeom>
              <a:blipFill>
                <a:blip r:embed="rId7"/>
                <a:stretch>
                  <a:fillRect l="-4348" r="-4348" b="-1304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071E36E6-EAA1-6347-8FE8-BC3D9C7F3E5A}"/>
                  </a:ext>
                </a:extLst>
              </p:cNvPr>
              <p:cNvSpPr txBox="1"/>
              <p:nvPr/>
            </p:nvSpPr>
            <p:spPr>
              <a:xfrm>
                <a:off x="9662549" y="2387718"/>
                <a:ext cx="2919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i="1" smtClean="0">
                              <a:latin typeface="Cambria Math" panose="02040503050406030204" pitchFamily="18" charset="0"/>
                              <a:ea typeface="Cambria Math" panose="02040503050406030204" pitchFamily="18" charset="0"/>
                            </a:rPr>
                            <m:t>𝜎</m:t>
                          </m:r>
                        </m:e>
                        <m:sub>
                          <m:r>
                            <a:rPr kumimoji="1" lang="en-US" altLang="ja-JP" b="0" i="1" smtClean="0">
                              <a:latin typeface="Cambria Math" panose="02040503050406030204" pitchFamily="18" charset="0"/>
                            </a:rPr>
                            <m:t>2</m:t>
                          </m:r>
                        </m:sub>
                      </m:sSub>
                    </m:oMath>
                  </m:oMathPara>
                </a14:m>
                <a:endParaRPr kumimoji="1" lang="ja-JP" altLang="en-US"/>
              </a:p>
            </p:txBody>
          </p:sp>
        </mc:Choice>
        <mc:Fallback xmlns="">
          <p:sp>
            <p:nvSpPr>
              <p:cNvPr id="19" name="テキスト ボックス 18">
                <a:extLst>
                  <a:ext uri="{FF2B5EF4-FFF2-40B4-BE49-F238E27FC236}">
                    <a16:creationId xmlns:a16="http://schemas.microsoft.com/office/drawing/2014/main" id="{071E36E6-EAA1-6347-8FE8-BC3D9C7F3E5A}"/>
                  </a:ext>
                </a:extLst>
              </p:cNvPr>
              <p:cNvSpPr txBox="1">
                <a:spLocks noRot="1" noChangeAspect="1" noMove="1" noResize="1" noEditPoints="1" noAdjustHandles="1" noChangeArrowheads="1" noChangeShapeType="1" noTextEdit="1"/>
              </p:cNvSpPr>
              <p:nvPr/>
            </p:nvSpPr>
            <p:spPr>
              <a:xfrm>
                <a:off x="9662549" y="2387718"/>
                <a:ext cx="291938" cy="276999"/>
              </a:xfrm>
              <a:prstGeom prst="rect">
                <a:avLst/>
              </a:prstGeom>
              <a:blipFill>
                <a:blip r:embed="rId8"/>
                <a:stretch>
                  <a:fillRect l="-4167" b="-13043"/>
                </a:stretch>
              </a:blipFill>
            </p:spPr>
            <p:txBody>
              <a:bodyPr/>
              <a:lstStyle/>
              <a:p>
                <a:r>
                  <a:rPr lang="ja-JP" altLang="en-US">
                    <a:noFill/>
                  </a:rPr>
                  <a:t> </a:t>
                </a:r>
              </a:p>
            </p:txBody>
          </p:sp>
        </mc:Fallback>
      </mc:AlternateContent>
      <p:sp>
        <p:nvSpPr>
          <p:cNvPr id="20" name="テキスト ボックス 19">
            <a:extLst>
              <a:ext uri="{FF2B5EF4-FFF2-40B4-BE49-F238E27FC236}">
                <a16:creationId xmlns:a16="http://schemas.microsoft.com/office/drawing/2014/main" id="{FD0F8ABE-B30A-4245-8B79-D43D4DA8A596}"/>
              </a:ext>
            </a:extLst>
          </p:cNvPr>
          <p:cNvSpPr txBox="1"/>
          <p:nvPr/>
        </p:nvSpPr>
        <p:spPr>
          <a:xfrm>
            <a:off x="9237168" y="1671838"/>
            <a:ext cx="437492" cy="369332"/>
          </a:xfrm>
          <a:prstGeom prst="rect">
            <a:avLst/>
          </a:prstGeom>
          <a:noFill/>
        </p:spPr>
        <p:txBody>
          <a:bodyPr wrap="square" rtlCol="0">
            <a:spAutoFit/>
          </a:bodyPr>
          <a:lstStyle/>
          <a:p>
            <a:r>
              <a:rPr kumimoji="1" lang="en-US" altLang="ja-JP" dirty="0">
                <a:latin typeface="Cambria Math" panose="02040503050406030204" pitchFamily="18" charset="0"/>
                <a:ea typeface="Cambria Math" panose="02040503050406030204" pitchFamily="18" charset="0"/>
              </a:rPr>
              <a:t>1</a:t>
            </a:r>
            <a:endParaRPr kumimoji="1" lang="ja-JP" altLang="en-US">
              <a:latin typeface="Cambria Math" panose="02040503050406030204" pitchFamily="18" charset="0"/>
            </a:endParaRPr>
          </a:p>
        </p:txBody>
      </p:sp>
      <p:sp>
        <p:nvSpPr>
          <p:cNvPr id="21" name="テキスト ボックス 20">
            <a:extLst>
              <a:ext uri="{FF2B5EF4-FFF2-40B4-BE49-F238E27FC236}">
                <a16:creationId xmlns:a16="http://schemas.microsoft.com/office/drawing/2014/main" id="{515524D7-2EC0-B146-B7A6-4ADBE0298F8C}"/>
              </a:ext>
            </a:extLst>
          </p:cNvPr>
          <p:cNvSpPr txBox="1"/>
          <p:nvPr/>
        </p:nvSpPr>
        <p:spPr>
          <a:xfrm>
            <a:off x="9733980" y="1671838"/>
            <a:ext cx="491387" cy="369332"/>
          </a:xfrm>
          <a:prstGeom prst="rect">
            <a:avLst/>
          </a:prstGeom>
          <a:noFill/>
        </p:spPr>
        <p:txBody>
          <a:bodyPr wrap="square" rtlCol="0">
            <a:spAutoFit/>
          </a:bodyPr>
          <a:lstStyle/>
          <a:p>
            <a:r>
              <a:rPr kumimoji="1" lang="en-US" altLang="ja-JP" dirty="0">
                <a:latin typeface="Cambria Math" panose="02040503050406030204" pitchFamily="18" charset="0"/>
                <a:ea typeface="Cambria Math" panose="02040503050406030204" pitchFamily="18" charset="0"/>
              </a:rPr>
              <a:t>2</a:t>
            </a:r>
            <a:endParaRPr kumimoji="1" lang="ja-JP" altLang="en-US">
              <a:latin typeface="Cambria Math" panose="02040503050406030204" pitchFamily="18" charset="0"/>
            </a:endParaRPr>
          </a:p>
        </p:txBody>
      </p:sp>
      <p:cxnSp>
        <p:nvCxnSpPr>
          <p:cNvPr id="11" name="直線矢印コネクタ 10">
            <a:extLst>
              <a:ext uri="{FF2B5EF4-FFF2-40B4-BE49-F238E27FC236}">
                <a16:creationId xmlns:a16="http://schemas.microsoft.com/office/drawing/2014/main" id="{C6DFC797-097E-224B-B8B1-58915CB03F60}"/>
              </a:ext>
            </a:extLst>
          </p:cNvPr>
          <p:cNvCxnSpPr>
            <a:stCxn id="9" idx="1"/>
          </p:cNvCxnSpPr>
          <p:nvPr/>
        </p:nvCxnSpPr>
        <p:spPr>
          <a:xfrm>
            <a:off x="9148124" y="2825151"/>
            <a:ext cx="47626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46C55D7A-2BE0-E24B-9EBE-C2DF819740BF}"/>
              </a:ext>
            </a:extLst>
          </p:cNvPr>
          <p:cNvCxnSpPr/>
          <p:nvPr/>
        </p:nvCxnSpPr>
        <p:spPr>
          <a:xfrm>
            <a:off x="9629095" y="2826000"/>
            <a:ext cx="47626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FB72A89F-5FBF-CC4E-B3F1-6F6EC3850CE3}"/>
                  </a:ext>
                </a:extLst>
              </p:cNvPr>
              <p:cNvSpPr txBox="1"/>
              <p:nvPr/>
            </p:nvSpPr>
            <p:spPr>
              <a:xfrm>
                <a:off x="10200456" y="2632500"/>
                <a:ext cx="35357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m:t>
                      </m:r>
                    </m:oMath>
                  </m:oMathPara>
                </a14:m>
                <a:endParaRPr kumimoji="1" lang="ja-JP" altLang="en-US"/>
              </a:p>
            </p:txBody>
          </p:sp>
        </mc:Choice>
        <mc:Fallback xmlns="">
          <p:sp>
            <p:nvSpPr>
              <p:cNvPr id="14" name="テキスト ボックス 13">
                <a:extLst>
                  <a:ext uri="{FF2B5EF4-FFF2-40B4-BE49-F238E27FC236}">
                    <a16:creationId xmlns:a16="http://schemas.microsoft.com/office/drawing/2014/main" id="{FB72A89F-5FBF-CC4E-B3F1-6F6EC3850CE3}"/>
                  </a:ext>
                </a:extLst>
              </p:cNvPr>
              <p:cNvSpPr txBox="1">
                <a:spLocks noRot="1" noChangeAspect="1" noMove="1" noResize="1" noEditPoints="1" noAdjustHandles="1" noChangeArrowheads="1" noChangeShapeType="1" noTextEdit="1"/>
              </p:cNvSpPr>
              <p:nvPr/>
            </p:nvSpPr>
            <p:spPr>
              <a:xfrm>
                <a:off x="10200456" y="2632500"/>
                <a:ext cx="353574" cy="369332"/>
              </a:xfrm>
              <a:prstGeom prst="rect">
                <a:avLst/>
              </a:prstGeom>
              <a:blipFill>
                <a:blip r:embed="rId10"/>
                <a:stretch>
                  <a:fillRect/>
                </a:stretch>
              </a:blipFill>
            </p:spPr>
            <p:txBody>
              <a:bodyPr/>
              <a:lstStyle/>
              <a:p>
                <a:r>
                  <a:rPr lang="ja-JP" altLang="en-US">
                    <a:noFill/>
                  </a:rPr>
                  <a:t> </a:t>
                </a:r>
              </a:p>
            </p:txBody>
          </p:sp>
        </mc:Fallback>
      </mc:AlternateContent>
      <p:cxnSp>
        <p:nvCxnSpPr>
          <p:cNvPr id="23" name="直線コネクタ 22">
            <a:extLst>
              <a:ext uri="{FF2B5EF4-FFF2-40B4-BE49-F238E27FC236}">
                <a16:creationId xmlns:a16="http://schemas.microsoft.com/office/drawing/2014/main" id="{98F97603-015B-D847-A2FE-B061A34D8653}"/>
              </a:ext>
            </a:extLst>
          </p:cNvPr>
          <p:cNvCxnSpPr/>
          <p:nvPr/>
        </p:nvCxnSpPr>
        <p:spPr>
          <a:xfrm>
            <a:off x="10632504" y="1721393"/>
            <a:ext cx="0" cy="22075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D0B2D837-BE00-8A47-B603-8F3039B740FB}"/>
              </a:ext>
            </a:extLst>
          </p:cNvPr>
          <p:cNvCxnSpPr/>
          <p:nvPr/>
        </p:nvCxnSpPr>
        <p:spPr>
          <a:xfrm>
            <a:off x="11111204" y="1713408"/>
            <a:ext cx="0" cy="22075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875DE2F0-F501-B742-AB4C-5E5B8FC4DA0F}"/>
              </a:ext>
            </a:extLst>
          </p:cNvPr>
          <p:cNvSpPr txBox="1"/>
          <p:nvPr/>
        </p:nvSpPr>
        <p:spPr>
          <a:xfrm>
            <a:off x="10476000" y="1670400"/>
            <a:ext cx="1089018" cy="369332"/>
          </a:xfrm>
          <a:prstGeom prst="rect">
            <a:avLst/>
          </a:prstGeom>
          <a:noFill/>
        </p:spPr>
        <p:txBody>
          <a:bodyPr wrap="square" rtlCol="0">
            <a:spAutoFit/>
          </a:bodyPr>
          <a:lstStyle/>
          <a:p>
            <a:r>
              <a:rPr kumimoji="1" lang="en-US" altLang="ja-JP" dirty="0">
                <a:latin typeface="Cambria Math" panose="02040503050406030204" pitchFamily="18" charset="0"/>
                <a:ea typeface="Cambria Math" panose="02040503050406030204" pitchFamily="18" charset="0"/>
              </a:rPr>
              <a:t>10000</a:t>
            </a:r>
            <a:endParaRPr kumimoji="1" lang="ja-JP" altLang="en-US">
              <a:latin typeface="Cambria Math" panose="02040503050406030204" pitchFamily="18" charset="0"/>
            </a:endParaRPr>
          </a:p>
        </p:txBody>
      </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ACB94B8B-C112-3944-8FC0-AEB7B5BD14A5}"/>
                  </a:ext>
                </a:extLst>
              </p:cNvPr>
              <p:cNvSpPr txBox="1"/>
              <p:nvPr/>
            </p:nvSpPr>
            <p:spPr>
              <a:xfrm>
                <a:off x="10479453" y="2387717"/>
                <a:ext cx="6777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i="1" smtClean="0">
                              <a:latin typeface="Cambria Math" panose="02040503050406030204" pitchFamily="18" charset="0"/>
                              <a:ea typeface="Cambria Math" panose="02040503050406030204" pitchFamily="18" charset="0"/>
                            </a:rPr>
                            <m:t>𝜎</m:t>
                          </m:r>
                        </m:e>
                        <m:sub>
                          <m:r>
                            <a:rPr kumimoji="1" lang="en-US" altLang="ja-JP" b="0" i="1" smtClean="0">
                              <a:latin typeface="Cambria Math" panose="02040503050406030204" pitchFamily="18" charset="0"/>
                              <a:ea typeface="Cambria Math" panose="02040503050406030204" pitchFamily="18" charset="0"/>
                            </a:rPr>
                            <m:t>10000</m:t>
                          </m:r>
                        </m:sub>
                      </m:sSub>
                    </m:oMath>
                  </m:oMathPara>
                </a14:m>
                <a:endParaRPr kumimoji="1" lang="ja-JP" altLang="en-US"/>
              </a:p>
            </p:txBody>
          </p:sp>
        </mc:Choice>
        <mc:Fallback xmlns="">
          <p:sp>
            <p:nvSpPr>
              <p:cNvPr id="26" name="テキスト ボックス 25">
                <a:extLst>
                  <a:ext uri="{FF2B5EF4-FFF2-40B4-BE49-F238E27FC236}">
                    <a16:creationId xmlns:a16="http://schemas.microsoft.com/office/drawing/2014/main" id="{ACB94B8B-C112-3944-8FC0-AEB7B5BD14A5}"/>
                  </a:ext>
                </a:extLst>
              </p:cNvPr>
              <p:cNvSpPr txBox="1">
                <a:spLocks noRot="1" noChangeAspect="1" noMove="1" noResize="1" noEditPoints="1" noAdjustHandles="1" noChangeArrowheads="1" noChangeShapeType="1" noTextEdit="1"/>
              </p:cNvSpPr>
              <p:nvPr/>
            </p:nvSpPr>
            <p:spPr>
              <a:xfrm>
                <a:off x="10479453" y="2387717"/>
                <a:ext cx="677750" cy="276999"/>
              </a:xfrm>
              <a:prstGeom prst="rect">
                <a:avLst/>
              </a:prstGeom>
              <a:blipFill>
                <a:blip r:embed="rId11"/>
                <a:stretch>
                  <a:fillRect l="-1818" b="-13043"/>
                </a:stretch>
              </a:blipFill>
            </p:spPr>
            <p:txBody>
              <a:bodyPr/>
              <a:lstStyle/>
              <a:p>
                <a:r>
                  <a:rPr lang="ja-JP" altLang="en-US">
                    <a:noFill/>
                  </a:rPr>
                  <a:t> </a:t>
                </a:r>
              </a:p>
            </p:txBody>
          </p:sp>
        </mc:Fallback>
      </mc:AlternateContent>
      <p:cxnSp>
        <p:nvCxnSpPr>
          <p:cNvPr id="27" name="直線矢印コネクタ 26">
            <a:extLst>
              <a:ext uri="{FF2B5EF4-FFF2-40B4-BE49-F238E27FC236}">
                <a16:creationId xmlns:a16="http://schemas.microsoft.com/office/drawing/2014/main" id="{A453CD55-C8C7-B045-B74F-7590B1AC645A}"/>
              </a:ext>
            </a:extLst>
          </p:cNvPr>
          <p:cNvCxnSpPr/>
          <p:nvPr/>
        </p:nvCxnSpPr>
        <p:spPr>
          <a:xfrm>
            <a:off x="10643364" y="2817165"/>
            <a:ext cx="47626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AF547166-34EF-3545-9EF9-3C921FF3C46A}"/>
                  </a:ext>
                </a:extLst>
              </p:cNvPr>
              <p:cNvSpPr txBox="1"/>
              <p:nvPr/>
            </p:nvSpPr>
            <p:spPr>
              <a:xfrm>
                <a:off x="10519621" y="3656322"/>
                <a:ext cx="1708402" cy="3919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𝐸</m:t>
                          </m:r>
                        </m:e>
                        <m:sub>
                          <m:r>
                            <a:rPr kumimoji="1" lang="en-US" altLang="ja-JP" b="0" i="1" smtClean="0">
                              <a:latin typeface="Cambria Math" panose="02040503050406030204" pitchFamily="18" charset="0"/>
                            </a:rPr>
                            <m:t>𝑖𝑛</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𝑓𝑙𝑖𝑔h𝑡</m:t>
                          </m:r>
                        </m:sub>
                      </m:sSub>
                      <m:r>
                        <a:rPr kumimoji="1" lang="en-US" altLang="ja-JP" b="0" i="1" smtClean="0">
                          <a:latin typeface="Cambria Math" panose="02040503050406030204" pitchFamily="18" charset="0"/>
                        </a:rPr>
                        <m:t>=0</m:t>
                      </m:r>
                    </m:oMath>
                  </m:oMathPara>
                </a14:m>
                <a:endParaRPr kumimoji="1" lang="ja-JP" altLang="en-US"/>
              </a:p>
            </p:txBody>
          </p:sp>
        </mc:Choice>
        <mc:Fallback xmlns="">
          <p:sp>
            <p:nvSpPr>
              <p:cNvPr id="28" name="テキスト ボックス 27">
                <a:extLst>
                  <a:ext uri="{FF2B5EF4-FFF2-40B4-BE49-F238E27FC236}">
                    <a16:creationId xmlns:a16="http://schemas.microsoft.com/office/drawing/2014/main" id="{AF547166-34EF-3545-9EF9-3C921FF3C46A}"/>
                  </a:ext>
                </a:extLst>
              </p:cNvPr>
              <p:cNvSpPr txBox="1">
                <a:spLocks noRot="1" noChangeAspect="1" noMove="1" noResize="1" noEditPoints="1" noAdjustHandles="1" noChangeArrowheads="1" noChangeShapeType="1" noTextEdit="1"/>
              </p:cNvSpPr>
              <p:nvPr/>
            </p:nvSpPr>
            <p:spPr>
              <a:xfrm>
                <a:off x="10519621" y="3656322"/>
                <a:ext cx="1708402" cy="391902"/>
              </a:xfrm>
              <a:prstGeom prst="rect">
                <a:avLst/>
              </a:prstGeom>
              <a:blipFill>
                <a:blip r:embed="rId12"/>
                <a:stretch>
                  <a:fillRect b="-6452"/>
                </a:stretch>
              </a:blipFill>
            </p:spPr>
            <p:txBody>
              <a:bodyPr/>
              <a:lstStyle/>
              <a:p>
                <a:r>
                  <a:rPr lang="ja-JP" altLang="en-US">
                    <a:noFill/>
                  </a:rPr>
                  <a:t> </a:t>
                </a:r>
              </a:p>
            </p:txBody>
          </p:sp>
        </mc:Fallback>
      </mc:AlternateContent>
      <p:sp>
        <p:nvSpPr>
          <p:cNvPr id="30" name="テキスト ボックス 29">
            <a:extLst>
              <a:ext uri="{FF2B5EF4-FFF2-40B4-BE49-F238E27FC236}">
                <a16:creationId xmlns:a16="http://schemas.microsoft.com/office/drawing/2014/main" id="{421973E8-D7E2-3848-AF6E-5BA3DB0A696A}"/>
              </a:ext>
            </a:extLst>
          </p:cNvPr>
          <p:cNvSpPr txBox="1"/>
          <p:nvPr/>
        </p:nvSpPr>
        <p:spPr>
          <a:xfrm>
            <a:off x="829450" y="2274365"/>
            <a:ext cx="7317567" cy="461665"/>
          </a:xfrm>
          <a:prstGeom prst="rect">
            <a:avLst/>
          </a:prstGeom>
          <a:noFill/>
        </p:spPr>
        <p:txBody>
          <a:bodyPr wrap="square" rtlCol="0">
            <a:spAutoFit/>
          </a:bodyPr>
          <a:lstStyle/>
          <a:p>
            <a:r>
              <a:rPr lang="en-US" altLang="ja-JP" sz="2400" dirty="0">
                <a:latin typeface="Cambria Math" panose="02040503050406030204" pitchFamily="18" charset="0"/>
                <a:ea typeface="Cambria Math" panose="02040503050406030204" pitchFamily="18" charset="0"/>
              </a:rPr>
              <a:t>Considering e</a:t>
            </a:r>
            <a:r>
              <a:rPr kumimoji="1" lang="en-US" altLang="ja-JP" sz="2400" dirty="0">
                <a:latin typeface="Cambria Math" panose="02040503050406030204" pitchFamily="18" charset="0"/>
                <a:ea typeface="Cambria Math" panose="02040503050406030204" pitchFamily="18" charset="0"/>
              </a:rPr>
              <a:t>nergy conservation, we can calculate k’.</a:t>
            </a:r>
            <a:endParaRPr kumimoji="1" lang="ja-JP" altLang="en-US" sz="240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3" name="正方形/長方形 2">
                <a:extLst>
                  <a:ext uri="{FF2B5EF4-FFF2-40B4-BE49-F238E27FC236}">
                    <a16:creationId xmlns:a16="http://schemas.microsoft.com/office/drawing/2014/main" id="{53FAF5FD-8922-B64B-B0CD-3A93AEAE134C}"/>
                  </a:ext>
                </a:extLst>
              </p:cNvPr>
              <p:cNvSpPr/>
              <p:nvPr/>
            </p:nvSpPr>
            <p:spPr>
              <a:xfrm>
                <a:off x="766427" y="1188659"/>
                <a:ext cx="6036251" cy="11658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𝑃</m:t>
                      </m:r>
                      <m:r>
                        <a:rPr lang="en-US" altLang="ja-JP" sz="2400" i="1">
                          <a:latin typeface="Cambria Math" panose="02040503050406030204" pitchFamily="18" charset="0"/>
                          <a:ea typeface="Cambria Math" panose="02040503050406030204" pitchFamily="18" charset="0"/>
                        </a:rPr>
                        <m:t>=</m:t>
                      </m:r>
                      <m:nary>
                        <m:naryPr>
                          <m:limLoc m:val="undOvr"/>
                          <m:subHide m:val="on"/>
                          <m:supHide m:val="on"/>
                          <m:ctrlPr>
                            <a:rPr lang="en-US" altLang="ja-JP" sz="2400" i="1">
                              <a:latin typeface="Cambria Math" panose="02040503050406030204" pitchFamily="18" charset="0"/>
                              <a:ea typeface="Cambria Math" panose="02040503050406030204" pitchFamily="18" charset="0"/>
                            </a:rPr>
                          </m:ctrlPr>
                        </m:naryPr>
                        <m:sub/>
                        <m:sup/>
                        <m:e>
                          <m:r>
                            <a:rPr lang="en-US" altLang="ja-JP" sz="2400" i="1">
                              <a:latin typeface="Cambria Math" panose="02040503050406030204" pitchFamily="18" charset="0"/>
                              <a:ea typeface="Cambria Math" panose="02040503050406030204" pitchFamily="18" charset="0"/>
                            </a:rPr>
                            <m:t>𝑁</m:t>
                          </m:r>
                          <m:r>
                            <a:rPr lang="en-US" altLang="ja-JP" sz="2400" i="1">
                              <a:latin typeface="Cambria Math" panose="02040503050406030204" pitchFamily="18" charset="0"/>
                              <a:ea typeface="Cambria Math" panose="02040503050406030204" pitchFamily="18" charset="0"/>
                            </a:rPr>
                            <m:t>𝜎</m:t>
                          </m:r>
                          <m:d>
                            <m:dPr>
                              <m:ctrlPr>
                                <a:rPr lang="en-US" altLang="ja-JP" sz="2400" i="1">
                                  <a:latin typeface="Cambria Math" panose="02040503050406030204" pitchFamily="18" charset="0"/>
                                  <a:ea typeface="Cambria Math" panose="02040503050406030204" pitchFamily="18" charset="0"/>
                                </a:rPr>
                              </m:ctrlPr>
                            </m:dPr>
                            <m:e>
                              <m:r>
                                <a:rPr lang="en-US" altLang="ja-JP" sz="2400" i="1">
                                  <a:latin typeface="Cambria Math" panose="02040503050406030204" pitchFamily="18" charset="0"/>
                                  <a:ea typeface="Cambria Math" panose="02040503050406030204" pitchFamily="18" charset="0"/>
                                </a:rPr>
                                <m:t>𝑘</m:t>
                              </m:r>
                              <m:r>
                                <a:rPr lang="en-US" altLang="ja-JP" sz="2400" i="1">
                                  <a:latin typeface="Cambria Math" panose="02040503050406030204" pitchFamily="18" charset="0"/>
                                  <a:ea typeface="Cambria Math" panose="02040503050406030204" pitchFamily="18" charset="0"/>
                                </a:rPr>
                                <m:t>,</m:t>
                              </m:r>
                              <m:sSup>
                                <m:sSupPr>
                                  <m:ctrlPr>
                                    <a:rPr lang="en-US" altLang="ja-JP" sz="2400" i="1">
                                      <a:latin typeface="Cambria Math" panose="02040503050406030204" pitchFamily="18" charset="0"/>
                                      <a:ea typeface="Cambria Math" panose="02040503050406030204" pitchFamily="18" charset="0"/>
                                    </a:rPr>
                                  </m:ctrlPr>
                                </m:sSupPr>
                                <m:e>
                                  <m:r>
                                    <a:rPr lang="en-US" altLang="ja-JP" sz="2400" i="1">
                                      <a:latin typeface="Cambria Math" panose="02040503050406030204" pitchFamily="18" charset="0"/>
                                      <a:ea typeface="Cambria Math" panose="02040503050406030204" pitchFamily="18" charset="0"/>
                                    </a:rPr>
                                    <m:t>𝑘</m:t>
                                  </m:r>
                                </m:e>
                                <m:sup>
                                  <m:r>
                                    <a:rPr lang="en-US" altLang="ja-JP" sz="2400" i="1">
                                      <a:latin typeface="Cambria Math" panose="02040503050406030204" pitchFamily="18" charset="0"/>
                                      <a:ea typeface="Cambria Math" panose="02040503050406030204" pitchFamily="18" charset="0"/>
                                    </a:rPr>
                                    <m:t>′</m:t>
                                  </m:r>
                                </m:sup>
                              </m:sSup>
                            </m:e>
                          </m:d>
                          <m:r>
                            <a:rPr lang="en-US" altLang="ja-JP" sz="2400" i="1">
                              <a:latin typeface="Cambria Math" panose="02040503050406030204" pitchFamily="18" charset="0"/>
                              <a:ea typeface="Cambria Math" panose="02040503050406030204" pitchFamily="18" charset="0"/>
                            </a:rPr>
                            <m:t>𝑑𝑥</m:t>
                          </m:r>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𝑁</m:t>
                          </m:r>
                          <m:nary>
                            <m:naryPr>
                              <m:chr m:val="∑"/>
                              <m:ctrlPr>
                                <a:rPr lang="en-US" altLang="ja-JP" sz="2400" i="1">
                                  <a:latin typeface="Cambria Math" panose="02040503050406030204" pitchFamily="18" charset="0"/>
                                  <a:ea typeface="Cambria Math" panose="02040503050406030204" pitchFamily="18" charset="0"/>
                                </a:rPr>
                              </m:ctrlPr>
                            </m:naryPr>
                            <m:sub>
                              <m:r>
                                <m:rPr>
                                  <m:brk m:alnAt="23"/>
                                </m:rPr>
                                <a:rPr lang="en-US" altLang="ja-JP" sz="2400" i="1">
                                  <a:latin typeface="Cambria Math" panose="02040503050406030204" pitchFamily="18" charset="0"/>
                                  <a:ea typeface="Cambria Math" panose="02040503050406030204" pitchFamily="18" charset="0"/>
                                </a:rPr>
                                <m:t>𝑖</m:t>
                              </m:r>
                            </m:sub>
                            <m:sup>
                              <m:r>
                                <a:rPr lang="en-US" altLang="ja-JP" sz="2400" i="1">
                                  <a:latin typeface="Cambria Math" panose="02040503050406030204" pitchFamily="18" charset="0"/>
                                  <a:ea typeface="Cambria Math" panose="02040503050406030204" pitchFamily="18" charset="0"/>
                                </a:rPr>
                                <m:t>10000</m:t>
                              </m:r>
                            </m:sup>
                            <m:e>
                              <m:r>
                                <a:rPr lang="en-US" altLang="ja-JP" sz="2400" i="1">
                                  <a:latin typeface="Cambria Math" panose="02040503050406030204" pitchFamily="18" charset="0"/>
                                  <a:ea typeface="Cambria Math" panose="02040503050406030204" pitchFamily="18" charset="0"/>
                                </a:rPr>
                                <m:t>𝜎</m:t>
                              </m:r>
                              <m:d>
                                <m:dPr>
                                  <m:ctrlPr>
                                    <a:rPr lang="en-US" altLang="ja-JP" sz="2400" i="1">
                                      <a:latin typeface="Cambria Math" panose="02040503050406030204" pitchFamily="18" charset="0"/>
                                      <a:ea typeface="Cambria Math" panose="02040503050406030204" pitchFamily="18" charset="0"/>
                                    </a:rPr>
                                  </m:ctrlPr>
                                </m:dPr>
                                <m:e>
                                  <m:sSub>
                                    <m:sSubPr>
                                      <m:ctrlPr>
                                        <a:rPr lang="en-US" altLang="ja-JP" sz="2400" i="1">
                                          <a:latin typeface="Cambria Math" panose="02040503050406030204" pitchFamily="18"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𝑘</m:t>
                                      </m:r>
                                    </m:e>
                                    <m:sub>
                                      <m:r>
                                        <a:rPr lang="en-US" altLang="ja-JP" sz="2400" i="1">
                                          <a:latin typeface="Cambria Math" panose="02040503050406030204" pitchFamily="18" charset="0"/>
                                          <a:ea typeface="Cambria Math" panose="02040503050406030204" pitchFamily="18" charset="0"/>
                                        </a:rPr>
                                        <m:t>𝑖</m:t>
                                      </m:r>
                                    </m:sub>
                                  </m:sSub>
                                  <m:r>
                                    <a:rPr lang="en-US" altLang="ja-JP" sz="2400" i="1">
                                      <a:latin typeface="Cambria Math" panose="02040503050406030204" pitchFamily="18" charset="0"/>
                                      <a:ea typeface="Cambria Math" panose="02040503050406030204" pitchFamily="18" charset="0"/>
                                    </a:rPr>
                                    <m:t>, </m:t>
                                  </m:r>
                                  <m:sSub>
                                    <m:sSubPr>
                                      <m:ctrlPr>
                                        <a:rPr lang="en-US" altLang="ja-JP" sz="2400" i="1">
                                          <a:latin typeface="Cambria Math" panose="02040503050406030204" pitchFamily="18"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𝑘</m:t>
                                      </m:r>
                                    </m:e>
                                    <m:sub>
                                      <m:r>
                                        <a:rPr lang="en-US" altLang="ja-JP" sz="2400" i="1">
                                          <a:latin typeface="Cambria Math" panose="02040503050406030204" pitchFamily="18" charset="0"/>
                                          <a:ea typeface="Cambria Math" panose="02040503050406030204" pitchFamily="18" charset="0"/>
                                        </a:rPr>
                                        <m:t>𝑖</m:t>
                                      </m:r>
                                    </m:sub>
                                  </m:sSub>
                                  <m:r>
                                    <a:rPr lang="en-US" altLang="ja-JP" sz="2400" i="1">
                                      <a:latin typeface="Cambria Math" panose="02040503050406030204" pitchFamily="18" charset="0"/>
                                      <a:ea typeface="Cambria Math" panose="02040503050406030204" pitchFamily="18" charset="0"/>
                                    </a:rPr>
                                    <m:t>′</m:t>
                                  </m:r>
                                </m:e>
                              </m:d>
                              <m:r>
                                <a:rPr lang="en-US" altLang="ja-JP" sz="2400" i="1">
                                  <a:latin typeface="Cambria Math" panose="02040503050406030204" pitchFamily="18" charset="0"/>
                                  <a:ea typeface="Cambria Math" panose="02040503050406030204" pitchFamily="18" charset="0"/>
                                </a:rPr>
                                <m:t>𝑑𝑥</m:t>
                              </m:r>
                            </m:e>
                          </m:nary>
                        </m:e>
                      </m:nary>
                    </m:oMath>
                  </m:oMathPara>
                </a14:m>
                <a:endParaRPr lang="ja-JP" altLang="en-US" sz="2400"/>
              </a:p>
            </p:txBody>
          </p:sp>
        </mc:Choice>
        <mc:Fallback xmlns="">
          <p:sp>
            <p:nvSpPr>
              <p:cNvPr id="3" name="正方形/長方形 2">
                <a:extLst>
                  <a:ext uri="{FF2B5EF4-FFF2-40B4-BE49-F238E27FC236}">
                    <a16:creationId xmlns:a16="http://schemas.microsoft.com/office/drawing/2014/main" id="{53FAF5FD-8922-B64B-B0CD-3A93AEAE134C}"/>
                  </a:ext>
                </a:extLst>
              </p:cNvPr>
              <p:cNvSpPr>
                <a:spLocks noRot="1" noChangeAspect="1" noMove="1" noResize="1" noEditPoints="1" noAdjustHandles="1" noChangeArrowheads="1" noChangeShapeType="1" noTextEdit="1"/>
              </p:cNvSpPr>
              <p:nvPr/>
            </p:nvSpPr>
            <p:spPr>
              <a:xfrm>
                <a:off x="766427" y="1188659"/>
                <a:ext cx="6036251" cy="1165832"/>
              </a:xfrm>
              <a:prstGeom prst="rect">
                <a:avLst/>
              </a:prstGeom>
              <a:blipFill>
                <a:blip r:embed="rId13"/>
                <a:stretch>
                  <a:fillRect l="-4202" t="-118478" b="-17717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6F0372E9-6441-1349-A1F9-7D013624C141}"/>
                  </a:ext>
                </a:extLst>
              </p:cNvPr>
              <p:cNvSpPr txBox="1"/>
              <p:nvPr/>
            </p:nvSpPr>
            <p:spPr>
              <a:xfrm>
                <a:off x="753331" y="805714"/>
                <a:ext cx="6099614" cy="461665"/>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We integrate both sides of </a:t>
                </a:r>
                <a14:m>
                  <m:oMath xmlns:m="http://schemas.openxmlformats.org/officeDocument/2006/math">
                    <m:r>
                      <a:rPr lang="en-US" altLang="ja-JP" sz="2400" i="1">
                        <a:latin typeface="Cambria Math" panose="02040503050406030204" pitchFamily="18" charset="0"/>
                      </a:rPr>
                      <m:t>𝑑𝑃</m:t>
                    </m:r>
                    <m:r>
                      <a:rPr lang="en-US" altLang="ja-JP" sz="2400" i="1">
                        <a:latin typeface="Cambria Math" panose="02040503050406030204" pitchFamily="18" charset="0"/>
                      </a:rPr>
                      <m:t>=</m:t>
                    </m:r>
                    <m:r>
                      <a:rPr lang="en-US" altLang="ja-JP" sz="2400" i="1">
                        <a:latin typeface="Cambria Math" panose="02040503050406030204" pitchFamily="18" charset="0"/>
                      </a:rPr>
                      <m:t>𝑁</m:t>
                    </m:r>
                    <m:r>
                      <a:rPr lang="en-US" altLang="ja-JP" sz="2400" i="1">
                        <a:latin typeface="Cambria Math" panose="02040503050406030204" pitchFamily="18" charset="0"/>
                        <a:ea typeface="Cambria Math" panose="02040503050406030204" pitchFamily="18" charset="0"/>
                      </a:rPr>
                      <m:t>𝜎</m:t>
                    </m:r>
                    <m:r>
                      <a:rPr lang="en-US" altLang="ja-JP" sz="2400" i="1">
                        <a:latin typeface="Cambria Math" panose="02040503050406030204" pitchFamily="18" charset="0"/>
                        <a:ea typeface="Cambria Math" panose="02040503050406030204" pitchFamily="18" charset="0"/>
                      </a:rPr>
                      <m:t>𝑑𝑥</m:t>
                    </m:r>
                  </m:oMath>
                </a14:m>
                <a:endParaRPr kumimoji="1" lang="ja-JP" altLang="en-US" sz="2400">
                  <a:latin typeface="Cambria Math" panose="02040503050406030204" pitchFamily="18" charset="0"/>
                </a:endParaRPr>
              </a:p>
            </p:txBody>
          </p:sp>
        </mc:Choice>
        <mc:Fallback xmlns="">
          <p:sp>
            <p:nvSpPr>
              <p:cNvPr id="10" name="テキスト ボックス 9">
                <a:extLst>
                  <a:ext uri="{FF2B5EF4-FFF2-40B4-BE49-F238E27FC236}">
                    <a16:creationId xmlns:a16="http://schemas.microsoft.com/office/drawing/2014/main" id="{6F0372E9-6441-1349-A1F9-7D013624C141}"/>
                  </a:ext>
                </a:extLst>
              </p:cNvPr>
              <p:cNvSpPr txBox="1">
                <a:spLocks noRot="1" noChangeAspect="1" noMove="1" noResize="1" noEditPoints="1" noAdjustHandles="1" noChangeArrowheads="1" noChangeShapeType="1" noTextEdit="1"/>
              </p:cNvSpPr>
              <p:nvPr/>
            </p:nvSpPr>
            <p:spPr>
              <a:xfrm>
                <a:off x="753331" y="805714"/>
                <a:ext cx="6099614" cy="461665"/>
              </a:xfrm>
              <a:prstGeom prst="rect">
                <a:avLst/>
              </a:prstGeom>
              <a:blipFill>
                <a:blip r:embed="rId14"/>
                <a:stretch>
                  <a:fillRect l="-1452" t="-7895" b="-23684"/>
                </a:stretch>
              </a:blipFill>
            </p:spPr>
            <p:txBody>
              <a:bodyPr/>
              <a:lstStyle/>
              <a:p>
                <a:r>
                  <a:rPr lang="ja-JP" altLang="en-US">
                    <a:noFill/>
                  </a:rPr>
                  <a:t> </a:t>
                </a:r>
              </a:p>
            </p:txBody>
          </p:sp>
        </mc:Fallback>
      </mc:AlternateContent>
      <p:sp>
        <p:nvSpPr>
          <p:cNvPr id="32" name="テキスト ボックス 31">
            <a:extLst>
              <a:ext uri="{FF2B5EF4-FFF2-40B4-BE49-F238E27FC236}">
                <a16:creationId xmlns:a16="http://schemas.microsoft.com/office/drawing/2014/main" id="{13BDCF2D-1078-D541-AD6B-62BB95E88B7F}"/>
              </a:ext>
            </a:extLst>
          </p:cNvPr>
          <p:cNvSpPr txBox="1"/>
          <p:nvPr/>
        </p:nvSpPr>
        <p:spPr>
          <a:xfrm>
            <a:off x="366011" y="3823750"/>
            <a:ext cx="9947617" cy="1077218"/>
          </a:xfrm>
          <a:prstGeom prst="rect">
            <a:avLst/>
          </a:prstGeom>
          <a:noFill/>
        </p:spPr>
        <p:txBody>
          <a:bodyPr wrap="square" rtlCol="0">
            <a:spAutoFit/>
          </a:bodyPr>
          <a:lstStyle/>
          <a:p>
            <a:r>
              <a:rPr kumimoji="1" lang="en-US" altLang="ja-JP" sz="3200" dirty="0">
                <a:latin typeface="Cambria Math" panose="02040503050406030204" pitchFamily="18" charset="0"/>
                <a:ea typeface="Cambria Math" panose="02040503050406030204" pitchFamily="18" charset="0"/>
              </a:rPr>
              <a:t>We considered 3 cases that matrix element depends on atomic number or mass number.</a:t>
            </a:r>
            <a:endParaRPr kumimoji="1" lang="ja-JP" altLang="en-US" sz="3200">
              <a:latin typeface="Cambria Math" panose="02040503050406030204" pitchFamily="18" charset="0"/>
            </a:endParaRPr>
          </a:p>
        </p:txBody>
      </p:sp>
      <p:cxnSp>
        <p:nvCxnSpPr>
          <p:cNvPr id="36" name="直線矢印コネクタ 35">
            <a:extLst>
              <a:ext uri="{FF2B5EF4-FFF2-40B4-BE49-F238E27FC236}">
                <a16:creationId xmlns:a16="http://schemas.microsoft.com/office/drawing/2014/main" id="{A3D7FD00-93D8-0142-85FD-02AFE64673FA}"/>
              </a:ext>
            </a:extLst>
          </p:cNvPr>
          <p:cNvCxnSpPr/>
          <p:nvPr/>
        </p:nvCxnSpPr>
        <p:spPr>
          <a:xfrm>
            <a:off x="9128736" y="3472464"/>
            <a:ext cx="47626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3D372D73-DF2B-D347-AAEC-56DD09A29434}"/>
                  </a:ext>
                </a:extLst>
              </p:cNvPr>
              <p:cNvSpPr txBox="1"/>
              <p:nvPr/>
            </p:nvSpPr>
            <p:spPr>
              <a:xfrm>
                <a:off x="9229098" y="3598833"/>
                <a:ext cx="32919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𝑑𝑥</m:t>
                      </m:r>
                    </m:oMath>
                  </m:oMathPara>
                </a14:m>
                <a:endParaRPr kumimoji="1" lang="ja-JP" altLang="en-US"/>
              </a:p>
            </p:txBody>
          </p:sp>
        </mc:Choice>
        <mc:Fallback xmlns="">
          <p:sp>
            <p:nvSpPr>
              <p:cNvPr id="37" name="テキスト ボックス 36">
                <a:extLst>
                  <a:ext uri="{FF2B5EF4-FFF2-40B4-BE49-F238E27FC236}">
                    <a16:creationId xmlns:a16="http://schemas.microsoft.com/office/drawing/2014/main" id="{3D372D73-DF2B-D347-AAEC-56DD09A29434}"/>
                  </a:ext>
                </a:extLst>
              </p:cNvPr>
              <p:cNvSpPr txBox="1">
                <a:spLocks noRot="1" noChangeAspect="1" noMove="1" noResize="1" noEditPoints="1" noAdjustHandles="1" noChangeArrowheads="1" noChangeShapeType="1" noTextEdit="1"/>
              </p:cNvSpPr>
              <p:nvPr/>
            </p:nvSpPr>
            <p:spPr>
              <a:xfrm>
                <a:off x="9229098" y="3598833"/>
                <a:ext cx="329193" cy="276999"/>
              </a:xfrm>
              <a:prstGeom prst="rect">
                <a:avLst/>
              </a:prstGeom>
              <a:blipFill>
                <a:blip r:embed="rId15"/>
                <a:stretch>
                  <a:fillRect l="-14815" r="-11111" b="-8696"/>
                </a:stretch>
              </a:blipFill>
            </p:spPr>
            <p:txBody>
              <a:bodyPr/>
              <a:lstStyle/>
              <a:p>
                <a:r>
                  <a:rPr lang="ja-JP" altLang="en-US">
                    <a:noFill/>
                  </a:rPr>
                  <a:t> </a:t>
                </a:r>
              </a:p>
            </p:txBody>
          </p:sp>
        </mc:Fallback>
      </mc:AlternateContent>
      <p:cxnSp>
        <p:nvCxnSpPr>
          <p:cNvPr id="39" name="直線矢印コネクタ 38">
            <a:extLst>
              <a:ext uri="{FF2B5EF4-FFF2-40B4-BE49-F238E27FC236}">
                <a16:creationId xmlns:a16="http://schemas.microsoft.com/office/drawing/2014/main" id="{DFD4D6C1-5A9C-F546-AE7C-7B4105023453}"/>
              </a:ext>
            </a:extLst>
          </p:cNvPr>
          <p:cNvCxnSpPr/>
          <p:nvPr/>
        </p:nvCxnSpPr>
        <p:spPr>
          <a:xfrm>
            <a:off x="9624392" y="3472464"/>
            <a:ext cx="50240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9AE05E81-C3DE-A940-BE07-A609778147E9}"/>
                  </a:ext>
                </a:extLst>
              </p:cNvPr>
              <p:cNvSpPr txBox="1"/>
              <p:nvPr/>
            </p:nvSpPr>
            <p:spPr>
              <a:xfrm>
                <a:off x="9723952" y="3601965"/>
                <a:ext cx="32919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𝑑𝑥</m:t>
                      </m:r>
                    </m:oMath>
                  </m:oMathPara>
                </a14:m>
                <a:endParaRPr kumimoji="1" lang="ja-JP" altLang="en-US"/>
              </a:p>
            </p:txBody>
          </p:sp>
        </mc:Choice>
        <mc:Fallback xmlns="">
          <p:sp>
            <p:nvSpPr>
              <p:cNvPr id="40" name="テキスト ボックス 39">
                <a:extLst>
                  <a:ext uri="{FF2B5EF4-FFF2-40B4-BE49-F238E27FC236}">
                    <a16:creationId xmlns:a16="http://schemas.microsoft.com/office/drawing/2014/main" id="{9AE05E81-C3DE-A940-BE07-A609778147E9}"/>
                  </a:ext>
                </a:extLst>
              </p:cNvPr>
              <p:cNvSpPr txBox="1">
                <a:spLocks noRot="1" noChangeAspect="1" noMove="1" noResize="1" noEditPoints="1" noAdjustHandles="1" noChangeArrowheads="1" noChangeShapeType="1" noTextEdit="1"/>
              </p:cNvSpPr>
              <p:nvPr/>
            </p:nvSpPr>
            <p:spPr>
              <a:xfrm>
                <a:off x="9723952" y="3601965"/>
                <a:ext cx="329193" cy="276999"/>
              </a:xfrm>
              <a:prstGeom prst="rect">
                <a:avLst/>
              </a:prstGeom>
              <a:blipFill>
                <a:blip r:embed="rId16"/>
                <a:stretch>
                  <a:fillRect l="-14815" r="-7407" b="-909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710900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40ECEBDD-CE8F-4841-8197-3C6FFF330A45}"/>
              </a:ext>
            </a:extLst>
          </p:cNvPr>
          <p:cNvSpPr txBox="1"/>
          <p:nvPr/>
        </p:nvSpPr>
        <p:spPr>
          <a:xfrm>
            <a:off x="210400" y="1593809"/>
            <a:ext cx="4802441" cy="523220"/>
          </a:xfrm>
          <a:prstGeom prst="rect">
            <a:avLst/>
          </a:prstGeom>
          <a:noFill/>
        </p:spPr>
        <p:txBody>
          <a:bodyPr wrap="square" rtlCol="0">
            <a:spAutoFit/>
          </a:bodyPr>
          <a:lstStyle/>
          <a:p>
            <a:r>
              <a:rPr kumimoji="1" lang="en-US" altLang="ja-JP" sz="2800" dirty="0">
                <a:latin typeface="Cambria Math" panose="02040503050406030204" pitchFamily="18" charset="0"/>
              </a:rPr>
              <a:t>Calculation of Figure of Merit</a:t>
            </a:r>
            <a:endParaRPr kumimoji="1" lang="ja-JP" altLang="en-US" sz="2800">
              <a:latin typeface="Cambria Math" panose="02040503050406030204" pitchFamily="18" charset="0"/>
            </a:endParaRPr>
          </a:p>
        </p:txBody>
      </p:sp>
      <p:sp>
        <p:nvSpPr>
          <p:cNvPr id="2" name="テキスト ボックス 1">
            <a:extLst>
              <a:ext uri="{FF2B5EF4-FFF2-40B4-BE49-F238E27FC236}">
                <a16:creationId xmlns:a16="http://schemas.microsoft.com/office/drawing/2014/main" id="{E2007538-BFB1-A348-9409-E553B30093A7}"/>
              </a:ext>
            </a:extLst>
          </p:cNvPr>
          <p:cNvSpPr txBox="1"/>
          <p:nvPr/>
        </p:nvSpPr>
        <p:spPr>
          <a:xfrm>
            <a:off x="210400" y="6188388"/>
            <a:ext cx="6023174" cy="461665"/>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Candidacy …Tungsten , Lead , </a:t>
            </a:r>
            <a:r>
              <a:rPr lang="en-US" altLang="ja-JP" sz="2400" dirty="0">
                <a:latin typeface="Cambria Math" panose="02040503050406030204" pitchFamily="18" charset="0"/>
                <a:ea typeface="Cambria Math" panose="02040503050406030204" pitchFamily="18" charset="0"/>
              </a:rPr>
              <a:t>Gold</a:t>
            </a:r>
            <a:r>
              <a:rPr kumimoji="1" lang="en-US" altLang="ja-JP" sz="2400" dirty="0">
                <a:latin typeface="Cambria Math" panose="02040503050406030204" pitchFamily="18" charset="0"/>
                <a:ea typeface="Cambria Math" panose="02040503050406030204" pitchFamily="18" charset="0"/>
              </a:rPr>
              <a:t> , Nickel</a:t>
            </a:r>
            <a:endParaRPr kumimoji="1" lang="ja-JP" altLang="en-US" sz="240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5" name="コンテンツ プレースホルダー 2">
                <a:extLst>
                  <a:ext uri="{FF2B5EF4-FFF2-40B4-BE49-F238E27FC236}">
                    <a16:creationId xmlns:a16="http://schemas.microsoft.com/office/drawing/2014/main" id="{7FA91A59-C831-A24B-BF0A-E67050BF977C}"/>
                  </a:ext>
                </a:extLst>
              </p:cNvPr>
              <p:cNvSpPr>
                <a:spLocks noGrp="1"/>
              </p:cNvSpPr>
              <p:nvPr>
                <p:ph idx="1"/>
              </p:nvPr>
            </p:nvSpPr>
            <p:spPr>
              <a:xfrm>
                <a:off x="429959" y="179715"/>
                <a:ext cx="10515600" cy="1414094"/>
              </a:xfrm>
            </p:spPr>
            <p:txBody>
              <a:bodyPr>
                <a:normAutofit fontScale="92500" lnSpcReduction="20000"/>
              </a:bodyPr>
              <a:lstStyle/>
              <a:p>
                <a:pPr marL="0" indent="0">
                  <a:buNone/>
                </a:pPr>
                <a:r>
                  <a:rPr lang="en-US" altLang="ja-JP" dirty="0">
                    <a:latin typeface="Cambria Math" panose="02040503050406030204" pitchFamily="18" charset="0"/>
                    <a:ea typeface="Cambria Math" panose="02040503050406030204" pitchFamily="18" charset="0"/>
                  </a:rPr>
                  <a:t>Define figure of merit</a:t>
                </a:r>
              </a:p>
              <a:p>
                <a:pPr marL="0" indent="0">
                  <a:buNone/>
                </a:pPr>
                <a14:m>
                  <m:oMathPara xmlns:m="http://schemas.openxmlformats.org/officeDocument/2006/math">
                    <m:oMathParaPr>
                      <m:jc m:val="centerGroup"/>
                    </m:oMathParaPr>
                    <m:oMath xmlns:m="http://schemas.openxmlformats.org/officeDocument/2006/math">
                      <m:r>
                        <a:rPr lang="en-US" altLang="ja-JP" sz="3600" i="1">
                          <a:latin typeface="Cambria Math" panose="02040503050406030204" pitchFamily="18" charset="0"/>
                        </a:rPr>
                        <m:t>𝐹𝑜𝑀</m:t>
                      </m:r>
                      <m:r>
                        <a:rPr lang="en-US" altLang="ja-JP" sz="3600" i="1">
                          <a:latin typeface="Cambria Math" panose="02040503050406030204" pitchFamily="18" charset="0"/>
                        </a:rPr>
                        <m:t>≡</m:t>
                      </m:r>
                      <m:r>
                        <a:rPr lang="en-US" altLang="ja-JP" sz="3600" i="1">
                          <a:latin typeface="Cambria Math" panose="02040503050406030204" pitchFamily="18" charset="0"/>
                        </a:rPr>
                        <m:t>𝑃</m:t>
                      </m:r>
                      <m:nary>
                        <m:naryPr>
                          <m:limLoc m:val="subSup"/>
                          <m:ctrlPr>
                            <a:rPr lang="ja-JP" altLang="ja-JP" sz="3600" i="1">
                              <a:latin typeface="Cambria Math" panose="02040503050406030204" pitchFamily="18" charset="0"/>
                            </a:rPr>
                          </m:ctrlPr>
                        </m:naryPr>
                        <m:sub>
                          <m:r>
                            <a:rPr lang="en-US" altLang="ja-JP" sz="3600" i="1">
                              <a:latin typeface="Cambria Math" panose="02040503050406030204" pitchFamily="18" charset="0"/>
                            </a:rPr>
                            <m:t>3</m:t>
                          </m:r>
                          <m:sSub>
                            <m:sSubPr>
                              <m:ctrlPr>
                                <a:rPr lang="ja-JP" altLang="ja-JP" sz="3600" i="1">
                                  <a:latin typeface="Cambria Math" panose="02040503050406030204" pitchFamily="18" charset="0"/>
                                </a:rPr>
                              </m:ctrlPr>
                            </m:sSubPr>
                            <m:e>
                              <m:r>
                                <a:rPr lang="en-US" altLang="ja-JP" sz="3600" i="1">
                                  <a:latin typeface="Cambria Math" panose="02040503050406030204" pitchFamily="18" charset="0"/>
                                </a:rPr>
                                <m:t>𝜏</m:t>
                              </m:r>
                            </m:e>
                            <m:sub>
                              <m:r>
                                <a:rPr lang="en-US" altLang="ja-JP" sz="3600" i="1">
                                  <a:latin typeface="Cambria Math" panose="02040503050406030204" pitchFamily="18" charset="0"/>
                                </a:rPr>
                                <m:t>1</m:t>
                              </m:r>
                            </m:sub>
                          </m:sSub>
                        </m:sub>
                        <m:sup>
                          <m:r>
                            <a:rPr lang="ja-JP" altLang="ja-JP" sz="3600">
                              <a:latin typeface="Cambria Math" panose="02040503050406030204" pitchFamily="18" charset="0"/>
                            </a:rPr>
                            <m:t>∞</m:t>
                          </m:r>
                        </m:sup>
                        <m:e>
                          <m:sSup>
                            <m:sSupPr>
                              <m:ctrlPr>
                                <a:rPr lang="ja-JP" altLang="ja-JP" sz="3600" i="1">
                                  <a:latin typeface="Cambria Math" panose="02040503050406030204" pitchFamily="18" charset="0"/>
                                </a:rPr>
                              </m:ctrlPr>
                            </m:sSupPr>
                            <m:e>
                              <m:r>
                                <a:rPr lang="en-US" altLang="ja-JP" sz="3600" i="1">
                                  <a:latin typeface="Cambria Math" panose="02040503050406030204" pitchFamily="18" charset="0"/>
                                </a:rPr>
                                <m:t>𝑒</m:t>
                              </m:r>
                            </m:e>
                            <m:sup>
                              <m:r>
                                <a:rPr lang="en-US" altLang="ja-JP" sz="3600" i="1">
                                  <a:latin typeface="Cambria Math" panose="02040503050406030204" pitchFamily="18" charset="0"/>
                                </a:rPr>
                                <m:t>−</m:t>
                              </m:r>
                              <m:f>
                                <m:fPr>
                                  <m:ctrlPr>
                                    <a:rPr lang="ja-JP" altLang="ja-JP" sz="3600" i="1">
                                      <a:latin typeface="Cambria Math" panose="02040503050406030204" pitchFamily="18" charset="0"/>
                                    </a:rPr>
                                  </m:ctrlPr>
                                </m:fPr>
                                <m:num>
                                  <m:r>
                                    <a:rPr lang="en-US" altLang="ja-JP" sz="3600" i="1">
                                      <a:latin typeface="Cambria Math" panose="02040503050406030204" pitchFamily="18" charset="0"/>
                                    </a:rPr>
                                    <m:t>𝑡</m:t>
                                  </m:r>
                                </m:num>
                                <m:den>
                                  <m:sSub>
                                    <m:sSubPr>
                                      <m:ctrlPr>
                                        <a:rPr lang="ja-JP" altLang="ja-JP" sz="3600" i="1">
                                          <a:latin typeface="Cambria Math" panose="02040503050406030204" pitchFamily="18" charset="0"/>
                                        </a:rPr>
                                      </m:ctrlPr>
                                    </m:sSubPr>
                                    <m:e>
                                      <m:r>
                                        <a:rPr lang="en-US" altLang="ja-JP" sz="3600" i="1">
                                          <a:latin typeface="Cambria Math" panose="02040503050406030204" pitchFamily="18" charset="0"/>
                                        </a:rPr>
                                        <m:t>𝜏</m:t>
                                      </m:r>
                                    </m:e>
                                    <m:sub>
                                      <m:r>
                                        <a:rPr lang="en-US" altLang="ja-JP" sz="3600" i="1">
                                          <a:latin typeface="Cambria Math" panose="02040503050406030204" pitchFamily="18" charset="0"/>
                                        </a:rPr>
                                        <m:t>2</m:t>
                                      </m:r>
                                    </m:sub>
                                  </m:sSub>
                                </m:den>
                              </m:f>
                            </m:sup>
                          </m:sSup>
                          <m:r>
                            <a:rPr lang="en-US" altLang="ja-JP" sz="3600" i="1">
                              <a:latin typeface="Cambria Math" panose="02040503050406030204" pitchFamily="18" charset="0"/>
                            </a:rPr>
                            <m:t>𝑑𝑡</m:t>
                          </m:r>
                        </m:e>
                      </m:nary>
                      <m:r>
                        <a:rPr lang="en-US" altLang="ja-JP" sz="3600" i="1">
                          <a:latin typeface="Cambria Math" panose="02040503050406030204" pitchFamily="18" charset="0"/>
                        </a:rPr>
                        <m:t>=</m:t>
                      </m:r>
                      <m:r>
                        <a:rPr lang="en-US" altLang="ja-JP" sz="3600" i="1">
                          <a:latin typeface="Cambria Math" panose="02040503050406030204" pitchFamily="18" charset="0"/>
                        </a:rPr>
                        <m:t>𝑃</m:t>
                      </m:r>
                      <m:sSub>
                        <m:sSubPr>
                          <m:ctrlPr>
                            <a:rPr lang="ja-JP" altLang="ja-JP" sz="3600" i="1">
                              <a:latin typeface="Cambria Math" panose="02040503050406030204" pitchFamily="18" charset="0"/>
                            </a:rPr>
                          </m:ctrlPr>
                        </m:sSubPr>
                        <m:e>
                          <m:r>
                            <a:rPr lang="en-US" altLang="ja-JP" sz="3600" i="1">
                              <a:latin typeface="Cambria Math" panose="02040503050406030204" pitchFamily="18" charset="0"/>
                            </a:rPr>
                            <m:t>𝜏</m:t>
                          </m:r>
                        </m:e>
                        <m:sub>
                          <m:r>
                            <a:rPr lang="en-US" altLang="ja-JP" sz="3600" i="1">
                              <a:latin typeface="Cambria Math" panose="02040503050406030204" pitchFamily="18" charset="0"/>
                            </a:rPr>
                            <m:t>2</m:t>
                          </m:r>
                        </m:sub>
                      </m:sSub>
                      <m:sSup>
                        <m:sSupPr>
                          <m:ctrlPr>
                            <a:rPr lang="ja-JP" altLang="ja-JP" sz="3600" i="1">
                              <a:latin typeface="Cambria Math" panose="02040503050406030204" pitchFamily="18" charset="0"/>
                            </a:rPr>
                          </m:ctrlPr>
                        </m:sSupPr>
                        <m:e>
                          <m:r>
                            <a:rPr lang="en-US" altLang="ja-JP" sz="3600" i="1">
                              <a:latin typeface="Cambria Math" panose="02040503050406030204" pitchFamily="18" charset="0"/>
                            </a:rPr>
                            <m:t>𝑒</m:t>
                          </m:r>
                        </m:e>
                        <m:sup>
                          <m:r>
                            <a:rPr lang="en-US" altLang="ja-JP" sz="3600" i="1">
                              <a:latin typeface="Cambria Math" panose="02040503050406030204" pitchFamily="18" charset="0"/>
                            </a:rPr>
                            <m:t>−</m:t>
                          </m:r>
                          <m:f>
                            <m:fPr>
                              <m:ctrlPr>
                                <a:rPr lang="ja-JP" altLang="ja-JP" sz="3600" i="1">
                                  <a:latin typeface="Cambria Math" panose="02040503050406030204" pitchFamily="18" charset="0"/>
                                </a:rPr>
                              </m:ctrlPr>
                            </m:fPr>
                            <m:num>
                              <m:sSub>
                                <m:sSubPr>
                                  <m:ctrlPr>
                                    <a:rPr lang="ja-JP" altLang="ja-JP" sz="3600" i="1">
                                      <a:latin typeface="Cambria Math" panose="02040503050406030204" pitchFamily="18" charset="0"/>
                                    </a:rPr>
                                  </m:ctrlPr>
                                </m:sSubPr>
                                <m:e>
                                  <m:r>
                                    <a:rPr lang="en-US" altLang="ja-JP" sz="3600" i="1">
                                      <a:latin typeface="Cambria Math" panose="02040503050406030204" pitchFamily="18" charset="0"/>
                                    </a:rPr>
                                    <m:t>3</m:t>
                                  </m:r>
                                  <m:r>
                                    <a:rPr lang="en-US" altLang="ja-JP" sz="3600" i="1">
                                      <a:latin typeface="Cambria Math" panose="02040503050406030204" pitchFamily="18" charset="0"/>
                                    </a:rPr>
                                    <m:t>𝜏</m:t>
                                  </m:r>
                                </m:e>
                                <m:sub>
                                  <m:r>
                                    <a:rPr lang="en-US" altLang="ja-JP" sz="3600" i="1">
                                      <a:latin typeface="Cambria Math" panose="02040503050406030204" pitchFamily="18" charset="0"/>
                                    </a:rPr>
                                    <m:t>1</m:t>
                                  </m:r>
                                </m:sub>
                              </m:sSub>
                            </m:num>
                            <m:den>
                              <m:sSub>
                                <m:sSubPr>
                                  <m:ctrlPr>
                                    <a:rPr lang="ja-JP" altLang="ja-JP" sz="3600" i="1">
                                      <a:latin typeface="Cambria Math" panose="02040503050406030204" pitchFamily="18" charset="0"/>
                                    </a:rPr>
                                  </m:ctrlPr>
                                </m:sSubPr>
                                <m:e>
                                  <m:r>
                                    <a:rPr lang="en-US" altLang="ja-JP" sz="3600" i="1">
                                      <a:latin typeface="Cambria Math" panose="02040503050406030204" pitchFamily="18" charset="0"/>
                                    </a:rPr>
                                    <m:t>𝜏</m:t>
                                  </m:r>
                                </m:e>
                                <m:sub>
                                  <m:r>
                                    <a:rPr lang="en-US" altLang="ja-JP" sz="3600" i="1">
                                      <a:latin typeface="Cambria Math" panose="02040503050406030204" pitchFamily="18" charset="0"/>
                                    </a:rPr>
                                    <m:t>2</m:t>
                                  </m:r>
                                </m:sub>
                              </m:sSub>
                            </m:den>
                          </m:f>
                        </m:sup>
                      </m:sSup>
                    </m:oMath>
                  </m:oMathPara>
                </a14:m>
                <a:endParaRPr lang="ja-JP" altLang="ja-JP" sz="3600"/>
              </a:p>
              <a:p>
                <a:pPr marL="0" indent="0">
                  <a:buNone/>
                </a:pPr>
                <a:endParaRPr lang="en-US" altLang="ja-JP" dirty="0">
                  <a:latin typeface="Cambria Math" panose="02040503050406030204" pitchFamily="18" charset="0"/>
                  <a:ea typeface="Cambria Math" panose="02040503050406030204" pitchFamily="18" charset="0"/>
                </a:endParaRPr>
              </a:p>
            </p:txBody>
          </p:sp>
        </mc:Choice>
        <mc:Fallback xmlns="">
          <p:sp>
            <p:nvSpPr>
              <p:cNvPr id="5" name="コンテンツ プレースホルダー 2">
                <a:extLst>
                  <a:ext uri="{FF2B5EF4-FFF2-40B4-BE49-F238E27FC236}">
                    <a16:creationId xmlns:a16="http://schemas.microsoft.com/office/drawing/2014/main" id="{7FA91A59-C831-A24B-BF0A-E67050BF977C}"/>
                  </a:ext>
                </a:extLst>
              </p:cNvPr>
              <p:cNvSpPr>
                <a:spLocks noGrp="1" noRot="1" noChangeAspect="1" noMove="1" noResize="1" noEditPoints="1" noAdjustHandles="1" noChangeArrowheads="1" noChangeShapeType="1" noTextEdit="1"/>
              </p:cNvSpPr>
              <p:nvPr>
                <p:ph idx="1"/>
              </p:nvPr>
            </p:nvSpPr>
            <p:spPr>
              <a:xfrm>
                <a:off x="429959" y="179715"/>
                <a:ext cx="10515600" cy="1414094"/>
              </a:xfrm>
              <a:blipFill>
                <a:blip r:embed="rId3"/>
                <a:stretch>
                  <a:fillRect l="-965" t="-131250" b="-21160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graphicFrame>
            <p:nvGraphicFramePr>
              <p:cNvPr id="3" name="表 2">
                <a:extLst>
                  <a:ext uri="{FF2B5EF4-FFF2-40B4-BE49-F238E27FC236}">
                    <a16:creationId xmlns:a16="http://schemas.microsoft.com/office/drawing/2014/main" id="{5D7B80FE-3E03-3A49-9881-FBE9A5C63EC1}"/>
                  </a:ext>
                </a:extLst>
              </p:cNvPr>
              <p:cNvGraphicFramePr>
                <a:graphicFrameLocks noGrp="1"/>
              </p:cNvGraphicFramePr>
              <p:nvPr>
                <p:extLst>
                  <p:ext uri="{D42A27DB-BD31-4B8C-83A1-F6EECF244321}">
                    <p14:modId xmlns:p14="http://schemas.microsoft.com/office/powerpoint/2010/main" val="2390833477"/>
                  </p:ext>
                </p:extLst>
              </p:nvPr>
            </p:nvGraphicFramePr>
            <p:xfrm>
              <a:off x="13692" y="2117029"/>
              <a:ext cx="11967908" cy="3688236"/>
            </p:xfrm>
            <a:graphic>
              <a:graphicData uri="http://schemas.openxmlformats.org/drawingml/2006/table">
                <a:tbl>
                  <a:tblPr firstRow="1" firstCol="1" bandRow="1">
                    <a:tableStyleId>{5C22544A-7EE6-4342-B048-85BDC9FD1C3A}</a:tableStyleId>
                  </a:tblPr>
                  <a:tblGrid>
                    <a:gridCol w="1483297">
                      <a:extLst>
                        <a:ext uri="{9D8B030D-6E8A-4147-A177-3AD203B41FA5}">
                          <a16:colId xmlns:a16="http://schemas.microsoft.com/office/drawing/2014/main" val="319032412"/>
                        </a:ext>
                      </a:extLst>
                    </a:gridCol>
                    <a:gridCol w="709220">
                      <a:extLst>
                        <a:ext uri="{9D8B030D-6E8A-4147-A177-3AD203B41FA5}">
                          <a16:colId xmlns:a16="http://schemas.microsoft.com/office/drawing/2014/main" val="2744206335"/>
                        </a:ext>
                      </a:extLst>
                    </a:gridCol>
                    <a:gridCol w="2997617">
                      <a:extLst>
                        <a:ext uri="{9D8B030D-6E8A-4147-A177-3AD203B41FA5}">
                          <a16:colId xmlns:a16="http://schemas.microsoft.com/office/drawing/2014/main" val="2148146298"/>
                        </a:ext>
                      </a:extLst>
                    </a:gridCol>
                    <a:gridCol w="2198160">
                      <a:extLst>
                        <a:ext uri="{9D8B030D-6E8A-4147-A177-3AD203B41FA5}">
                          <a16:colId xmlns:a16="http://schemas.microsoft.com/office/drawing/2014/main" val="927122546"/>
                        </a:ext>
                      </a:extLst>
                    </a:gridCol>
                    <a:gridCol w="2198160">
                      <a:extLst>
                        <a:ext uri="{9D8B030D-6E8A-4147-A177-3AD203B41FA5}">
                          <a16:colId xmlns:a16="http://schemas.microsoft.com/office/drawing/2014/main" val="1880081980"/>
                        </a:ext>
                      </a:extLst>
                    </a:gridCol>
                    <a:gridCol w="2381454">
                      <a:extLst>
                        <a:ext uri="{9D8B030D-6E8A-4147-A177-3AD203B41FA5}">
                          <a16:colId xmlns:a16="http://schemas.microsoft.com/office/drawing/2014/main" val="516913038"/>
                        </a:ext>
                      </a:extLst>
                    </a:gridCol>
                  </a:tblGrid>
                  <a:tr h="642235">
                    <a:tc>
                      <a:txBody>
                        <a:bodyPr/>
                        <a:lstStyle/>
                        <a:p>
                          <a:pPr algn="ctr">
                            <a:spcAft>
                              <a:spcPts val="0"/>
                            </a:spcAft>
                          </a:pPr>
                          <a:r>
                            <a:rPr lang="en-US" sz="2000" kern="100" dirty="0">
                              <a:solidFill>
                                <a:schemeClr val="tx1"/>
                              </a:solidFill>
                              <a:effectLst/>
                              <a:latin typeface="Cambria Math" panose="02040503050406030204" pitchFamily="18" charset="0"/>
                              <a:ea typeface="Cambria Math" panose="02040503050406030204" pitchFamily="18" charset="0"/>
                            </a:rPr>
                            <a:t>material</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000" kern="100" dirty="0">
                              <a:solidFill>
                                <a:schemeClr val="tx1"/>
                              </a:solidFill>
                              <a:effectLst/>
                              <a:latin typeface="Cambria Math" panose="02040503050406030204" pitchFamily="18" charset="0"/>
                              <a:ea typeface="Cambria Math" panose="02040503050406030204" pitchFamily="18" charset="0"/>
                            </a:rPr>
                            <a:t>Z</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000" kern="100">
                              <a:solidFill>
                                <a:schemeClr val="tx1"/>
                              </a:solidFill>
                              <a:effectLst/>
                              <a:latin typeface="Cambria Math" panose="02040503050406030204" pitchFamily="18" charset="0"/>
                              <a:ea typeface="Cambria Math" panose="02040503050406030204" pitchFamily="18" charset="0"/>
                            </a:rPr>
                            <a:t>Lifetime of </a:t>
                          </a:r>
                          <a14:m>
                            <m:oMath xmlns:m="http://schemas.openxmlformats.org/officeDocument/2006/math">
                              <m:sSup>
                                <m:sSupPr>
                                  <m:ctrlPr>
                                    <a:rPr lang="ja-JP" sz="2000" i="1" kern="100">
                                      <a:solidFill>
                                        <a:schemeClr val="tx1"/>
                                      </a:solidFill>
                                      <a:effectLst/>
                                      <a:latin typeface="Cambria Math" panose="02040503050406030204" pitchFamily="18" charset="0"/>
                                    </a:rPr>
                                  </m:ctrlPr>
                                </m:sSupPr>
                                <m:e>
                                  <m:r>
                                    <a:rPr lang="en-US" sz="2000" kern="100">
                                      <a:solidFill>
                                        <a:schemeClr val="tx1"/>
                                      </a:solidFill>
                                      <a:effectLst/>
                                      <a:latin typeface="Cambria Math" panose="02040503050406030204" pitchFamily="18" charset="0"/>
                                      <a:ea typeface="Cambria Math" panose="02040503050406030204" pitchFamily="18" charset="0"/>
                                    </a:rPr>
                                    <m:t>𝜇</m:t>
                                  </m:r>
                                </m:e>
                                <m:sup>
                                  <m:r>
                                    <a:rPr lang="en-US" sz="2000" kern="100">
                                      <a:solidFill>
                                        <a:schemeClr val="tx1"/>
                                      </a:solidFill>
                                      <a:effectLst/>
                                      <a:latin typeface="Cambria Math" panose="02040503050406030204" pitchFamily="18" charset="0"/>
                                      <a:ea typeface="Cambria Math" panose="02040503050406030204" pitchFamily="18" charset="0"/>
                                    </a:rPr>
                                    <m:t>−</m:t>
                                  </m:r>
                                </m:sup>
                              </m:sSup>
                            </m:oMath>
                          </a14:m>
                          <a:r>
                            <a:rPr lang="en-US" sz="2000" kern="100">
                              <a:solidFill>
                                <a:schemeClr val="tx1"/>
                              </a:solidFill>
                              <a:effectLst/>
                              <a:latin typeface="Cambria Math" panose="02040503050406030204" pitchFamily="18" charset="0"/>
                              <a:ea typeface="Cambria Math" panose="02040503050406030204" pitchFamily="18" charset="0"/>
                            </a:rPr>
                            <a:t> </a:t>
                          </a:r>
                          <a14:m>
                            <m:oMath xmlns:m="http://schemas.openxmlformats.org/officeDocument/2006/math">
                              <m:sSub>
                                <m:sSubPr>
                                  <m:ctrlPr>
                                    <a:rPr lang="ja-JP" sz="2000" i="1" kern="100">
                                      <a:solidFill>
                                        <a:schemeClr val="tx1"/>
                                      </a:solidFill>
                                      <a:effectLst/>
                                      <a:latin typeface="Cambria Math" panose="02040503050406030204" pitchFamily="18" charset="0"/>
                                    </a:rPr>
                                  </m:ctrlPr>
                                </m:sSubPr>
                                <m:e>
                                  <m:r>
                                    <m:rPr>
                                      <m:sty m:val="p"/>
                                    </m:rPr>
                                    <a:rPr lang="en-US" sz="2000" kern="100">
                                      <a:solidFill>
                                        <a:schemeClr val="tx1"/>
                                      </a:solidFill>
                                      <a:effectLst/>
                                      <a:latin typeface="Cambria Math" panose="02040503050406030204" pitchFamily="18" charset="0"/>
                                      <a:ea typeface="Cambria Math" panose="02040503050406030204" pitchFamily="18" charset="0"/>
                                    </a:rPr>
                                    <m:t>τ</m:t>
                                  </m:r>
                                </m:e>
                                <m:sub>
                                  <m:r>
                                    <a:rPr lang="en-US" sz="2000" kern="100">
                                      <a:solidFill>
                                        <a:schemeClr val="tx1"/>
                                      </a:solidFill>
                                      <a:effectLst/>
                                      <a:latin typeface="Cambria Math" panose="02040503050406030204" pitchFamily="18" charset="0"/>
                                      <a:ea typeface="Cambria Math" panose="02040503050406030204" pitchFamily="18" charset="0"/>
                                    </a:rPr>
                                    <m:t>1</m:t>
                                  </m:r>
                                </m:sub>
                              </m:sSub>
                            </m:oMath>
                          </a14:m>
                          <a:r>
                            <a:rPr lang="en-US" sz="2000" kern="100">
                              <a:solidFill>
                                <a:schemeClr val="tx1"/>
                              </a:solidFill>
                              <a:effectLst/>
                              <a:latin typeface="Cambria Math" panose="02040503050406030204" pitchFamily="18" charset="0"/>
                              <a:ea typeface="Cambria Math" panose="02040503050406030204" pitchFamily="18" charset="0"/>
                            </a:rPr>
                            <a:t>(μs)</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14:m>
                            <m:oMath xmlns:m="http://schemas.openxmlformats.org/officeDocument/2006/math">
                              <m:r>
                                <a:rPr lang="en-US" sz="2000" kern="100" smtClean="0">
                                  <a:solidFill>
                                    <a:schemeClr val="tx1"/>
                                  </a:solidFill>
                                  <a:effectLst/>
                                  <a:latin typeface="Cambria Math" panose="02040503050406030204" pitchFamily="18" charset="0"/>
                                  <a:ea typeface="Cambria Math" panose="02040503050406030204" pitchFamily="18" charset="0"/>
                                </a:rPr>
                                <m:t>𝐹𝑜𝑀</m:t>
                              </m:r>
                              <m:r>
                                <a:rPr lang="en-US" sz="2000" kern="100" smtClean="0">
                                  <a:solidFill>
                                    <a:schemeClr val="tx1"/>
                                  </a:solidFill>
                                  <a:effectLst/>
                                  <a:latin typeface="Cambria Math" panose="02040503050406030204" pitchFamily="18" charset="0"/>
                                  <a:ea typeface="Cambria Math" panose="02040503050406030204" pitchFamily="18" charset="0"/>
                                </a:rPr>
                                <m:t>/</m:t>
                              </m:r>
                              <m:sSub>
                                <m:sSubPr>
                                  <m:ctrlPr>
                                    <a:rPr lang="ja-JP" sz="2000" i="1" kern="100">
                                      <a:solidFill>
                                        <a:schemeClr val="tx1"/>
                                      </a:solidFill>
                                      <a:effectLst/>
                                      <a:latin typeface="Cambria Math" panose="02040503050406030204" pitchFamily="18" charset="0"/>
                                    </a:rPr>
                                  </m:ctrlPr>
                                </m:sSubPr>
                                <m:e>
                                  <m:r>
                                    <a:rPr lang="en-US" sz="2000" kern="100">
                                      <a:solidFill>
                                        <a:schemeClr val="tx1"/>
                                      </a:solidFill>
                                      <a:effectLst/>
                                      <a:latin typeface="Cambria Math" panose="02040503050406030204" pitchFamily="18" charset="0"/>
                                      <a:ea typeface="Cambria Math" panose="02040503050406030204" pitchFamily="18" charset="0"/>
                                    </a:rPr>
                                    <m:t>𝜏</m:t>
                                  </m:r>
                                </m:e>
                                <m:sub>
                                  <m:r>
                                    <a:rPr lang="en-US" sz="2000" kern="100">
                                      <a:solidFill>
                                        <a:schemeClr val="tx1"/>
                                      </a:solidFill>
                                      <a:effectLst/>
                                      <a:latin typeface="Cambria Math" panose="02040503050406030204" pitchFamily="18" charset="0"/>
                                      <a:ea typeface="Cambria Math" panose="02040503050406030204" pitchFamily="18" charset="0"/>
                                    </a:rPr>
                                    <m:t>2</m:t>
                                  </m:r>
                                </m:sub>
                              </m:sSub>
                            </m:oMath>
                          </a14:m>
                          <a:r>
                            <a:rPr lang="en-US" sz="2000" kern="100">
                              <a:solidFill>
                                <a:schemeClr val="tx1"/>
                              </a:solidFill>
                              <a:effectLst/>
                              <a:latin typeface="Cambria Math" panose="02040503050406030204" pitchFamily="18" charset="0"/>
                              <a:ea typeface="Cambria Math" panose="02040503050406030204" pitchFamily="18" charset="0"/>
                            </a:rPr>
                            <a:t> case 1</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14:m>
                            <m:oMath xmlns:m="http://schemas.openxmlformats.org/officeDocument/2006/math">
                              <m:r>
                                <a:rPr lang="en-US" sz="2000" kern="100" smtClean="0">
                                  <a:solidFill>
                                    <a:schemeClr val="tx1"/>
                                  </a:solidFill>
                                  <a:effectLst/>
                                  <a:latin typeface="Cambria Math" panose="02040503050406030204" pitchFamily="18" charset="0"/>
                                  <a:ea typeface="Cambria Math" panose="02040503050406030204" pitchFamily="18" charset="0"/>
                                </a:rPr>
                                <m:t>𝐹𝑜𝑀</m:t>
                              </m:r>
                              <m:r>
                                <a:rPr lang="en-US" sz="2000" kern="100" smtClean="0">
                                  <a:solidFill>
                                    <a:schemeClr val="tx1"/>
                                  </a:solidFill>
                                  <a:effectLst/>
                                  <a:latin typeface="Cambria Math" panose="02040503050406030204" pitchFamily="18" charset="0"/>
                                  <a:ea typeface="Cambria Math" panose="02040503050406030204" pitchFamily="18" charset="0"/>
                                </a:rPr>
                                <m:t>/</m:t>
                              </m:r>
                              <m:sSub>
                                <m:sSubPr>
                                  <m:ctrlPr>
                                    <a:rPr lang="ja-JP" sz="2000" i="1" kern="100">
                                      <a:solidFill>
                                        <a:schemeClr val="tx1"/>
                                      </a:solidFill>
                                      <a:effectLst/>
                                      <a:latin typeface="Cambria Math" panose="02040503050406030204" pitchFamily="18" charset="0"/>
                                    </a:rPr>
                                  </m:ctrlPr>
                                </m:sSubPr>
                                <m:e>
                                  <m:r>
                                    <a:rPr lang="en-US" sz="2000" kern="100">
                                      <a:solidFill>
                                        <a:schemeClr val="tx1"/>
                                      </a:solidFill>
                                      <a:effectLst/>
                                      <a:latin typeface="Cambria Math" panose="02040503050406030204" pitchFamily="18" charset="0"/>
                                      <a:ea typeface="Cambria Math" panose="02040503050406030204" pitchFamily="18" charset="0"/>
                                    </a:rPr>
                                    <m:t>𝜏</m:t>
                                  </m:r>
                                </m:e>
                                <m:sub>
                                  <m:r>
                                    <a:rPr lang="en-US" sz="2000" kern="100">
                                      <a:solidFill>
                                        <a:schemeClr val="tx1"/>
                                      </a:solidFill>
                                      <a:effectLst/>
                                      <a:latin typeface="Cambria Math" panose="02040503050406030204" pitchFamily="18" charset="0"/>
                                      <a:ea typeface="Cambria Math" panose="02040503050406030204" pitchFamily="18" charset="0"/>
                                    </a:rPr>
                                    <m:t>2</m:t>
                                  </m:r>
                                </m:sub>
                              </m:sSub>
                            </m:oMath>
                          </a14:m>
                          <a:r>
                            <a:rPr lang="en-US" sz="2000" kern="100">
                              <a:solidFill>
                                <a:schemeClr val="tx1"/>
                              </a:solidFill>
                              <a:effectLst/>
                              <a:latin typeface="Cambria Math" panose="02040503050406030204" pitchFamily="18" charset="0"/>
                              <a:ea typeface="Cambria Math" panose="02040503050406030204" pitchFamily="18" charset="0"/>
                            </a:rPr>
                            <a:t> case 2</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14:m>
                            <m:oMath xmlns:m="http://schemas.openxmlformats.org/officeDocument/2006/math">
                              <m:r>
                                <a:rPr lang="en-US" sz="2000" kern="100" smtClean="0">
                                  <a:solidFill>
                                    <a:schemeClr val="tx1"/>
                                  </a:solidFill>
                                  <a:effectLst/>
                                  <a:latin typeface="Cambria Math" panose="02040503050406030204" pitchFamily="18" charset="0"/>
                                  <a:ea typeface="Cambria Math" panose="02040503050406030204" pitchFamily="18" charset="0"/>
                                </a:rPr>
                                <m:t>𝐹𝑜𝑀</m:t>
                              </m:r>
                              <m:r>
                                <a:rPr lang="en-US" sz="2000" kern="100" smtClean="0">
                                  <a:solidFill>
                                    <a:schemeClr val="tx1"/>
                                  </a:solidFill>
                                  <a:effectLst/>
                                  <a:latin typeface="Cambria Math" panose="02040503050406030204" pitchFamily="18" charset="0"/>
                                  <a:ea typeface="Cambria Math" panose="02040503050406030204" pitchFamily="18" charset="0"/>
                                </a:rPr>
                                <m:t>/</m:t>
                              </m:r>
                              <m:sSub>
                                <m:sSubPr>
                                  <m:ctrlPr>
                                    <a:rPr lang="ja-JP" sz="2000" i="1" kern="100">
                                      <a:solidFill>
                                        <a:schemeClr val="tx1"/>
                                      </a:solidFill>
                                      <a:effectLst/>
                                      <a:latin typeface="Cambria Math" panose="02040503050406030204" pitchFamily="18" charset="0"/>
                                    </a:rPr>
                                  </m:ctrlPr>
                                </m:sSubPr>
                                <m:e>
                                  <m:r>
                                    <a:rPr lang="en-US" sz="2000" kern="100">
                                      <a:solidFill>
                                        <a:schemeClr val="tx1"/>
                                      </a:solidFill>
                                      <a:effectLst/>
                                      <a:latin typeface="Cambria Math" panose="02040503050406030204" pitchFamily="18" charset="0"/>
                                      <a:ea typeface="Cambria Math" panose="02040503050406030204" pitchFamily="18" charset="0"/>
                                    </a:rPr>
                                    <m:t>𝜏</m:t>
                                  </m:r>
                                </m:e>
                                <m:sub>
                                  <m:r>
                                    <a:rPr lang="en-US" sz="2000" kern="100">
                                      <a:solidFill>
                                        <a:schemeClr val="tx1"/>
                                      </a:solidFill>
                                      <a:effectLst/>
                                      <a:latin typeface="Cambria Math" panose="02040503050406030204" pitchFamily="18" charset="0"/>
                                      <a:ea typeface="Cambria Math" panose="02040503050406030204" pitchFamily="18" charset="0"/>
                                    </a:rPr>
                                    <m:t>2</m:t>
                                  </m:r>
                                </m:sub>
                              </m:sSub>
                            </m:oMath>
                          </a14:m>
                          <a:r>
                            <a:rPr lang="en-US" sz="2000" kern="100" dirty="0">
                              <a:solidFill>
                                <a:schemeClr val="tx1"/>
                              </a:solidFill>
                              <a:effectLst/>
                              <a:latin typeface="Cambria Math" panose="02040503050406030204" pitchFamily="18" charset="0"/>
                              <a:ea typeface="Cambria Math" panose="02040503050406030204" pitchFamily="18" charset="0"/>
                            </a:rPr>
                            <a:t> case 3</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937968058"/>
                      </a:ext>
                    </a:extLst>
                  </a:tr>
                  <a:tr h="499968">
                    <a:tc>
                      <a:txBody>
                        <a:bodyPr/>
                        <a:lstStyle/>
                        <a:p>
                          <a:pPr algn="ctr">
                            <a:spcAft>
                              <a:spcPts val="0"/>
                            </a:spcAft>
                          </a:pPr>
                          <a:r>
                            <a:rPr lang="en-US" sz="2000" kern="100">
                              <a:solidFill>
                                <a:schemeClr val="tx1"/>
                              </a:solidFill>
                              <a:effectLst/>
                              <a:latin typeface="Cambria Math" panose="02040503050406030204" pitchFamily="18" charset="0"/>
                              <a:ea typeface="Cambria Math" panose="02040503050406030204" pitchFamily="18" charset="0"/>
                            </a:rPr>
                            <a:t>Iron</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dirty="0">
                              <a:solidFill>
                                <a:schemeClr val="tx1"/>
                              </a:solidFill>
                              <a:effectLst/>
                              <a:latin typeface="Cambria Math" panose="02040503050406030204" pitchFamily="18" charset="0"/>
                              <a:ea typeface="Cambria Math" panose="02040503050406030204" pitchFamily="18" charset="0"/>
                            </a:rPr>
                            <a:t>26</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dirty="0">
                              <a:solidFill>
                                <a:schemeClr val="tx1"/>
                              </a:solidFill>
                              <a:effectLst/>
                              <a:latin typeface="Cambria Math" panose="02040503050406030204" pitchFamily="18" charset="0"/>
                              <a:ea typeface="Cambria Math" panose="02040503050406030204" pitchFamily="18" charset="0"/>
                            </a:rPr>
                            <a:t>0.201</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400" kern="100" smtClean="0">
                                    <a:solidFill>
                                      <a:schemeClr val="tx1"/>
                                    </a:solidFill>
                                    <a:effectLst/>
                                    <a:latin typeface="Cambria Math" panose="02040503050406030204" pitchFamily="18" charset="0"/>
                                    <a:ea typeface="Cambria Math" panose="02040503050406030204" pitchFamily="18" charset="0"/>
                                  </a:rPr>
                                  <m:t>3.98×</m:t>
                                </m:r>
                                <m:sSup>
                                  <m:sSupPr>
                                    <m:ctrlPr>
                                      <a:rPr lang="ja-JP" sz="2400" i="1" kern="100">
                                        <a:solidFill>
                                          <a:schemeClr val="tx1"/>
                                        </a:solidFill>
                                        <a:effectLst/>
                                        <a:latin typeface="Cambria Math" panose="02040503050406030204" pitchFamily="18" charset="0"/>
                                      </a:rPr>
                                    </m:ctrlPr>
                                  </m:sSupPr>
                                  <m:e>
                                    <m:r>
                                      <a:rPr lang="en-US" sz="2400" kern="100">
                                        <a:solidFill>
                                          <a:schemeClr val="tx1"/>
                                        </a:solidFill>
                                        <a:effectLst/>
                                        <a:latin typeface="Cambria Math" panose="02040503050406030204" pitchFamily="18" charset="0"/>
                                        <a:ea typeface="Cambria Math" panose="02040503050406030204" pitchFamily="18" charset="0"/>
                                      </a:rPr>
                                      <m:t>10</m:t>
                                    </m:r>
                                  </m:e>
                                  <m:sup>
                                    <m:r>
                                      <a:rPr lang="en-US" sz="2400" kern="100">
                                        <a:solidFill>
                                          <a:schemeClr val="tx1"/>
                                        </a:solidFill>
                                        <a:effectLst/>
                                        <a:latin typeface="Cambria Math" panose="02040503050406030204" pitchFamily="18" charset="0"/>
                                        <a:ea typeface="Cambria Math" panose="02040503050406030204" pitchFamily="18" charset="0"/>
                                      </a:rPr>
                                      <m:t>−2</m:t>
                                    </m:r>
                                  </m:sup>
                                </m:sSup>
                              </m:oMath>
                            </m:oMathPara>
                          </a14:m>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2.23</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1.04</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152500263"/>
                      </a:ext>
                    </a:extLst>
                  </a:tr>
                  <a:tr h="499968">
                    <a:tc>
                      <a:txBody>
                        <a:bodyPr/>
                        <a:lstStyle/>
                        <a:p>
                          <a:pPr algn="ctr">
                            <a:spcAft>
                              <a:spcPts val="0"/>
                            </a:spcAft>
                          </a:pPr>
                          <a:r>
                            <a:rPr lang="en-US" sz="2000" kern="100">
                              <a:solidFill>
                                <a:schemeClr val="tx1"/>
                              </a:solidFill>
                              <a:effectLst/>
                              <a:latin typeface="Cambria Math" panose="02040503050406030204" pitchFamily="18" charset="0"/>
                              <a:ea typeface="Cambria Math" panose="02040503050406030204" pitchFamily="18" charset="0"/>
                            </a:rPr>
                            <a:t>Nickel</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28</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dirty="0">
                              <a:solidFill>
                                <a:schemeClr val="tx1"/>
                              </a:solidFill>
                              <a:effectLst/>
                              <a:latin typeface="Cambria Math" panose="02040503050406030204" pitchFamily="18" charset="0"/>
                              <a:ea typeface="Cambria Math" panose="02040503050406030204" pitchFamily="18" charset="0"/>
                            </a:rPr>
                            <a:t>0.154</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400" kern="100" smtClean="0">
                                    <a:solidFill>
                                      <a:schemeClr val="tx1"/>
                                    </a:solidFill>
                                    <a:effectLst/>
                                    <a:latin typeface="Cambria Math" panose="02040503050406030204" pitchFamily="18" charset="0"/>
                                    <a:ea typeface="Cambria Math" panose="02040503050406030204" pitchFamily="18" charset="0"/>
                                  </a:rPr>
                                  <m:t>1.24×</m:t>
                                </m:r>
                                <m:sSup>
                                  <m:sSupPr>
                                    <m:ctrlPr>
                                      <a:rPr lang="ja-JP" sz="2400" i="1" kern="100">
                                        <a:solidFill>
                                          <a:schemeClr val="tx1"/>
                                        </a:solidFill>
                                        <a:effectLst/>
                                        <a:latin typeface="Cambria Math" panose="02040503050406030204" pitchFamily="18" charset="0"/>
                                      </a:rPr>
                                    </m:ctrlPr>
                                  </m:sSupPr>
                                  <m:e>
                                    <m:r>
                                      <a:rPr lang="en-US" sz="2400" kern="100">
                                        <a:solidFill>
                                          <a:schemeClr val="tx1"/>
                                        </a:solidFill>
                                        <a:effectLst/>
                                        <a:latin typeface="Cambria Math" panose="02040503050406030204" pitchFamily="18" charset="0"/>
                                        <a:ea typeface="Cambria Math" panose="02040503050406030204" pitchFamily="18" charset="0"/>
                                      </a:rPr>
                                      <m:t>10</m:t>
                                    </m:r>
                                  </m:e>
                                  <m:sup>
                                    <m:r>
                                      <a:rPr lang="en-US" sz="2400" kern="100">
                                        <a:solidFill>
                                          <a:schemeClr val="tx1"/>
                                        </a:solidFill>
                                        <a:effectLst/>
                                        <a:latin typeface="Cambria Math" panose="02040503050406030204" pitchFamily="18" charset="0"/>
                                        <a:ea typeface="Cambria Math" panose="02040503050406030204" pitchFamily="18" charset="0"/>
                                      </a:rPr>
                                      <m:t>−1</m:t>
                                    </m:r>
                                  </m:sup>
                                </m:sSup>
                              </m:oMath>
                            </m:oMathPara>
                          </a14:m>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7.21</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3.49</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46563956"/>
                      </a:ext>
                    </a:extLst>
                  </a:tr>
                  <a:tr h="513414">
                    <a:tc>
                      <a:txBody>
                        <a:bodyPr/>
                        <a:lstStyle/>
                        <a:p>
                          <a:pPr algn="ctr">
                            <a:spcAft>
                              <a:spcPts val="0"/>
                            </a:spcAft>
                          </a:pPr>
                          <a:r>
                            <a:rPr lang="en-US" sz="2000" kern="100">
                              <a:solidFill>
                                <a:schemeClr val="tx1"/>
                              </a:solidFill>
                              <a:effectLst/>
                              <a:latin typeface="Cambria Math" panose="02040503050406030204" pitchFamily="18" charset="0"/>
                              <a:ea typeface="Cambria Math" panose="02040503050406030204" pitchFamily="18" charset="0"/>
                            </a:rPr>
                            <a:t>Copper</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29</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dirty="0">
                              <a:solidFill>
                                <a:schemeClr val="tx1"/>
                              </a:solidFill>
                              <a:effectLst/>
                              <a:latin typeface="Cambria Math" panose="02040503050406030204" pitchFamily="18" charset="0"/>
                              <a:ea typeface="Cambria Math" panose="02040503050406030204" pitchFamily="18" charset="0"/>
                            </a:rPr>
                            <a:t>0.16</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400" kern="100" smtClean="0">
                                    <a:solidFill>
                                      <a:schemeClr val="tx1"/>
                                    </a:solidFill>
                                    <a:effectLst/>
                                    <a:latin typeface="Cambria Math" panose="02040503050406030204" pitchFamily="18" charset="0"/>
                                    <a:ea typeface="Cambria Math" panose="02040503050406030204" pitchFamily="18" charset="0"/>
                                  </a:rPr>
                                  <m:t>5.68×</m:t>
                                </m:r>
                                <m:sSup>
                                  <m:sSupPr>
                                    <m:ctrlPr>
                                      <a:rPr lang="ja-JP" sz="2400" i="1" kern="100">
                                        <a:solidFill>
                                          <a:schemeClr val="tx1"/>
                                        </a:solidFill>
                                        <a:effectLst/>
                                        <a:latin typeface="Cambria Math" panose="02040503050406030204" pitchFamily="18" charset="0"/>
                                      </a:rPr>
                                    </m:ctrlPr>
                                  </m:sSupPr>
                                  <m:e>
                                    <m:r>
                                      <a:rPr lang="en-US" sz="2400" kern="100">
                                        <a:solidFill>
                                          <a:schemeClr val="tx1"/>
                                        </a:solidFill>
                                        <a:effectLst/>
                                        <a:latin typeface="Cambria Math" panose="02040503050406030204" pitchFamily="18" charset="0"/>
                                        <a:ea typeface="Cambria Math" panose="02040503050406030204" pitchFamily="18" charset="0"/>
                                      </a:rPr>
                                      <m:t>10</m:t>
                                    </m:r>
                                  </m:e>
                                  <m:sup>
                                    <m:r>
                                      <a:rPr lang="en-US" sz="2400" kern="100">
                                        <a:solidFill>
                                          <a:schemeClr val="tx1"/>
                                        </a:solidFill>
                                        <a:effectLst/>
                                        <a:latin typeface="Cambria Math" panose="02040503050406030204" pitchFamily="18" charset="0"/>
                                        <a:ea typeface="Cambria Math" panose="02040503050406030204" pitchFamily="18" charset="0"/>
                                      </a:rPr>
                                      <m:t>−2</m:t>
                                    </m:r>
                                  </m:sup>
                                </m:sSup>
                              </m:oMath>
                            </m:oMathPara>
                          </a14:m>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3.58</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1.65</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383787143"/>
                      </a:ext>
                    </a:extLst>
                  </a:tr>
                  <a:tr h="505823">
                    <a:tc>
                      <a:txBody>
                        <a:bodyPr/>
                        <a:lstStyle/>
                        <a:p>
                          <a:pPr algn="ctr">
                            <a:spcAft>
                              <a:spcPts val="0"/>
                            </a:spcAft>
                          </a:pPr>
                          <a:r>
                            <a:rPr lang="en-US" sz="2000" kern="100">
                              <a:solidFill>
                                <a:schemeClr val="tx1"/>
                              </a:solidFill>
                              <a:effectLst/>
                              <a:latin typeface="Cambria Math" panose="02040503050406030204" pitchFamily="18" charset="0"/>
                              <a:ea typeface="Cambria Math" panose="02040503050406030204" pitchFamily="18" charset="0"/>
                            </a:rPr>
                            <a:t>Tungsten</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74</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dirty="0">
                              <a:solidFill>
                                <a:schemeClr val="tx1"/>
                              </a:solidFill>
                              <a:effectLst/>
                              <a:latin typeface="Cambria Math" panose="02040503050406030204" pitchFamily="18" charset="0"/>
                              <a:ea typeface="Cambria Math" panose="02040503050406030204" pitchFamily="18" charset="0"/>
                            </a:rPr>
                            <a:t>0.081</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400" kern="100" smtClean="0">
                                    <a:solidFill>
                                      <a:schemeClr val="tx1"/>
                                    </a:solidFill>
                                    <a:effectLst/>
                                    <a:latin typeface="Cambria Math" panose="02040503050406030204" pitchFamily="18" charset="0"/>
                                    <a:ea typeface="Cambria Math" panose="02040503050406030204" pitchFamily="18" charset="0"/>
                                  </a:rPr>
                                  <m:t>3.94×</m:t>
                                </m:r>
                                <m:sSup>
                                  <m:sSupPr>
                                    <m:ctrlPr>
                                      <a:rPr lang="ja-JP" sz="2400" i="1" kern="100">
                                        <a:solidFill>
                                          <a:schemeClr val="tx1"/>
                                        </a:solidFill>
                                        <a:effectLst/>
                                        <a:latin typeface="Cambria Math" panose="02040503050406030204" pitchFamily="18" charset="0"/>
                                      </a:rPr>
                                    </m:ctrlPr>
                                  </m:sSupPr>
                                  <m:e>
                                    <m:r>
                                      <a:rPr lang="en-US" sz="2400" kern="100">
                                        <a:solidFill>
                                          <a:schemeClr val="tx1"/>
                                        </a:solidFill>
                                        <a:effectLst/>
                                        <a:latin typeface="Cambria Math" panose="02040503050406030204" pitchFamily="18" charset="0"/>
                                        <a:ea typeface="Cambria Math" panose="02040503050406030204" pitchFamily="18" charset="0"/>
                                      </a:rPr>
                                      <m:t>10</m:t>
                                    </m:r>
                                  </m:e>
                                  <m:sup>
                                    <m:r>
                                      <a:rPr lang="en-US" sz="2400" kern="100">
                                        <a:solidFill>
                                          <a:schemeClr val="tx1"/>
                                        </a:solidFill>
                                        <a:effectLst/>
                                        <a:latin typeface="Cambria Math" panose="02040503050406030204" pitchFamily="18" charset="0"/>
                                        <a:ea typeface="Cambria Math" panose="02040503050406030204" pitchFamily="18" charset="0"/>
                                      </a:rPr>
                                      <m:t>−2</m:t>
                                    </m:r>
                                  </m:sup>
                                </m:sSup>
                              </m:oMath>
                            </m:oMathPara>
                          </a14:m>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7.25</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2.92</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211697571"/>
                      </a:ext>
                    </a:extLst>
                  </a:tr>
                  <a:tr h="513414">
                    <a:tc>
                      <a:txBody>
                        <a:bodyPr/>
                        <a:lstStyle/>
                        <a:p>
                          <a:pPr algn="ctr">
                            <a:spcAft>
                              <a:spcPts val="0"/>
                            </a:spcAft>
                          </a:pPr>
                          <a:r>
                            <a:rPr lang="en-US" sz="2000" kern="100">
                              <a:solidFill>
                                <a:schemeClr val="tx1"/>
                              </a:solidFill>
                              <a:effectLst/>
                              <a:latin typeface="Cambria Math" panose="02040503050406030204" pitchFamily="18" charset="0"/>
                              <a:ea typeface="Cambria Math" panose="02040503050406030204" pitchFamily="18" charset="0"/>
                            </a:rPr>
                            <a:t>Gold</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79</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0.081</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400" kern="100" smtClean="0">
                                    <a:solidFill>
                                      <a:schemeClr val="tx1"/>
                                    </a:solidFill>
                                    <a:effectLst/>
                                    <a:latin typeface="Cambria Math" panose="02040503050406030204" pitchFamily="18" charset="0"/>
                                    <a:ea typeface="Cambria Math" panose="02040503050406030204" pitchFamily="18" charset="0"/>
                                  </a:rPr>
                                  <m:t>4.68×</m:t>
                                </m:r>
                                <m:sSup>
                                  <m:sSupPr>
                                    <m:ctrlPr>
                                      <a:rPr lang="ja-JP" sz="2400" i="1" kern="100">
                                        <a:solidFill>
                                          <a:schemeClr val="tx1"/>
                                        </a:solidFill>
                                        <a:effectLst/>
                                        <a:latin typeface="Cambria Math" panose="02040503050406030204" pitchFamily="18" charset="0"/>
                                      </a:rPr>
                                    </m:ctrlPr>
                                  </m:sSupPr>
                                  <m:e>
                                    <m:r>
                                      <a:rPr lang="en-US" sz="2400" kern="100">
                                        <a:solidFill>
                                          <a:schemeClr val="tx1"/>
                                        </a:solidFill>
                                        <a:effectLst/>
                                        <a:latin typeface="Cambria Math" panose="02040503050406030204" pitchFamily="18" charset="0"/>
                                        <a:ea typeface="Cambria Math" panose="02040503050406030204" pitchFamily="18" charset="0"/>
                                      </a:rPr>
                                      <m:t>10</m:t>
                                    </m:r>
                                  </m:e>
                                  <m:sup>
                                    <m:r>
                                      <a:rPr lang="en-US" sz="2400" kern="100">
                                        <a:solidFill>
                                          <a:schemeClr val="tx1"/>
                                        </a:solidFill>
                                        <a:effectLst/>
                                        <a:latin typeface="Cambria Math" panose="02040503050406030204" pitchFamily="18" charset="0"/>
                                        <a:ea typeface="Cambria Math" panose="02040503050406030204" pitchFamily="18" charset="0"/>
                                      </a:rPr>
                                      <m:t>−2</m:t>
                                    </m:r>
                                  </m:sup>
                                </m:sSup>
                              </m:oMath>
                            </m:oMathPara>
                          </a14:m>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dirty="0">
                              <a:solidFill>
                                <a:schemeClr val="tx1"/>
                              </a:solidFill>
                              <a:effectLst/>
                              <a:latin typeface="Cambria Math" panose="02040503050406030204" pitchFamily="18" charset="0"/>
                              <a:ea typeface="Cambria Math" panose="02040503050406030204" pitchFamily="18" charset="0"/>
                            </a:rPr>
                            <a:t>9.23</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3.70</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664931598"/>
                      </a:ext>
                    </a:extLst>
                  </a:tr>
                  <a:tr h="513414">
                    <a:tc>
                      <a:txBody>
                        <a:bodyPr/>
                        <a:lstStyle/>
                        <a:p>
                          <a:pPr algn="ctr">
                            <a:spcAft>
                              <a:spcPts val="0"/>
                            </a:spcAft>
                          </a:pPr>
                          <a:r>
                            <a:rPr lang="en-US" sz="2000" kern="100">
                              <a:solidFill>
                                <a:schemeClr val="tx1"/>
                              </a:solidFill>
                              <a:effectLst/>
                              <a:latin typeface="Cambria Math" panose="02040503050406030204" pitchFamily="18" charset="0"/>
                              <a:ea typeface="Cambria Math" panose="02040503050406030204" pitchFamily="18" charset="0"/>
                            </a:rPr>
                            <a:t>lead</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82</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0.082</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400" kern="100" smtClean="0">
                                    <a:solidFill>
                                      <a:schemeClr val="tx1"/>
                                    </a:solidFill>
                                    <a:effectLst/>
                                    <a:latin typeface="Cambria Math" panose="02040503050406030204" pitchFamily="18" charset="0"/>
                                    <a:ea typeface="Cambria Math" panose="02040503050406030204" pitchFamily="18" charset="0"/>
                                  </a:rPr>
                                  <m:t>1.00×</m:t>
                                </m:r>
                                <m:sSup>
                                  <m:sSupPr>
                                    <m:ctrlPr>
                                      <a:rPr lang="ja-JP" sz="2400" i="1" kern="100">
                                        <a:solidFill>
                                          <a:schemeClr val="tx1"/>
                                        </a:solidFill>
                                        <a:effectLst/>
                                        <a:latin typeface="Cambria Math" panose="02040503050406030204" pitchFamily="18" charset="0"/>
                                      </a:rPr>
                                    </m:ctrlPr>
                                  </m:sSupPr>
                                  <m:e>
                                    <m:r>
                                      <a:rPr lang="en-US" sz="2400" kern="100">
                                        <a:solidFill>
                                          <a:schemeClr val="tx1"/>
                                        </a:solidFill>
                                        <a:effectLst/>
                                        <a:latin typeface="Cambria Math" panose="02040503050406030204" pitchFamily="18" charset="0"/>
                                        <a:ea typeface="Cambria Math" panose="02040503050406030204" pitchFamily="18" charset="0"/>
                                      </a:rPr>
                                      <m:t>10</m:t>
                                    </m:r>
                                  </m:e>
                                  <m:sup>
                                    <m:r>
                                      <a:rPr lang="en-US" sz="2400" kern="100">
                                        <a:solidFill>
                                          <a:schemeClr val="tx1"/>
                                        </a:solidFill>
                                        <a:effectLst/>
                                        <a:latin typeface="Cambria Math" panose="02040503050406030204" pitchFamily="18" charset="0"/>
                                        <a:ea typeface="Cambria Math" panose="02040503050406030204" pitchFamily="18" charset="0"/>
                                      </a:rPr>
                                      <m:t>−2</m:t>
                                    </m:r>
                                  </m:sup>
                                </m:sSup>
                              </m:oMath>
                            </m:oMathPara>
                          </a14:m>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dirty="0">
                              <a:solidFill>
                                <a:schemeClr val="tx1"/>
                              </a:solidFill>
                              <a:effectLst/>
                              <a:latin typeface="Cambria Math" panose="02040503050406030204" pitchFamily="18" charset="0"/>
                              <a:ea typeface="Cambria Math" panose="02040503050406030204" pitchFamily="18" charset="0"/>
                            </a:rPr>
                            <a:t>2.08</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dirty="0">
                              <a:solidFill>
                                <a:schemeClr val="tx1"/>
                              </a:solidFill>
                              <a:effectLst/>
                              <a:latin typeface="Cambria Math" panose="02040503050406030204" pitchFamily="18" charset="0"/>
                              <a:ea typeface="Cambria Math" panose="02040503050406030204" pitchFamily="18" charset="0"/>
                            </a:rPr>
                            <a:t>0.82</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723326596"/>
                      </a:ext>
                    </a:extLst>
                  </a:tr>
                </a:tbl>
              </a:graphicData>
            </a:graphic>
          </p:graphicFrame>
        </mc:Choice>
        <mc:Fallback xmlns="">
          <p:graphicFrame>
            <p:nvGraphicFramePr>
              <p:cNvPr id="3" name="表 2">
                <a:extLst>
                  <a:ext uri="{FF2B5EF4-FFF2-40B4-BE49-F238E27FC236}">
                    <a16:creationId xmlns:a16="http://schemas.microsoft.com/office/drawing/2014/main" id="{5D7B80FE-3E03-3A49-9881-FBE9A5C63EC1}"/>
                  </a:ext>
                </a:extLst>
              </p:cNvPr>
              <p:cNvGraphicFramePr>
                <a:graphicFrameLocks noGrp="1"/>
              </p:cNvGraphicFramePr>
              <p:nvPr>
                <p:extLst>
                  <p:ext uri="{D42A27DB-BD31-4B8C-83A1-F6EECF244321}">
                    <p14:modId xmlns:p14="http://schemas.microsoft.com/office/powerpoint/2010/main" val="2390833477"/>
                  </p:ext>
                </p:extLst>
              </p:nvPr>
            </p:nvGraphicFramePr>
            <p:xfrm>
              <a:off x="13692" y="2117029"/>
              <a:ext cx="11967908" cy="3688236"/>
            </p:xfrm>
            <a:graphic>
              <a:graphicData uri="http://schemas.openxmlformats.org/drawingml/2006/table">
                <a:tbl>
                  <a:tblPr firstRow="1" firstCol="1" bandRow="1">
                    <a:tableStyleId>{5C22544A-7EE6-4342-B048-85BDC9FD1C3A}</a:tableStyleId>
                  </a:tblPr>
                  <a:tblGrid>
                    <a:gridCol w="1483297">
                      <a:extLst>
                        <a:ext uri="{9D8B030D-6E8A-4147-A177-3AD203B41FA5}">
                          <a16:colId xmlns:a16="http://schemas.microsoft.com/office/drawing/2014/main" val="319032412"/>
                        </a:ext>
                      </a:extLst>
                    </a:gridCol>
                    <a:gridCol w="709220">
                      <a:extLst>
                        <a:ext uri="{9D8B030D-6E8A-4147-A177-3AD203B41FA5}">
                          <a16:colId xmlns:a16="http://schemas.microsoft.com/office/drawing/2014/main" val="2744206335"/>
                        </a:ext>
                      </a:extLst>
                    </a:gridCol>
                    <a:gridCol w="2997617">
                      <a:extLst>
                        <a:ext uri="{9D8B030D-6E8A-4147-A177-3AD203B41FA5}">
                          <a16:colId xmlns:a16="http://schemas.microsoft.com/office/drawing/2014/main" val="2148146298"/>
                        </a:ext>
                      </a:extLst>
                    </a:gridCol>
                    <a:gridCol w="2198160">
                      <a:extLst>
                        <a:ext uri="{9D8B030D-6E8A-4147-A177-3AD203B41FA5}">
                          <a16:colId xmlns:a16="http://schemas.microsoft.com/office/drawing/2014/main" val="927122546"/>
                        </a:ext>
                      </a:extLst>
                    </a:gridCol>
                    <a:gridCol w="2198160">
                      <a:extLst>
                        <a:ext uri="{9D8B030D-6E8A-4147-A177-3AD203B41FA5}">
                          <a16:colId xmlns:a16="http://schemas.microsoft.com/office/drawing/2014/main" val="1880081980"/>
                        </a:ext>
                      </a:extLst>
                    </a:gridCol>
                    <a:gridCol w="2381454">
                      <a:extLst>
                        <a:ext uri="{9D8B030D-6E8A-4147-A177-3AD203B41FA5}">
                          <a16:colId xmlns:a16="http://schemas.microsoft.com/office/drawing/2014/main" val="516913038"/>
                        </a:ext>
                      </a:extLst>
                    </a:gridCol>
                  </a:tblGrid>
                  <a:tr h="642235">
                    <a:tc>
                      <a:txBody>
                        <a:bodyPr/>
                        <a:lstStyle/>
                        <a:p>
                          <a:pPr algn="ctr">
                            <a:spcAft>
                              <a:spcPts val="0"/>
                            </a:spcAft>
                          </a:pPr>
                          <a:r>
                            <a:rPr lang="en-US" sz="2000" kern="100" dirty="0">
                              <a:solidFill>
                                <a:schemeClr val="tx1"/>
                              </a:solidFill>
                              <a:effectLst/>
                              <a:latin typeface="Cambria Math" panose="02040503050406030204" pitchFamily="18" charset="0"/>
                              <a:ea typeface="Cambria Math" panose="02040503050406030204" pitchFamily="18" charset="0"/>
                            </a:rPr>
                            <a:t>material</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000" kern="100" dirty="0">
                              <a:solidFill>
                                <a:schemeClr val="tx1"/>
                              </a:solidFill>
                              <a:effectLst/>
                              <a:latin typeface="Cambria Math" panose="02040503050406030204" pitchFamily="18" charset="0"/>
                              <a:ea typeface="Cambria Math" panose="02040503050406030204" pitchFamily="18" charset="0"/>
                            </a:rPr>
                            <a:t>Z</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endParaRPr lang="ja-JP"/>
                        </a:p>
                      </a:txBody>
                      <a:tcPr marL="68580" marR="68580" marT="0" marB="0">
                        <a:blipFill>
                          <a:blip r:embed="rId4"/>
                          <a:stretch>
                            <a:fillRect l="-73729" t="-11765" r="-226695" b="-474510"/>
                          </a:stretch>
                        </a:blipFill>
                      </a:tcPr>
                    </a:tc>
                    <a:tc>
                      <a:txBody>
                        <a:bodyPr/>
                        <a:lstStyle/>
                        <a:p>
                          <a:endParaRPr lang="ja-JP"/>
                        </a:p>
                      </a:txBody>
                      <a:tcPr marL="68580" marR="68580" marT="0" marB="0">
                        <a:blipFill>
                          <a:blip r:embed="rId4"/>
                          <a:stretch>
                            <a:fillRect l="-236994" t="-11765" r="-209249" b="-474510"/>
                          </a:stretch>
                        </a:blipFill>
                      </a:tcPr>
                    </a:tc>
                    <a:tc>
                      <a:txBody>
                        <a:bodyPr/>
                        <a:lstStyle/>
                        <a:p>
                          <a:endParaRPr lang="ja-JP"/>
                        </a:p>
                      </a:txBody>
                      <a:tcPr marL="68580" marR="68580" marT="0" marB="0">
                        <a:blipFill>
                          <a:blip r:embed="rId4"/>
                          <a:stretch>
                            <a:fillRect l="-336994" t="-11765" r="-109249" b="-474510"/>
                          </a:stretch>
                        </a:blipFill>
                      </a:tcPr>
                    </a:tc>
                    <a:tc>
                      <a:txBody>
                        <a:bodyPr/>
                        <a:lstStyle/>
                        <a:p>
                          <a:endParaRPr lang="ja-JP"/>
                        </a:p>
                      </a:txBody>
                      <a:tcPr marL="68580" marR="68580" marT="0" marB="0">
                        <a:blipFill>
                          <a:blip r:embed="rId4"/>
                          <a:stretch>
                            <a:fillRect l="-402128" t="-11765" r="-532" b="-474510"/>
                          </a:stretch>
                        </a:blipFill>
                      </a:tcPr>
                    </a:tc>
                    <a:extLst>
                      <a:ext uri="{0D108BD9-81ED-4DB2-BD59-A6C34878D82A}">
                        <a16:rowId xmlns:a16="http://schemas.microsoft.com/office/drawing/2014/main" val="937968058"/>
                      </a:ext>
                    </a:extLst>
                  </a:tr>
                  <a:tr h="499968">
                    <a:tc>
                      <a:txBody>
                        <a:bodyPr/>
                        <a:lstStyle/>
                        <a:p>
                          <a:pPr algn="ctr">
                            <a:spcAft>
                              <a:spcPts val="0"/>
                            </a:spcAft>
                          </a:pPr>
                          <a:r>
                            <a:rPr lang="en-US" sz="2000" kern="100">
                              <a:solidFill>
                                <a:schemeClr val="tx1"/>
                              </a:solidFill>
                              <a:effectLst/>
                              <a:latin typeface="Cambria Math" panose="02040503050406030204" pitchFamily="18" charset="0"/>
                              <a:ea typeface="Cambria Math" panose="02040503050406030204" pitchFamily="18" charset="0"/>
                            </a:rPr>
                            <a:t>Iron</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dirty="0">
                              <a:solidFill>
                                <a:schemeClr val="tx1"/>
                              </a:solidFill>
                              <a:effectLst/>
                              <a:latin typeface="Cambria Math" panose="02040503050406030204" pitchFamily="18" charset="0"/>
                              <a:ea typeface="Cambria Math" panose="02040503050406030204" pitchFamily="18" charset="0"/>
                            </a:rPr>
                            <a:t>26</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dirty="0">
                              <a:solidFill>
                                <a:schemeClr val="tx1"/>
                              </a:solidFill>
                              <a:effectLst/>
                              <a:latin typeface="Cambria Math" panose="02040503050406030204" pitchFamily="18" charset="0"/>
                              <a:ea typeface="Cambria Math" panose="02040503050406030204" pitchFamily="18" charset="0"/>
                            </a:rPr>
                            <a:t>0.201</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endParaRPr lang="ja-JP"/>
                        </a:p>
                      </a:txBody>
                      <a:tcPr marL="68580" marR="68580" marT="0" marB="0">
                        <a:blipFill>
                          <a:blip r:embed="rId4"/>
                          <a:stretch>
                            <a:fillRect l="-236994" t="-146154" r="-209249" b="-520513"/>
                          </a:stretch>
                        </a:blip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2.23</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1.04</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152500263"/>
                      </a:ext>
                    </a:extLst>
                  </a:tr>
                  <a:tr h="499968">
                    <a:tc>
                      <a:txBody>
                        <a:bodyPr/>
                        <a:lstStyle/>
                        <a:p>
                          <a:pPr algn="ctr">
                            <a:spcAft>
                              <a:spcPts val="0"/>
                            </a:spcAft>
                          </a:pPr>
                          <a:r>
                            <a:rPr lang="en-US" sz="2000" kern="100">
                              <a:solidFill>
                                <a:schemeClr val="tx1"/>
                              </a:solidFill>
                              <a:effectLst/>
                              <a:latin typeface="Cambria Math" panose="02040503050406030204" pitchFamily="18" charset="0"/>
                              <a:ea typeface="Cambria Math" panose="02040503050406030204" pitchFamily="18" charset="0"/>
                            </a:rPr>
                            <a:t>Nickel</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28</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dirty="0">
                              <a:solidFill>
                                <a:schemeClr val="tx1"/>
                              </a:solidFill>
                              <a:effectLst/>
                              <a:latin typeface="Cambria Math" panose="02040503050406030204" pitchFamily="18" charset="0"/>
                              <a:ea typeface="Cambria Math" panose="02040503050406030204" pitchFamily="18" charset="0"/>
                            </a:rPr>
                            <a:t>0.154</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endParaRPr lang="ja-JP"/>
                        </a:p>
                      </a:txBody>
                      <a:tcPr marL="68580" marR="68580" marT="0" marB="0">
                        <a:blipFill>
                          <a:blip r:embed="rId4"/>
                          <a:stretch>
                            <a:fillRect l="-236994" t="-240000" r="-209249" b="-407500"/>
                          </a:stretch>
                        </a:blip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7.21</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3.49</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46563956"/>
                      </a:ext>
                    </a:extLst>
                  </a:tr>
                  <a:tr h="513414">
                    <a:tc>
                      <a:txBody>
                        <a:bodyPr/>
                        <a:lstStyle/>
                        <a:p>
                          <a:pPr algn="ctr">
                            <a:spcAft>
                              <a:spcPts val="0"/>
                            </a:spcAft>
                          </a:pPr>
                          <a:r>
                            <a:rPr lang="en-US" sz="2000" kern="100">
                              <a:solidFill>
                                <a:schemeClr val="tx1"/>
                              </a:solidFill>
                              <a:effectLst/>
                              <a:latin typeface="Cambria Math" panose="02040503050406030204" pitchFamily="18" charset="0"/>
                              <a:ea typeface="Cambria Math" panose="02040503050406030204" pitchFamily="18" charset="0"/>
                            </a:rPr>
                            <a:t>Copper</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29</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dirty="0">
                              <a:solidFill>
                                <a:schemeClr val="tx1"/>
                              </a:solidFill>
                              <a:effectLst/>
                              <a:latin typeface="Cambria Math" panose="02040503050406030204" pitchFamily="18" charset="0"/>
                              <a:ea typeface="Cambria Math" panose="02040503050406030204" pitchFamily="18" charset="0"/>
                            </a:rPr>
                            <a:t>0.16</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endParaRPr lang="ja-JP"/>
                        </a:p>
                      </a:txBody>
                      <a:tcPr marL="68580" marR="68580" marT="0" marB="0">
                        <a:blipFill>
                          <a:blip r:embed="rId4"/>
                          <a:stretch>
                            <a:fillRect l="-236994" t="-331707" r="-209249" b="-297561"/>
                          </a:stretch>
                        </a:blip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3.58</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1.65</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383787143"/>
                      </a:ext>
                    </a:extLst>
                  </a:tr>
                  <a:tr h="505823">
                    <a:tc>
                      <a:txBody>
                        <a:bodyPr/>
                        <a:lstStyle/>
                        <a:p>
                          <a:pPr algn="ctr">
                            <a:spcAft>
                              <a:spcPts val="0"/>
                            </a:spcAft>
                          </a:pPr>
                          <a:r>
                            <a:rPr lang="en-US" sz="2000" kern="100">
                              <a:solidFill>
                                <a:schemeClr val="tx1"/>
                              </a:solidFill>
                              <a:effectLst/>
                              <a:latin typeface="Cambria Math" panose="02040503050406030204" pitchFamily="18" charset="0"/>
                              <a:ea typeface="Cambria Math" panose="02040503050406030204" pitchFamily="18" charset="0"/>
                            </a:rPr>
                            <a:t>Tungsten</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74</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dirty="0">
                              <a:solidFill>
                                <a:schemeClr val="tx1"/>
                              </a:solidFill>
                              <a:effectLst/>
                              <a:latin typeface="Cambria Math" panose="02040503050406030204" pitchFamily="18" charset="0"/>
                              <a:ea typeface="Cambria Math" panose="02040503050406030204" pitchFamily="18" charset="0"/>
                            </a:rPr>
                            <a:t>0.081</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endParaRPr lang="ja-JP"/>
                        </a:p>
                      </a:txBody>
                      <a:tcPr marL="68580" marR="68580" marT="0" marB="0">
                        <a:blipFill>
                          <a:blip r:embed="rId4"/>
                          <a:stretch>
                            <a:fillRect l="-236994" t="-442500" r="-209249" b="-205000"/>
                          </a:stretch>
                        </a:blip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7.25</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2.92</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211697571"/>
                      </a:ext>
                    </a:extLst>
                  </a:tr>
                  <a:tr h="513414">
                    <a:tc>
                      <a:txBody>
                        <a:bodyPr/>
                        <a:lstStyle/>
                        <a:p>
                          <a:pPr algn="ctr">
                            <a:spcAft>
                              <a:spcPts val="0"/>
                            </a:spcAft>
                          </a:pPr>
                          <a:r>
                            <a:rPr lang="en-US" sz="2000" kern="100">
                              <a:solidFill>
                                <a:schemeClr val="tx1"/>
                              </a:solidFill>
                              <a:effectLst/>
                              <a:latin typeface="Cambria Math" panose="02040503050406030204" pitchFamily="18" charset="0"/>
                              <a:ea typeface="Cambria Math" panose="02040503050406030204" pitchFamily="18" charset="0"/>
                            </a:rPr>
                            <a:t>Gold</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79</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0.081</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endParaRPr lang="ja-JP"/>
                        </a:p>
                      </a:txBody>
                      <a:tcPr marL="68580" marR="68580" marT="0" marB="0">
                        <a:blipFill>
                          <a:blip r:embed="rId4"/>
                          <a:stretch>
                            <a:fillRect l="-236994" t="-542500" r="-209249" b="-105000"/>
                          </a:stretch>
                        </a:blipFill>
                      </a:tcPr>
                    </a:tc>
                    <a:tc>
                      <a:txBody>
                        <a:bodyPr/>
                        <a:lstStyle/>
                        <a:p>
                          <a:pPr algn="ctr">
                            <a:spcAft>
                              <a:spcPts val="0"/>
                            </a:spcAft>
                          </a:pPr>
                          <a:r>
                            <a:rPr lang="en-US" sz="2400" kern="100" dirty="0">
                              <a:solidFill>
                                <a:schemeClr val="tx1"/>
                              </a:solidFill>
                              <a:effectLst/>
                              <a:latin typeface="Cambria Math" panose="02040503050406030204" pitchFamily="18" charset="0"/>
                              <a:ea typeface="Cambria Math" panose="02040503050406030204" pitchFamily="18" charset="0"/>
                            </a:rPr>
                            <a:t>9.23</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3.70</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664931598"/>
                      </a:ext>
                    </a:extLst>
                  </a:tr>
                  <a:tr h="513414">
                    <a:tc>
                      <a:txBody>
                        <a:bodyPr/>
                        <a:lstStyle/>
                        <a:p>
                          <a:pPr algn="ctr">
                            <a:spcAft>
                              <a:spcPts val="0"/>
                            </a:spcAft>
                          </a:pPr>
                          <a:r>
                            <a:rPr lang="en-US" sz="2000" kern="100">
                              <a:solidFill>
                                <a:schemeClr val="tx1"/>
                              </a:solidFill>
                              <a:effectLst/>
                              <a:latin typeface="Cambria Math" panose="02040503050406030204" pitchFamily="18" charset="0"/>
                              <a:ea typeface="Cambria Math" panose="02040503050406030204" pitchFamily="18" charset="0"/>
                            </a:rPr>
                            <a:t>lead</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82</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a:solidFill>
                                <a:schemeClr val="tx1"/>
                              </a:solidFill>
                              <a:effectLst/>
                              <a:latin typeface="Cambria Math" panose="02040503050406030204" pitchFamily="18" charset="0"/>
                              <a:ea typeface="Cambria Math" panose="02040503050406030204" pitchFamily="18" charset="0"/>
                            </a:rPr>
                            <a:t>0.082</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endParaRPr lang="ja-JP"/>
                        </a:p>
                      </a:txBody>
                      <a:tcPr marL="68580" marR="68580" marT="0" marB="0">
                        <a:blipFill>
                          <a:blip r:embed="rId4"/>
                          <a:stretch>
                            <a:fillRect l="-236994" t="-626829" r="-209249" b="-2439"/>
                          </a:stretch>
                        </a:blipFill>
                      </a:tcPr>
                    </a:tc>
                    <a:tc>
                      <a:txBody>
                        <a:bodyPr/>
                        <a:lstStyle/>
                        <a:p>
                          <a:pPr algn="ctr">
                            <a:spcAft>
                              <a:spcPts val="0"/>
                            </a:spcAft>
                          </a:pPr>
                          <a:r>
                            <a:rPr lang="en-US" sz="2400" kern="100" dirty="0">
                              <a:solidFill>
                                <a:schemeClr val="tx1"/>
                              </a:solidFill>
                              <a:effectLst/>
                              <a:latin typeface="Cambria Math" panose="02040503050406030204" pitchFamily="18" charset="0"/>
                              <a:ea typeface="Cambria Math" panose="02040503050406030204" pitchFamily="18" charset="0"/>
                            </a:rPr>
                            <a:t>2.08</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400" kern="100" dirty="0">
                              <a:solidFill>
                                <a:schemeClr val="tx1"/>
                              </a:solidFill>
                              <a:effectLst/>
                              <a:latin typeface="Cambria Math" panose="02040503050406030204" pitchFamily="18" charset="0"/>
                              <a:ea typeface="Cambria Math" panose="02040503050406030204" pitchFamily="18" charset="0"/>
                            </a:rPr>
                            <a:t>0.82</a:t>
                          </a:r>
                          <a:endParaRPr lang="ja-JP" sz="24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723326596"/>
                      </a:ext>
                    </a:extLst>
                  </a:tr>
                </a:tbl>
              </a:graphicData>
            </a:graphic>
          </p:graphicFrame>
        </mc:Fallback>
      </mc:AlternateContent>
    </p:spTree>
    <p:extLst>
      <p:ext uri="{BB962C8B-B14F-4D97-AF65-F5344CB8AC3E}">
        <p14:creationId xmlns:p14="http://schemas.microsoft.com/office/powerpoint/2010/main" val="2914763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B33385E-D3C0-1940-8ED3-A05489FAE8F8}"/>
              </a:ext>
            </a:extLst>
          </p:cNvPr>
          <p:cNvPicPr>
            <a:picLocks noChangeAspect="1"/>
          </p:cNvPicPr>
          <p:nvPr/>
        </p:nvPicPr>
        <p:blipFill>
          <a:blip r:embed="rId3"/>
          <a:stretch>
            <a:fillRect/>
          </a:stretch>
        </p:blipFill>
        <p:spPr>
          <a:xfrm>
            <a:off x="757967" y="1152045"/>
            <a:ext cx="4915425" cy="3773577"/>
          </a:xfrm>
          <a:prstGeom prst="rect">
            <a:avLst/>
          </a:prstGeom>
        </p:spPr>
      </p:pic>
      <p:sp>
        <p:nvSpPr>
          <p:cNvPr id="6" name="テキスト ボックス 5">
            <a:extLst>
              <a:ext uri="{FF2B5EF4-FFF2-40B4-BE49-F238E27FC236}">
                <a16:creationId xmlns:a16="http://schemas.microsoft.com/office/drawing/2014/main" id="{06508E2B-D6F2-9F4B-8406-2487353B9E19}"/>
              </a:ext>
            </a:extLst>
          </p:cNvPr>
          <p:cNvSpPr txBox="1"/>
          <p:nvPr/>
        </p:nvSpPr>
        <p:spPr>
          <a:xfrm>
            <a:off x="3412760" y="1075897"/>
            <a:ext cx="2683240" cy="369332"/>
          </a:xfrm>
          <a:prstGeom prst="rect">
            <a:avLst/>
          </a:prstGeom>
          <a:noFill/>
        </p:spPr>
        <p:txBody>
          <a:bodyPr wrap="square" rtlCol="0">
            <a:spAutoFit/>
          </a:bodyPr>
          <a:lstStyle/>
          <a:p>
            <a:r>
              <a:rPr lang="en-US" altLang="ja-JP" dirty="0">
                <a:latin typeface="Cambria Math" panose="02040503050406030204" pitchFamily="18" charset="0"/>
                <a:ea typeface="Cambria Math" panose="02040503050406030204" pitchFamily="18" charset="0"/>
              </a:rPr>
              <a:t>Cosmic ray veto counter </a:t>
            </a:r>
            <a:endParaRPr kumimoji="1" lang="ja-JP" altLang="en-US">
              <a:latin typeface="Cambria Math" panose="02040503050406030204" pitchFamily="18" charset="0"/>
            </a:endParaRPr>
          </a:p>
        </p:txBody>
      </p:sp>
      <p:sp>
        <p:nvSpPr>
          <p:cNvPr id="7" name="テキスト ボックス 6">
            <a:extLst>
              <a:ext uri="{FF2B5EF4-FFF2-40B4-BE49-F238E27FC236}">
                <a16:creationId xmlns:a16="http://schemas.microsoft.com/office/drawing/2014/main" id="{66208F37-62D1-1C43-9FEE-8130C0D17069}"/>
              </a:ext>
            </a:extLst>
          </p:cNvPr>
          <p:cNvSpPr txBox="1"/>
          <p:nvPr/>
        </p:nvSpPr>
        <p:spPr>
          <a:xfrm>
            <a:off x="3016920" y="3557148"/>
            <a:ext cx="1364105" cy="369332"/>
          </a:xfrm>
          <a:prstGeom prst="rect">
            <a:avLst/>
          </a:prstGeom>
          <a:noFill/>
        </p:spPr>
        <p:txBody>
          <a:bodyPr wrap="square" rtlCol="0">
            <a:spAutoFit/>
          </a:bodyPr>
          <a:lstStyle/>
          <a:p>
            <a:r>
              <a:rPr kumimoji="1" lang="en-US" altLang="ja-JP" dirty="0">
                <a:latin typeface="Cambria Math" panose="02040503050406030204" pitchFamily="18" charset="0"/>
                <a:ea typeface="Cambria Math" panose="02040503050406030204" pitchFamily="18" charset="0"/>
              </a:rPr>
              <a:t>target</a:t>
            </a:r>
            <a:endParaRPr kumimoji="1" lang="ja-JP" altLang="en-US">
              <a:latin typeface="Cambria Math" panose="02040503050406030204" pitchFamily="18" charset="0"/>
            </a:endParaRP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DE96669E-9A09-8543-8F45-C50A00E946B6}"/>
                  </a:ext>
                </a:extLst>
              </p:cNvPr>
              <p:cNvSpPr txBox="1"/>
              <p:nvPr/>
            </p:nvSpPr>
            <p:spPr>
              <a:xfrm>
                <a:off x="65709" y="3849832"/>
                <a:ext cx="2338466" cy="369332"/>
              </a:xfrm>
              <a:prstGeom prst="rect">
                <a:avLst/>
              </a:prstGeom>
              <a:noFill/>
            </p:spPr>
            <p:txBody>
              <a:bodyPr wrap="square" rtlCol="0">
                <a:spAutoFit/>
              </a:bodyPr>
              <a:lstStyle/>
              <a:p>
                <a14:m>
                  <m:oMath xmlns:m="http://schemas.openxmlformats.org/officeDocument/2006/math">
                    <m:sSup>
                      <m:sSupPr>
                        <m:ctrlPr>
                          <a:rPr kumimoji="1" lang="en-US" altLang="ja-JP" i="1" smtClean="0">
                            <a:latin typeface="Cambria Math" panose="02040503050406030204" pitchFamily="18" charset="0"/>
                          </a:rPr>
                        </m:ctrlPr>
                      </m:sSupPr>
                      <m:e>
                        <m:r>
                          <a:rPr kumimoji="1" lang="en-US" altLang="ja-JP" i="1" smtClean="0">
                            <a:latin typeface="Cambria Math" panose="02040503050406030204" pitchFamily="18" charset="0"/>
                            <a:ea typeface="Cambria Math" panose="02040503050406030204" pitchFamily="18" charset="0"/>
                          </a:rPr>
                          <m:t>𝜇</m:t>
                        </m:r>
                      </m:e>
                      <m:sup>
                        <m:r>
                          <a:rPr kumimoji="1" lang="en-US" altLang="ja-JP" b="0" i="1" smtClean="0">
                            <a:latin typeface="Cambria Math" panose="02040503050406030204" pitchFamily="18" charset="0"/>
                          </a:rPr>
                          <m:t>−</m:t>
                        </m:r>
                      </m:sup>
                    </m:sSup>
                    <m:r>
                      <a:rPr kumimoji="1" lang="en-US" altLang="ja-JP" b="0" i="1" smtClean="0">
                        <a:latin typeface="Cambria Math" panose="02040503050406030204" pitchFamily="18" charset="0"/>
                      </a:rPr>
                      <m:t> </m:t>
                    </m:r>
                  </m:oMath>
                </a14:m>
                <a:r>
                  <a:rPr kumimoji="1" lang="en-US" altLang="ja-JP" dirty="0">
                    <a:latin typeface="Cambria Math" panose="02040503050406030204" pitchFamily="18" charset="0"/>
                    <a:ea typeface="Cambria Math" panose="02040503050406030204" pitchFamily="18" charset="0"/>
                  </a:rPr>
                  <a:t>beam </a:t>
                </a:r>
                <a:endParaRPr kumimoji="1" lang="ja-JP" altLang="en-US">
                  <a:latin typeface="Cambria Math" panose="02040503050406030204" pitchFamily="18" charset="0"/>
                </a:endParaRPr>
              </a:p>
            </p:txBody>
          </p:sp>
        </mc:Choice>
        <mc:Fallback xmlns="">
          <p:sp>
            <p:nvSpPr>
              <p:cNvPr id="8" name="テキスト ボックス 7">
                <a:extLst>
                  <a:ext uri="{FF2B5EF4-FFF2-40B4-BE49-F238E27FC236}">
                    <a16:creationId xmlns:a16="http://schemas.microsoft.com/office/drawing/2014/main" id="{DE96669E-9A09-8543-8F45-C50A00E946B6}"/>
                  </a:ext>
                </a:extLst>
              </p:cNvPr>
              <p:cNvSpPr txBox="1">
                <a:spLocks noRot="1" noChangeAspect="1" noMove="1" noResize="1" noEditPoints="1" noAdjustHandles="1" noChangeArrowheads="1" noChangeShapeType="1" noTextEdit="1"/>
              </p:cNvSpPr>
              <p:nvPr/>
            </p:nvSpPr>
            <p:spPr>
              <a:xfrm>
                <a:off x="65709" y="3849832"/>
                <a:ext cx="2338466" cy="369332"/>
              </a:xfrm>
              <a:prstGeom prst="rect">
                <a:avLst/>
              </a:prstGeom>
              <a:blipFill>
                <a:blip r:embed="rId4"/>
                <a:stretch>
                  <a:fillRect t="-6667" b="-23333"/>
                </a:stretch>
              </a:blipFill>
            </p:spPr>
            <p:txBody>
              <a:bodyPr/>
              <a:lstStyle/>
              <a:p>
                <a:r>
                  <a:rPr lang="ja-JP" altLang="en-US">
                    <a:noFill/>
                  </a:rPr>
                  <a:t> </a:t>
                </a:r>
              </a:p>
            </p:txBody>
          </p:sp>
        </mc:Fallback>
      </mc:AlternateContent>
      <p:cxnSp>
        <p:nvCxnSpPr>
          <p:cNvPr id="10" name="直線矢印コネクタ 9">
            <a:extLst>
              <a:ext uri="{FF2B5EF4-FFF2-40B4-BE49-F238E27FC236}">
                <a16:creationId xmlns:a16="http://schemas.microsoft.com/office/drawing/2014/main" id="{65321C1F-7376-6E4A-8005-A6FE9C695750}"/>
              </a:ext>
            </a:extLst>
          </p:cNvPr>
          <p:cNvCxnSpPr>
            <a:cxnSpLocks/>
          </p:cNvCxnSpPr>
          <p:nvPr/>
        </p:nvCxnSpPr>
        <p:spPr>
          <a:xfrm flipV="1">
            <a:off x="145222" y="3648214"/>
            <a:ext cx="1044000" cy="1872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9D60C965-8B65-9546-A82B-732460E17BEB}"/>
              </a:ext>
            </a:extLst>
          </p:cNvPr>
          <p:cNvSpPr txBox="1"/>
          <p:nvPr/>
        </p:nvSpPr>
        <p:spPr>
          <a:xfrm>
            <a:off x="207859" y="1935751"/>
            <a:ext cx="2045670" cy="369332"/>
          </a:xfrm>
          <a:prstGeom prst="rect">
            <a:avLst/>
          </a:prstGeom>
          <a:noFill/>
        </p:spPr>
        <p:txBody>
          <a:bodyPr wrap="square" rtlCol="0">
            <a:spAutoFit/>
          </a:bodyPr>
          <a:lstStyle/>
          <a:p>
            <a:r>
              <a:rPr lang="en-US" altLang="ja-JP" dirty="0" err="1">
                <a:latin typeface="Cambria Math" panose="02040503050406030204" pitchFamily="18" charset="0"/>
                <a:ea typeface="Cambria Math" panose="02040503050406030204" pitchFamily="18" charset="0"/>
              </a:rPr>
              <a:t>Kalliope</a:t>
            </a:r>
            <a:r>
              <a:rPr lang="en-US" altLang="ja-JP" dirty="0">
                <a:latin typeface="Cambria Math" panose="02040503050406030204" pitchFamily="18" charset="0"/>
                <a:ea typeface="Cambria Math" panose="02040503050406030204" pitchFamily="18" charset="0"/>
              </a:rPr>
              <a:t> detector</a:t>
            </a:r>
            <a:r>
              <a:rPr kumimoji="1" lang="en-US" altLang="ja-JP" dirty="0">
                <a:latin typeface="Cambria Math" panose="02040503050406030204" pitchFamily="18" charset="0"/>
                <a:ea typeface="Cambria Math" panose="02040503050406030204" pitchFamily="18" charset="0"/>
              </a:rPr>
              <a:t> </a:t>
            </a:r>
            <a:endParaRPr kumimoji="1" lang="ja-JP" altLang="en-US">
              <a:latin typeface="Cambria Math" panose="02040503050406030204" pitchFamily="18" charset="0"/>
            </a:endParaRPr>
          </a:p>
        </p:txBody>
      </p:sp>
      <p:sp>
        <p:nvSpPr>
          <p:cNvPr id="14" name="テキスト ボックス 13">
            <a:extLst>
              <a:ext uri="{FF2B5EF4-FFF2-40B4-BE49-F238E27FC236}">
                <a16:creationId xmlns:a16="http://schemas.microsoft.com/office/drawing/2014/main" id="{7C83F361-B58A-6842-B4DF-CF750A8FAEEF}"/>
              </a:ext>
            </a:extLst>
          </p:cNvPr>
          <p:cNvSpPr txBox="1"/>
          <p:nvPr/>
        </p:nvSpPr>
        <p:spPr>
          <a:xfrm>
            <a:off x="-31492" y="2918644"/>
            <a:ext cx="2322174" cy="276999"/>
          </a:xfrm>
          <a:prstGeom prst="rect">
            <a:avLst/>
          </a:prstGeom>
          <a:noFill/>
        </p:spPr>
        <p:txBody>
          <a:bodyPr wrap="none" lIns="0" tIns="0" rIns="0" bIns="0" rtlCol="0">
            <a:spAutoFit/>
          </a:bodyPr>
          <a:lstStyle/>
          <a:p>
            <a:r>
              <a:rPr lang="en-US" altLang="ja-JP" dirty="0">
                <a:latin typeface="Cambria Math" panose="02040503050406030204" pitchFamily="18" charset="0"/>
                <a:ea typeface="Cambria Math" panose="02040503050406030204" pitchFamily="18" charset="0"/>
              </a:rPr>
              <a:t>Beam halo v</a:t>
            </a:r>
            <a:r>
              <a:rPr kumimoji="1" lang="en-US" altLang="ja-JP" dirty="0">
                <a:latin typeface="Cambria Math" panose="02040503050406030204" pitchFamily="18" charset="0"/>
                <a:ea typeface="Cambria Math" panose="02040503050406030204" pitchFamily="18" charset="0"/>
              </a:rPr>
              <a:t>eto counter</a:t>
            </a:r>
            <a:endParaRPr kumimoji="1" lang="ja-JP" altLang="en-US">
              <a:latin typeface="Cambria Math" panose="02040503050406030204" pitchFamily="18" charset="0"/>
            </a:endParaRPr>
          </a:p>
        </p:txBody>
      </p:sp>
      <p:sp>
        <p:nvSpPr>
          <p:cNvPr id="9" name="タイトル 1">
            <a:extLst>
              <a:ext uri="{FF2B5EF4-FFF2-40B4-BE49-F238E27FC236}">
                <a16:creationId xmlns:a16="http://schemas.microsoft.com/office/drawing/2014/main" id="{4077435F-78A2-A94E-B381-C0BFE79CBD58}"/>
              </a:ext>
            </a:extLst>
          </p:cNvPr>
          <p:cNvSpPr txBox="1">
            <a:spLocks/>
          </p:cNvSpPr>
          <p:nvPr/>
        </p:nvSpPr>
        <p:spPr>
          <a:xfrm>
            <a:off x="516467" y="351802"/>
            <a:ext cx="4461933" cy="696464"/>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a:latin typeface="Cambria Math" panose="02040503050406030204" pitchFamily="18" charset="0"/>
                <a:ea typeface="Cambria Math" panose="02040503050406030204" pitchFamily="18" charset="0"/>
              </a:rPr>
              <a:t>Equipment, place</a:t>
            </a:r>
            <a:endParaRPr lang="ja-JP" altLang="en-US">
              <a:latin typeface="Cambria Math" panose="02040503050406030204" pitchFamily="18" charset="0"/>
            </a:endParaRPr>
          </a:p>
        </p:txBody>
      </p:sp>
      <p:sp>
        <p:nvSpPr>
          <p:cNvPr id="11" name="テキスト ボックス 10">
            <a:extLst>
              <a:ext uri="{FF2B5EF4-FFF2-40B4-BE49-F238E27FC236}">
                <a16:creationId xmlns:a16="http://schemas.microsoft.com/office/drawing/2014/main" id="{92430BF5-291F-A441-A8E6-DF8B2F5DFCE0}"/>
              </a:ext>
            </a:extLst>
          </p:cNvPr>
          <p:cNvSpPr txBox="1"/>
          <p:nvPr/>
        </p:nvSpPr>
        <p:spPr>
          <a:xfrm>
            <a:off x="489727" y="5908515"/>
            <a:ext cx="5895692" cy="461665"/>
          </a:xfrm>
          <a:prstGeom prst="rect">
            <a:avLst/>
          </a:prstGeom>
          <a:noFill/>
        </p:spPr>
        <p:txBody>
          <a:bodyPr wrap="square" rtlCol="0">
            <a:spAutoFit/>
          </a:bodyPr>
          <a:lstStyle/>
          <a:p>
            <a:r>
              <a:rPr lang="en-US" altLang="ja-JP" sz="2400" dirty="0">
                <a:latin typeface="Cambria Math" panose="02040503050406030204" pitchFamily="18" charset="0"/>
              </a:rPr>
              <a:t>J-PARC ,  D1 beamline</a:t>
            </a:r>
            <a:r>
              <a:rPr lang="ja-JP" altLang="en-US" sz="2400">
                <a:latin typeface="Cambria Math" panose="02040503050406030204" pitchFamily="18" charset="0"/>
              </a:rPr>
              <a:t> </a:t>
            </a:r>
            <a:r>
              <a:rPr lang="en-US" altLang="ja-JP" sz="2400" dirty="0">
                <a:latin typeface="Cambria Math" panose="02040503050406030204" pitchFamily="18" charset="0"/>
              </a:rPr>
              <a:t>, </a:t>
            </a:r>
            <a:r>
              <a:rPr lang="en-US" altLang="ja-JP" sz="2400" dirty="0" err="1">
                <a:latin typeface="Cambria Math" panose="02040503050406030204" pitchFamily="18" charset="0"/>
              </a:rPr>
              <a:t>μSR</a:t>
            </a:r>
            <a:r>
              <a:rPr lang="en-US" altLang="ja-JP" sz="2400" dirty="0">
                <a:latin typeface="Cambria Math" panose="02040503050406030204" pitchFamily="18" charset="0"/>
              </a:rPr>
              <a:t> spectrometer</a:t>
            </a:r>
            <a:endParaRPr kumimoji="1" lang="ja-JP" altLang="en-US" sz="2400">
              <a:latin typeface="Cambria Math" panose="02040503050406030204" pitchFamily="18" charset="0"/>
            </a:endParaRPr>
          </a:p>
        </p:txBody>
      </p:sp>
      <p:pic>
        <p:nvPicPr>
          <p:cNvPr id="3" name="図 2">
            <a:extLst>
              <a:ext uri="{FF2B5EF4-FFF2-40B4-BE49-F238E27FC236}">
                <a16:creationId xmlns:a16="http://schemas.microsoft.com/office/drawing/2014/main" id="{3BF629BC-5724-884B-9C3E-5774C459189C}"/>
              </a:ext>
            </a:extLst>
          </p:cNvPr>
          <p:cNvPicPr>
            <a:picLocks noChangeAspect="1"/>
          </p:cNvPicPr>
          <p:nvPr/>
        </p:nvPicPr>
        <p:blipFill>
          <a:blip r:embed="rId5"/>
          <a:stretch>
            <a:fillRect/>
          </a:stretch>
        </p:blipFill>
        <p:spPr>
          <a:xfrm>
            <a:off x="6096000" y="175661"/>
            <a:ext cx="2683240" cy="3472553"/>
          </a:xfrm>
          <a:prstGeom prst="rect">
            <a:avLst/>
          </a:prstGeom>
        </p:spPr>
      </p:pic>
      <p:pic>
        <p:nvPicPr>
          <p:cNvPr id="12" name="図 11">
            <a:extLst>
              <a:ext uri="{FF2B5EF4-FFF2-40B4-BE49-F238E27FC236}">
                <a16:creationId xmlns:a16="http://schemas.microsoft.com/office/drawing/2014/main" id="{F693F526-3DF8-9C40-ACBC-3C365456EF59}"/>
              </a:ext>
            </a:extLst>
          </p:cNvPr>
          <p:cNvPicPr>
            <a:picLocks noChangeAspect="1"/>
          </p:cNvPicPr>
          <p:nvPr/>
        </p:nvPicPr>
        <p:blipFill>
          <a:blip r:embed="rId6"/>
          <a:stretch>
            <a:fillRect/>
          </a:stretch>
        </p:blipFill>
        <p:spPr>
          <a:xfrm>
            <a:off x="6104414" y="3770043"/>
            <a:ext cx="2674826" cy="2664296"/>
          </a:xfrm>
          <a:prstGeom prst="rect">
            <a:avLst/>
          </a:prstGeom>
        </p:spPr>
      </p:pic>
      <p:pic>
        <p:nvPicPr>
          <p:cNvPr id="15" name="図 14">
            <a:extLst>
              <a:ext uri="{FF2B5EF4-FFF2-40B4-BE49-F238E27FC236}">
                <a16:creationId xmlns:a16="http://schemas.microsoft.com/office/drawing/2014/main" id="{2C3119B4-00F9-2045-B36A-438A9C9AB1EE}"/>
              </a:ext>
            </a:extLst>
          </p:cNvPr>
          <p:cNvPicPr>
            <a:picLocks noChangeAspect="1"/>
          </p:cNvPicPr>
          <p:nvPr/>
        </p:nvPicPr>
        <p:blipFill>
          <a:blip r:embed="rId7"/>
          <a:stretch>
            <a:fillRect/>
          </a:stretch>
        </p:blipFill>
        <p:spPr>
          <a:xfrm>
            <a:off x="8904312" y="129193"/>
            <a:ext cx="2932782" cy="5578901"/>
          </a:xfrm>
          <a:prstGeom prst="rect">
            <a:avLst/>
          </a:prstGeom>
        </p:spPr>
      </p:pic>
    </p:spTree>
    <p:extLst>
      <p:ext uri="{BB962C8B-B14F-4D97-AF65-F5344CB8AC3E}">
        <p14:creationId xmlns:p14="http://schemas.microsoft.com/office/powerpoint/2010/main" val="3710847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1512" y="59598"/>
            <a:ext cx="4638907" cy="584775"/>
          </a:xfrm>
          <a:prstGeom prst="rect">
            <a:avLst/>
          </a:prstGeom>
          <a:noFill/>
        </p:spPr>
        <p:txBody>
          <a:bodyPr wrap="square" rtlCol="0">
            <a:spAutoFit/>
          </a:bodyPr>
          <a:lstStyle/>
          <a:p>
            <a:r>
              <a:rPr kumimoji="1" lang="en-US" altLang="ja-JP" sz="3200" dirty="0">
                <a:latin typeface="Cambria Math" charset="0"/>
                <a:ea typeface="Cambria Math" charset="0"/>
                <a:cs typeface="Cambria Math" charset="0"/>
              </a:rPr>
              <a:t>What is </a:t>
            </a:r>
            <a:r>
              <a:rPr kumimoji="1" lang="en-US" altLang="ja-JP" sz="3200" dirty="0" err="1">
                <a:latin typeface="Cambria Math" charset="0"/>
                <a:ea typeface="Cambria Math" charset="0"/>
                <a:cs typeface="Cambria Math" charset="0"/>
              </a:rPr>
              <a:t>Kalliope</a:t>
            </a:r>
            <a:r>
              <a:rPr kumimoji="1" lang="en-US" altLang="ja-JP" sz="3200" dirty="0">
                <a:latin typeface="Cambria Math" charset="0"/>
                <a:ea typeface="Cambria Math" charset="0"/>
                <a:cs typeface="Cambria Math" charset="0"/>
              </a:rPr>
              <a:t>?</a:t>
            </a:r>
            <a:endParaRPr kumimoji="1" lang="ja-JP" altLang="en-US" sz="3200" dirty="0">
              <a:latin typeface="Cambria Math" charset="0"/>
              <a:ea typeface="Cambria Math" charset="0"/>
              <a:cs typeface="Cambria Math" charset="0"/>
            </a:endParaRPr>
          </a:p>
        </p:txBody>
      </p:sp>
      <p:sp>
        <p:nvSpPr>
          <p:cNvPr id="4" name="テキスト ボックス 3"/>
          <p:cNvSpPr txBox="1"/>
          <p:nvPr/>
        </p:nvSpPr>
        <p:spPr>
          <a:xfrm>
            <a:off x="111512" y="878527"/>
            <a:ext cx="5291252" cy="2308324"/>
          </a:xfrm>
          <a:prstGeom prst="rect">
            <a:avLst/>
          </a:prstGeom>
          <a:noFill/>
        </p:spPr>
        <p:txBody>
          <a:bodyPr wrap="square" rtlCol="0">
            <a:spAutoFit/>
          </a:bodyPr>
          <a:lstStyle/>
          <a:p>
            <a:r>
              <a:rPr kumimoji="1" lang="en-US" altLang="ja-JP" dirty="0">
                <a:latin typeface="Cambria Math" charset="0"/>
                <a:ea typeface="Cambria Math" charset="0"/>
                <a:cs typeface="Cambria Math" charset="0"/>
              </a:rPr>
              <a:t> </a:t>
            </a:r>
            <a:r>
              <a:rPr kumimoji="1" lang="en-US" altLang="ja-JP" sz="2400" dirty="0" err="1">
                <a:latin typeface="Cambria Math" charset="0"/>
                <a:ea typeface="Cambria Math" charset="0"/>
                <a:cs typeface="Cambria Math" charset="0"/>
              </a:rPr>
              <a:t>Kalliope</a:t>
            </a:r>
            <a:r>
              <a:rPr kumimoji="1" lang="en-US" altLang="ja-JP" sz="2400" dirty="0">
                <a:latin typeface="Cambria Math" charset="0"/>
                <a:ea typeface="Cambria Math" charset="0"/>
                <a:cs typeface="Cambria Math" charset="0"/>
              </a:rPr>
              <a:t> is a positron/electron detector system.</a:t>
            </a:r>
          </a:p>
          <a:p>
            <a:r>
              <a:rPr lang="en-US" altLang="ja-JP" sz="2400" dirty="0">
                <a:latin typeface="Cambria Math" charset="0"/>
                <a:ea typeface="Cambria Math" charset="0"/>
                <a:cs typeface="Cambria Math" charset="0"/>
              </a:rPr>
              <a:t> It is composed of three blocks:</a:t>
            </a:r>
          </a:p>
          <a:p>
            <a:r>
              <a:rPr lang="en-US" altLang="ja-JP" sz="2400" dirty="0">
                <a:latin typeface="Cambria Math" charset="0"/>
                <a:ea typeface="Cambria Math" charset="0"/>
                <a:cs typeface="Cambria Math" charset="0"/>
              </a:rPr>
              <a:t> ·the detector block</a:t>
            </a:r>
          </a:p>
          <a:p>
            <a:r>
              <a:rPr lang="en-US" altLang="ja-JP" sz="2400" dirty="0">
                <a:latin typeface="Cambria Math" charset="0"/>
                <a:ea typeface="Cambria Math" charset="0"/>
                <a:cs typeface="Cambria Math" charset="0"/>
              </a:rPr>
              <a:t> ·the analogue board </a:t>
            </a:r>
          </a:p>
          <a:p>
            <a:r>
              <a:rPr lang="en-US" altLang="ja-JP" sz="2400" dirty="0">
                <a:latin typeface="Cambria Math" charset="0"/>
                <a:ea typeface="Cambria Math" charset="0"/>
                <a:cs typeface="Cambria Math" charset="0"/>
              </a:rPr>
              <a:t> ·the digital board.</a:t>
            </a:r>
            <a:endParaRPr kumimoji="1" lang="ja-JP" altLang="en-US" sz="2400" dirty="0">
              <a:latin typeface="Cambria Math" charset="0"/>
              <a:ea typeface="Cambria Math" charset="0"/>
              <a:cs typeface="Cambria Math" charset="0"/>
            </a:endParaRPr>
          </a:p>
        </p:txBody>
      </p:sp>
      <mc:AlternateContent xmlns:mc="http://schemas.openxmlformats.org/markup-compatibility/2006" xmlns:a14="http://schemas.microsoft.com/office/drawing/2010/main">
        <mc:Choice Requires="a14">
          <p:sp>
            <p:nvSpPr>
              <p:cNvPr id="5" name="テキスト ボックス 4"/>
              <p:cNvSpPr txBox="1"/>
              <p:nvPr/>
            </p:nvSpPr>
            <p:spPr>
              <a:xfrm>
                <a:off x="111512" y="3791493"/>
                <a:ext cx="4739268" cy="3046988"/>
              </a:xfrm>
              <a:prstGeom prst="rect">
                <a:avLst/>
              </a:prstGeom>
              <a:noFill/>
            </p:spPr>
            <p:txBody>
              <a:bodyPr wrap="square" rtlCol="0">
                <a:spAutoFit/>
              </a:bodyPr>
              <a:lstStyle/>
              <a:p>
                <a:r>
                  <a:rPr lang="en-US" altLang="ja-JP" sz="2400" dirty="0">
                    <a:latin typeface="Cambria Math" charset="0"/>
                    <a:ea typeface="Cambria Math" charset="0"/>
                    <a:cs typeface="Cambria Math" charset="0"/>
                  </a:rPr>
                  <a:t>T</a:t>
                </a:r>
                <a:r>
                  <a:rPr kumimoji="1" lang="en-US" altLang="ja-JP" sz="2400" dirty="0">
                    <a:latin typeface="Cambria Math" charset="0"/>
                    <a:ea typeface="Cambria Math" charset="0"/>
                    <a:cs typeface="Cambria Math" charset="0"/>
                  </a:rPr>
                  <a:t>he detector block includes </a:t>
                </a:r>
              </a:p>
              <a:p>
                <a:r>
                  <a:rPr kumimoji="1" lang="en-US" altLang="ja-JP" sz="2400" dirty="0">
                    <a:latin typeface="Cambria Math" charset="0"/>
                    <a:ea typeface="Cambria Math" charset="0"/>
                    <a:cs typeface="Cambria Math" charset="0"/>
                  </a:rPr>
                  <a:t>·a plastic scintillator      cube(1cm</a:t>
                </a:r>
                <a14:m>
                  <m:oMath xmlns:m="http://schemas.openxmlformats.org/officeDocument/2006/math">
                    <m:r>
                      <a:rPr kumimoji="1" lang="en-US" altLang="ja-JP" sz="2400" i="1" smtClean="0">
                        <a:latin typeface="Cambria Math" charset="0"/>
                        <a:ea typeface="Cambria Math" charset="0"/>
                        <a:cs typeface="Cambria Math" charset="0"/>
                      </a:rPr>
                      <m:t>×</m:t>
                    </m:r>
                  </m:oMath>
                </a14:m>
                <a:r>
                  <a:rPr kumimoji="1" lang="en-US" altLang="ja-JP" sz="2400" dirty="0">
                    <a:latin typeface="Cambria Math" charset="0"/>
                    <a:ea typeface="Cambria Math" charset="0"/>
                    <a:cs typeface="Cambria Math" charset="0"/>
                  </a:rPr>
                  <a:t>1cm</a:t>
                </a:r>
                <a14:m>
                  <m:oMath xmlns:m="http://schemas.openxmlformats.org/officeDocument/2006/math">
                    <m:r>
                      <a:rPr kumimoji="1" lang="en-US" altLang="ja-JP" sz="2400" i="1" dirty="0" smtClean="0">
                        <a:latin typeface="Cambria Math" charset="0"/>
                        <a:ea typeface="Cambria Math" charset="0"/>
                        <a:cs typeface="Cambria Math" charset="0"/>
                      </a:rPr>
                      <m:t>×</m:t>
                    </m:r>
                  </m:oMath>
                </a14:m>
                <a:r>
                  <a:rPr kumimoji="1" lang="en-US" altLang="ja-JP" sz="2400" dirty="0">
                    <a:latin typeface="Cambria Math" charset="0"/>
                    <a:ea typeface="Cambria Math" charset="0"/>
                    <a:cs typeface="Cambria Math" charset="0"/>
                  </a:rPr>
                  <a:t>1.2cm)</a:t>
                </a:r>
              </a:p>
              <a:p>
                <a:r>
                  <a:rPr kumimoji="1" lang="en-US" altLang="ja-JP" sz="2400" dirty="0">
                    <a:latin typeface="Cambria Math" charset="0"/>
                    <a:ea typeface="Cambria Math" charset="0"/>
                    <a:cs typeface="Cambria Math" charset="0"/>
                  </a:rPr>
                  <a:t>·wave-length shifting (WLS) fiber</a:t>
                </a:r>
                <a:r>
                  <a:rPr lang="en-US" altLang="ja-JP" sz="2400" dirty="0">
                    <a:latin typeface="Cambria Math" charset="0"/>
                    <a:ea typeface="Cambria Math" charset="0"/>
                    <a:cs typeface="Cambria Math" charset="0"/>
                  </a:rPr>
                  <a:t> </a:t>
                </a:r>
              </a:p>
              <a:p>
                <a:r>
                  <a:rPr lang="en-US" altLang="ja-JP" sz="2400" dirty="0">
                    <a:latin typeface="Cambria Math" charset="0"/>
                    <a:ea typeface="Cambria Math" charset="0"/>
                    <a:cs typeface="Cambria Math" charset="0"/>
                  </a:rPr>
                  <a:t>· p-APD. </a:t>
                </a:r>
              </a:p>
              <a:p>
                <a:endParaRPr lang="en-US" altLang="ja-JP" sz="2400" dirty="0">
                  <a:latin typeface="Cambria Math" charset="0"/>
                  <a:ea typeface="Cambria Math" charset="0"/>
                  <a:cs typeface="Cambria Math" charset="0"/>
                </a:endParaRPr>
              </a:p>
              <a:p>
                <a:r>
                  <a:rPr lang="en-US" altLang="ja-JP" sz="2400" dirty="0">
                    <a:latin typeface="Cambria Math" charset="0"/>
                    <a:ea typeface="Cambria Math" charset="0"/>
                    <a:cs typeface="Cambria Math" charset="0"/>
                  </a:rPr>
                  <a:t>Two cubic scintillators aligned in series take coincidence of signal.</a:t>
                </a:r>
                <a:endParaRPr kumimoji="1" lang="ja-JP" altLang="en-US" sz="2400" dirty="0">
                  <a:latin typeface="Cambria Math" charset="0"/>
                  <a:ea typeface="Cambria Math" charset="0"/>
                  <a:cs typeface="Cambria Math" charset="0"/>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11512" y="3791493"/>
                <a:ext cx="4739268" cy="3046988"/>
              </a:xfrm>
              <a:prstGeom prst="rect">
                <a:avLst/>
              </a:prstGeom>
              <a:blipFill rotWithShape="0">
                <a:blip r:embed="rId3"/>
                <a:stretch>
                  <a:fillRect l="-1928" t="-1600" b="-3600"/>
                </a:stretch>
              </a:blipFill>
            </p:spPr>
            <p:txBody>
              <a:bodyPr/>
              <a:lstStyle/>
              <a:p>
                <a:r>
                  <a:rPr lang="ja-JP" altLang="en-US">
                    <a:noFill/>
                  </a:rPr>
                  <a:t> </a:t>
                </a:r>
              </a:p>
            </p:txBody>
          </p:sp>
        </mc:Fallback>
      </mc:AlternateContent>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2763" y="59598"/>
            <a:ext cx="6756543" cy="3249273"/>
          </a:xfrm>
          <a:prstGeom prst="rect">
            <a:avLst/>
          </a:prstGeom>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1" y="3322317"/>
            <a:ext cx="5531004" cy="3516164"/>
          </a:xfrm>
          <a:prstGeom prst="rect">
            <a:avLst/>
          </a:prstGeom>
        </p:spPr>
      </p:pic>
    </p:spTree>
    <p:extLst>
      <p:ext uri="{BB962C8B-B14F-4D97-AF65-F5344CB8AC3E}">
        <p14:creationId xmlns:p14="http://schemas.microsoft.com/office/powerpoint/2010/main" val="3459371164"/>
      </p:ext>
    </p:extLst>
  </p:cSld>
  <p:clrMapOvr>
    <a:masterClrMapping/>
  </p:clrMapOvr>
  <mc:AlternateContent xmlns:mc="http://schemas.openxmlformats.org/markup-compatibility/2006" xmlns:p14="http://schemas.microsoft.com/office/powerpoint/2010/main">
    <mc:Choice Requires="p14">
      <p:transition spd="slow" p14:dur="2000" advTm="432"/>
    </mc:Choice>
    <mc:Fallback xmlns="">
      <p:transition spd="slow" advTm="43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E31C74-E69F-E149-9C27-90EF70482B9E}"/>
              </a:ext>
            </a:extLst>
          </p:cNvPr>
          <p:cNvSpPr>
            <a:spLocks noGrp="1"/>
          </p:cNvSpPr>
          <p:nvPr>
            <p:ph type="title"/>
          </p:nvPr>
        </p:nvSpPr>
        <p:spPr/>
        <p:txBody>
          <a:bodyPr>
            <a:normAutofit/>
          </a:bodyPr>
          <a:lstStyle/>
          <a:p>
            <a:r>
              <a:rPr lang="en-US" altLang="ja-JP" sz="6000" dirty="0">
                <a:latin typeface="Cambria Math" panose="02040503050406030204" pitchFamily="18" charset="0"/>
                <a:ea typeface="Cambria Math" panose="02040503050406030204" pitchFamily="18" charset="0"/>
              </a:rPr>
              <a:t>C</a:t>
            </a:r>
            <a:r>
              <a:rPr kumimoji="1" lang="en-US" altLang="ja-JP" sz="6000" dirty="0">
                <a:latin typeface="Cambria Math" panose="02040503050406030204" pitchFamily="18" charset="0"/>
                <a:ea typeface="Cambria Math" panose="02040503050406030204" pitchFamily="18" charset="0"/>
              </a:rPr>
              <a:t>ontents</a:t>
            </a:r>
            <a:endParaRPr kumimoji="1" lang="ja-JP" altLang="en-US" sz="6000">
              <a:latin typeface="Cambria Math" panose="02040503050406030204" pitchFamily="18" charset="0"/>
            </a:endParaRPr>
          </a:p>
        </p:txBody>
      </p:sp>
      <p:sp>
        <p:nvSpPr>
          <p:cNvPr id="3" name="コンテンツ プレースホルダー 2">
            <a:extLst>
              <a:ext uri="{FF2B5EF4-FFF2-40B4-BE49-F238E27FC236}">
                <a16:creationId xmlns:a16="http://schemas.microsoft.com/office/drawing/2014/main" id="{178015AC-3C45-074E-B7B4-5E1F67D74FC7}"/>
              </a:ext>
            </a:extLst>
          </p:cNvPr>
          <p:cNvSpPr>
            <a:spLocks noGrp="1"/>
          </p:cNvSpPr>
          <p:nvPr>
            <p:ph idx="1"/>
          </p:nvPr>
        </p:nvSpPr>
        <p:spPr>
          <a:xfrm>
            <a:off x="838200" y="1484784"/>
            <a:ext cx="10515600" cy="4351338"/>
          </a:xfrm>
        </p:spPr>
        <p:txBody>
          <a:bodyPr>
            <a:normAutofit fontScale="92500" lnSpcReduction="20000"/>
          </a:bodyPr>
          <a:lstStyle/>
          <a:p>
            <a:r>
              <a:rPr kumimoji="1" lang="en-US" altLang="ja-JP" sz="4800" dirty="0">
                <a:latin typeface="Cambria Math" panose="02040503050406030204" pitchFamily="18" charset="0"/>
                <a:ea typeface="Cambria Math" panose="02040503050406030204" pitchFamily="18" charset="0"/>
              </a:rPr>
              <a:t>Purpose of experiment</a:t>
            </a:r>
          </a:p>
          <a:p>
            <a:r>
              <a:rPr kumimoji="1" lang="en-US" altLang="ja-JP" sz="4800" dirty="0">
                <a:latin typeface="Cambria Math" panose="02040503050406030204" pitchFamily="18" charset="0"/>
                <a:ea typeface="Cambria Math" panose="02040503050406030204" pitchFamily="18" charset="0"/>
              </a:rPr>
              <a:t>Principal of experiment</a:t>
            </a:r>
          </a:p>
          <a:p>
            <a:r>
              <a:rPr lang="en-US" altLang="ja-JP" sz="4800" dirty="0">
                <a:latin typeface="Cambria Math" panose="02040503050406030204" pitchFamily="18" charset="0"/>
                <a:ea typeface="Cambria Math" panose="02040503050406030204" pitchFamily="18" charset="0"/>
              </a:rPr>
              <a:t>Choice of target</a:t>
            </a:r>
          </a:p>
          <a:p>
            <a:r>
              <a:rPr kumimoji="1" lang="en-US" altLang="ja-JP" sz="4800" dirty="0">
                <a:latin typeface="Cambria Math" panose="02040503050406030204" pitchFamily="18" charset="0"/>
                <a:ea typeface="Cambria Math" panose="02040503050406030204" pitchFamily="18" charset="0"/>
              </a:rPr>
              <a:t>Equipment</a:t>
            </a:r>
          </a:p>
          <a:p>
            <a:r>
              <a:rPr kumimoji="1" lang="en-US" altLang="ja-JP" sz="4800" dirty="0">
                <a:latin typeface="Cambria Math" panose="02040503050406030204" pitchFamily="18" charset="0"/>
                <a:ea typeface="Cambria Math" panose="02040503050406030204" pitchFamily="18" charset="0"/>
              </a:rPr>
              <a:t>Expected spectrum</a:t>
            </a:r>
          </a:p>
          <a:p>
            <a:r>
              <a:rPr lang="en-US" altLang="ja-JP" sz="4800" dirty="0">
                <a:latin typeface="Cambria Math" panose="02040503050406030204" pitchFamily="18" charset="0"/>
                <a:ea typeface="Cambria Math" panose="02040503050406030204" pitchFamily="18" charset="0"/>
              </a:rPr>
              <a:t>Background</a:t>
            </a:r>
          </a:p>
          <a:p>
            <a:r>
              <a:rPr lang="en-US" altLang="ja-JP" sz="4800" dirty="0">
                <a:latin typeface="Cambria Math" panose="02040503050406030204" pitchFamily="18" charset="0"/>
                <a:ea typeface="Cambria Math" panose="02040503050406030204" pitchFamily="18" charset="0"/>
              </a:rPr>
              <a:t>Summary</a:t>
            </a:r>
          </a:p>
          <a:p>
            <a:endParaRPr kumimoji="1" lang="ja-JP" altLang="en-US"/>
          </a:p>
        </p:txBody>
      </p:sp>
    </p:spTree>
    <p:extLst>
      <p:ext uri="{BB962C8B-B14F-4D97-AF65-F5344CB8AC3E}">
        <p14:creationId xmlns:p14="http://schemas.microsoft.com/office/powerpoint/2010/main" val="1311907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円形吹き出し 19"/>
          <p:cNvSpPr/>
          <p:nvPr/>
        </p:nvSpPr>
        <p:spPr>
          <a:xfrm>
            <a:off x="4619118" y="4365104"/>
            <a:ext cx="3277082" cy="1728192"/>
          </a:xfrm>
          <a:prstGeom prst="wedgeEllipseCallout">
            <a:avLst>
              <a:gd name="adj1" fmla="val -86024"/>
              <a:gd name="adj2" fmla="val -494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33225" y="62110"/>
            <a:ext cx="5229923" cy="707886"/>
          </a:xfrm>
          <a:prstGeom prst="rect">
            <a:avLst/>
          </a:prstGeom>
          <a:noFill/>
        </p:spPr>
        <p:txBody>
          <a:bodyPr wrap="square" rtlCol="0">
            <a:spAutoFit/>
          </a:bodyPr>
          <a:lstStyle/>
          <a:p>
            <a:r>
              <a:rPr lang="en-US" altLang="ja-JP" sz="4000" dirty="0">
                <a:latin typeface="Cambria Math" charset="0"/>
                <a:ea typeface="Cambria Math" charset="0"/>
                <a:cs typeface="Cambria Math" charset="0"/>
              </a:rPr>
              <a:t>Expected spectrum</a:t>
            </a:r>
            <a:endParaRPr kumimoji="1" lang="ja-JP" altLang="en-US" sz="4000" dirty="0">
              <a:latin typeface="Cambria Math" charset="0"/>
              <a:ea typeface="Cambria Math" charset="0"/>
              <a:cs typeface="Cambria Math" charset="0"/>
            </a:endParaRPr>
          </a:p>
        </p:txBody>
      </p:sp>
      <p:sp>
        <p:nvSpPr>
          <p:cNvPr id="3" name="テキスト ボックス 2"/>
          <p:cNvSpPr txBox="1"/>
          <p:nvPr/>
        </p:nvSpPr>
        <p:spPr>
          <a:xfrm>
            <a:off x="191345" y="2762925"/>
            <a:ext cx="4148322" cy="523220"/>
          </a:xfrm>
          <a:prstGeom prst="rect">
            <a:avLst/>
          </a:prstGeom>
          <a:noFill/>
        </p:spPr>
        <p:txBody>
          <a:bodyPr wrap="square" rtlCol="0">
            <a:spAutoFit/>
          </a:bodyPr>
          <a:lstStyle/>
          <a:p>
            <a:r>
              <a:rPr kumimoji="1" lang="en-US" altLang="ja-JP" sz="2800" dirty="0">
                <a:latin typeface="Cambria Math" charset="0"/>
                <a:ea typeface="Cambria Math" charset="0"/>
                <a:cs typeface="Cambria Math" charset="0"/>
              </a:rPr>
              <a:t>stopped muon in a target</a:t>
            </a:r>
            <a:endParaRPr kumimoji="1" lang="ja-JP" altLang="en-US" sz="2800" dirty="0">
              <a:latin typeface="Cambria Math" charset="0"/>
              <a:ea typeface="Cambria Math" charset="0"/>
              <a:cs typeface="Cambria Math" charset="0"/>
            </a:endParaRPr>
          </a:p>
        </p:txBody>
      </p:sp>
      <p:cxnSp>
        <p:nvCxnSpPr>
          <p:cNvPr id="5" name="直線矢印コネクタ 4"/>
          <p:cNvCxnSpPr>
            <a:cxnSpLocks/>
            <a:stCxn id="3" idx="3"/>
          </p:cNvCxnSpPr>
          <p:nvPr/>
        </p:nvCxnSpPr>
        <p:spPr>
          <a:xfrm flipV="1">
            <a:off x="4339667" y="2375851"/>
            <a:ext cx="3072263" cy="6486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a:cxnSpLocks/>
            <a:stCxn id="3" idx="3"/>
          </p:cNvCxnSpPr>
          <p:nvPr/>
        </p:nvCxnSpPr>
        <p:spPr>
          <a:xfrm>
            <a:off x="4339667" y="3024535"/>
            <a:ext cx="3139170" cy="8511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テキスト ボックス 7"/>
              <p:cNvSpPr txBox="1"/>
              <p:nvPr/>
            </p:nvSpPr>
            <p:spPr>
              <a:xfrm>
                <a:off x="7411930" y="2038105"/>
                <a:ext cx="4588725" cy="954107"/>
              </a:xfrm>
              <a:prstGeom prst="rect">
                <a:avLst/>
              </a:prstGeom>
              <a:noFill/>
            </p:spPr>
            <p:txBody>
              <a:bodyPr wrap="square" rtlCol="0">
                <a:spAutoFit/>
              </a:bodyPr>
              <a:lstStyle/>
              <a:p>
                <a:r>
                  <a:rPr lang="en-US" altLang="ja-JP" sz="2800" dirty="0">
                    <a:latin typeface="Cambria Math" charset="0"/>
                    <a:ea typeface="Cambria Math" charset="0"/>
                    <a:cs typeface="Cambria Math" charset="0"/>
                  </a:rPr>
                  <a:t>muon capture(µ</a:t>
                </a:r>
                <a:r>
                  <a:rPr lang="en-US" altLang="ja-JP" sz="2800" baseline="30000" dirty="0">
                    <a:latin typeface="Cambria Math" charset="0"/>
                    <a:ea typeface="Cambria Math" charset="0"/>
                    <a:cs typeface="Cambria Math" charset="0"/>
                  </a:rPr>
                  <a:t>-</a:t>
                </a:r>
                <a:r>
                  <a:rPr lang="en-US" altLang="ja-JP" sz="2800" dirty="0">
                    <a:latin typeface="Cambria Math" charset="0"/>
                    <a:ea typeface="Cambria Math" charset="0"/>
                    <a:cs typeface="Cambria Math" charset="0"/>
                  </a:rPr>
                  <a:t>+p</a:t>
                </a:r>
                <a:r>
                  <a:rPr lang="ja-JP" altLang="en-US" sz="2800" dirty="0">
                    <a:latin typeface="Cambria Math" charset="0"/>
                    <a:ea typeface="Cambria Math" charset="0"/>
                    <a:cs typeface="Cambria Math" charset="0"/>
                  </a:rPr>
                  <a:t>→</a:t>
                </a:r>
                <a:r>
                  <a:rPr lang="en-US" altLang="ja-JP" sz="2800" dirty="0">
                    <a:latin typeface="Cambria Math" charset="0"/>
                    <a:ea typeface="Cambria Math" charset="0"/>
                    <a:cs typeface="Cambria Math" charset="0"/>
                  </a:rPr>
                  <a:t>n + </a:t>
                </a:r>
                <a14:m>
                  <m:oMath xmlns:m="http://schemas.openxmlformats.org/officeDocument/2006/math">
                    <m:r>
                      <a:rPr lang="el-GR" altLang="ja-JP" sz="2800" b="0" i="1" smtClean="0">
                        <a:latin typeface="Cambria Math" charset="0"/>
                        <a:ea typeface="Cambria Math" charset="0"/>
                        <a:cs typeface="Cambria Math" charset="0"/>
                      </a:rPr>
                      <m:t>𝜈</m:t>
                    </m:r>
                  </m:oMath>
                </a14:m>
                <a:r>
                  <a:rPr lang="en-US" altLang="ja-JP" sz="2800" baseline="-25000" dirty="0">
                    <a:latin typeface="Cambria Math" charset="0"/>
                    <a:ea typeface="Cambria Math" charset="0"/>
                    <a:cs typeface="Cambria Math" charset="0"/>
                  </a:rPr>
                  <a:t>µ</a:t>
                </a:r>
                <a:r>
                  <a:rPr lang="en-US" altLang="ja-JP" sz="2800" dirty="0">
                    <a:latin typeface="Cambria Math" charset="0"/>
                    <a:ea typeface="Cambria Math" charset="0"/>
                    <a:cs typeface="Cambria Math" charset="0"/>
                  </a:rPr>
                  <a:t>)</a:t>
                </a:r>
              </a:p>
              <a:p>
                <a:r>
                  <a:rPr kumimoji="1" lang="en-US" altLang="ja-JP" sz="2800" dirty="0">
                    <a:latin typeface="Cambria Math" charset="0"/>
                    <a:ea typeface="Cambria Math" charset="0"/>
                    <a:cs typeface="Cambria Math" charset="0"/>
                  </a:rPr>
                  <a:t>        (MC)</a:t>
                </a:r>
                <a:endParaRPr kumimoji="1" lang="ja-JP" altLang="en-US" sz="2800" dirty="0">
                  <a:latin typeface="Cambria Math" charset="0"/>
                  <a:ea typeface="Cambria Math" charset="0"/>
                  <a:cs typeface="Cambria Math" charset="0"/>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7411930" y="2038105"/>
                <a:ext cx="4588725" cy="954107"/>
              </a:xfrm>
              <a:prstGeom prst="rect">
                <a:avLst/>
              </a:prstGeom>
              <a:blipFill>
                <a:blip r:embed="rId3"/>
                <a:stretch>
                  <a:fillRect l="-2762" t="-5195" r="-2210" b="-1558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p:cNvSpPr txBox="1"/>
              <p:nvPr/>
            </p:nvSpPr>
            <p:spPr>
              <a:xfrm>
                <a:off x="7411930" y="3771548"/>
                <a:ext cx="4770623" cy="954107"/>
              </a:xfrm>
              <a:prstGeom prst="rect">
                <a:avLst/>
              </a:prstGeom>
              <a:noFill/>
            </p:spPr>
            <p:txBody>
              <a:bodyPr wrap="square" rtlCol="0">
                <a:spAutoFit/>
              </a:bodyPr>
              <a:lstStyle/>
              <a:p>
                <a:r>
                  <a:rPr kumimoji="1" lang="en-US" altLang="ja-JP" sz="2800" dirty="0">
                    <a:latin typeface="Cambria Math" charset="0"/>
                    <a:ea typeface="Cambria Math" charset="0"/>
                    <a:cs typeface="Cambria Math" charset="0"/>
                  </a:rPr>
                  <a:t>decay in orbit(µ</a:t>
                </a:r>
                <a:r>
                  <a:rPr kumimoji="1" lang="en-US" altLang="ja-JP" sz="2800" baseline="30000" dirty="0">
                    <a:latin typeface="Cambria Math" charset="0"/>
                    <a:ea typeface="Cambria Math" charset="0"/>
                    <a:cs typeface="Cambria Math" charset="0"/>
                  </a:rPr>
                  <a:t>-</a:t>
                </a:r>
                <a:r>
                  <a:rPr kumimoji="1" lang="en-US" altLang="ja-JP" sz="2800" dirty="0">
                    <a:latin typeface="Cambria Math" charset="0"/>
                    <a:ea typeface="Cambria Math" charset="0"/>
                    <a:cs typeface="Cambria Math" charset="0"/>
                  </a:rPr>
                  <a:t>→e</a:t>
                </a:r>
                <a:r>
                  <a:rPr lang="en-US" altLang="ja-JP" sz="2800" baseline="30000" dirty="0">
                    <a:latin typeface="Cambria Math" charset="0"/>
                    <a:ea typeface="Cambria Math" charset="0"/>
                    <a:cs typeface="Cambria Math" charset="0"/>
                  </a:rPr>
                  <a:t>-</a:t>
                </a:r>
                <a:r>
                  <a:rPr lang="en-US" altLang="ja-JP" sz="2800" dirty="0">
                    <a:latin typeface="Cambria Math" charset="0"/>
                    <a:ea typeface="Cambria Math" charset="0"/>
                    <a:cs typeface="Cambria Math" charset="0"/>
                  </a:rPr>
                  <a:t>+ </a:t>
                </a:r>
                <a14:m>
                  <m:oMath xmlns:m="http://schemas.openxmlformats.org/officeDocument/2006/math">
                    <m:r>
                      <a:rPr lang="el-GR" altLang="ja-JP" sz="2800" b="0" i="1" smtClean="0">
                        <a:latin typeface="Cambria Math" charset="0"/>
                        <a:ea typeface="Cambria Math" charset="0"/>
                        <a:cs typeface="Cambria Math" charset="0"/>
                      </a:rPr>
                      <m:t>𝜈</m:t>
                    </m:r>
                  </m:oMath>
                </a14:m>
                <a:r>
                  <a:rPr lang="en-US" altLang="ja-JP" sz="2800" baseline="-25000" dirty="0">
                    <a:latin typeface="Cambria Math" charset="0"/>
                    <a:ea typeface="Cambria Math" charset="0"/>
                    <a:cs typeface="Cambria Math" charset="0"/>
                  </a:rPr>
                  <a:t>µ</a:t>
                </a:r>
                <a:r>
                  <a:rPr lang="en-US" altLang="ja-JP" sz="2800" dirty="0">
                    <a:latin typeface="Cambria Math" charset="0"/>
                    <a:ea typeface="Cambria Math" charset="0"/>
                    <a:cs typeface="Cambria Math" charset="0"/>
                  </a:rPr>
                  <a:t>+</a:t>
                </a:r>
                <a14:m>
                  <m:oMath xmlns:m="http://schemas.openxmlformats.org/officeDocument/2006/math">
                    <m:acc>
                      <m:accPr>
                        <m:chr m:val="̅"/>
                        <m:ctrlPr>
                          <a:rPr lang="en-US" altLang="ja-JP" sz="2800" i="1" smtClean="0">
                            <a:latin typeface="Cambria Math" panose="02040503050406030204" pitchFamily="18" charset="0"/>
                            <a:ea typeface="Cambria Math" charset="0"/>
                            <a:cs typeface="Cambria Math" charset="0"/>
                          </a:rPr>
                        </m:ctrlPr>
                      </m:accPr>
                      <m:e>
                        <m:sSub>
                          <m:sSubPr>
                            <m:ctrlPr>
                              <a:rPr lang="en-US" altLang="ja-JP" sz="2800" i="1" smtClean="0">
                                <a:latin typeface="Cambria Math" panose="02040503050406030204" pitchFamily="18" charset="0"/>
                                <a:ea typeface="Cambria Math" charset="0"/>
                                <a:cs typeface="Cambria Math" charset="0"/>
                              </a:rPr>
                            </m:ctrlPr>
                          </m:sSubPr>
                          <m:e>
                            <m:r>
                              <a:rPr lang="en-US" altLang="ja-JP" sz="2800" b="0" i="1" smtClean="0">
                                <a:latin typeface="Cambria Math" charset="0"/>
                                <a:ea typeface="Cambria Math" charset="0"/>
                                <a:cs typeface="Cambria Math" charset="0"/>
                              </a:rPr>
                              <m:t>𝜈</m:t>
                            </m:r>
                          </m:e>
                          <m:sub>
                            <m:r>
                              <a:rPr lang="en-US" altLang="ja-JP" sz="2800" b="0" i="1" smtClean="0">
                                <a:latin typeface="Cambria Math" charset="0"/>
                                <a:ea typeface="Cambria Math" charset="0"/>
                                <a:cs typeface="Cambria Math" charset="0"/>
                              </a:rPr>
                              <m:t>𝑒</m:t>
                            </m:r>
                          </m:sub>
                        </m:sSub>
                      </m:e>
                    </m:acc>
                  </m:oMath>
                </a14:m>
                <a:r>
                  <a:rPr kumimoji="1" lang="en-US" altLang="ja-JP" sz="2800" dirty="0">
                    <a:latin typeface="Cambria Math" charset="0"/>
                    <a:ea typeface="Cambria Math" charset="0"/>
                    <a:cs typeface="Cambria Math" charset="0"/>
                  </a:rPr>
                  <a:t>)</a:t>
                </a:r>
                <a:endParaRPr lang="en-US" altLang="ja-JP" sz="2800" dirty="0">
                  <a:latin typeface="Cambria Math" charset="0"/>
                  <a:ea typeface="Cambria Math" charset="0"/>
                  <a:cs typeface="Cambria Math" charset="0"/>
                </a:endParaRPr>
              </a:p>
              <a:p>
                <a:r>
                  <a:rPr lang="en-US" altLang="ja-JP" sz="2800" dirty="0">
                    <a:latin typeface="Cambria Math" charset="0"/>
                    <a:ea typeface="Cambria Math" charset="0"/>
                    <a:cs typeface="Cambria Math" charset="0"/>
                  </a:rPr>
                  <a:t>         (DIO)</a:t>
                </a:r>
                <a:endParaRPr kumimoji="1" lang="ja-JP" altLang="en-US" sz="2800" dirty="0">
                  <a:latin typeface="Cambria Math" charset="0"/>
                  <a:ea typeface="Cambria Math" charset="0"/>
                  <a:cs typeface="Cambria Math" charset="0"/>
                </a:endParaRP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7411930" y="3771548"/>
                <a:ext cx="4770623" cy="954107"/>
              </a:xfrm>
              <a:prstGeom prst="rect">
                <a:avLst/>
              </a:prstGeom>
              <a:blipFill>
                <a:blip r:embed="rId4"/>
                <a:stretch>
                  <a:fillRect l="-2660" t="-6579" b="-15789"/>
                </a:stretch>
              </a:blipFill>
            </p:spPr>
            <p:txBody>
              <a:bodyPr/>
              <a:lstStyle/>
              <a:p>
                <a:r>
                  <a:rPr lang="ja-JP" altLang="en-US">
                    <a:noFill/>
                  </a:rPr>
                  <a:t> </a:t>
                </a:r>
              </a:p>
            </p:txBody>
          </p:sp>
        </mc:Fallback>
      </mc:AlternateContent>
      <p:sp>
        <p:nvSpPr>
          <p:cNvPr id="13" name="テキスト ボックス 12"/>
          <p:cNvSpPr txBox="1"/>
          <p:nvPr/>
        </p:nvSpPr>
        <p:spPr>
          <a:xfrm>
            <a:off x="4933912" y="4736517"/>
            <a:ext cx="2818272" cy="954107"/>
          </a:xfrm>
          <a:prstGeom prst="rect">
            <a:avLst/>
          </a:prstGeom>
          <a:noFill/>
        </p:spPr>
        <p:txBody>
          <a:bodyPr wrap="square" rtlCol="0">
            <a:spAutoFit/>
          </a:bodyPr>
          <a:lstStyle/>
          <a:p>
            <a:r>
              <a:rPr lang="en-US" altLang="ja-JP" sz="2800" dirty="0">
                <a:latin typeface="Cambria Math" charset="0"/>
                <a:ea typeface="Cambria Math" charset="0"/>
                <a:cs typeface="Cambria Math" charset="0"/>
              </a:rPr>
              <a:t>I</a:t>
            </a:r>
            <a:r>
              <a:rPr kumimoji="1" lang="en-US" altLang="ja-JP" sz="2800" dirty="0">
                <a:latin typeface="Cambria Math" charset="0"/>
                <a:ea typeface="Cambria Math" charset="0"/>
                <a:cs typeface="Cambria Math" charset="0"/>
              </a:rPr>
              <a:t> want to know </a:t>
            </a:r>
            <a:r>
              <a:rPr lang="en-US" altLang="ja-JP" sz="2800" dirty="0">
                <a:latin typeface="Cambria Math" charset="0"/>
                <a:ea typeface="Cambria Math" charset="0"/>
                <a:cs typeface="Cambria Math" charset="0"/>
              </a:rPr>
              <a:t>each</a:t>
            </a:r>
            <a:r>
              <a:rPr kumimoji="1" lang="en-US" altLang="ja-JP" sz="2800" dirty="0">
                <a:latin typeface="Cambria Math" charset="0"/>
                <a:ea typeface="Cambria Math" charset="0"/>
                <a:cs typeface="Cambria Math" charset="0"/>
              </a:rPr>
              <a:t> </a:t>
            </a:r>
            <a:r>
              <a:rPr lang="en-US" altLang="ja-JP" sz="2800" dirty="0">
                <a:latin typeface="Cambria Math" charset="0"/>
                <a:ea typeface="Cambria Math" charset="0"/>
                <a:cs typeface="Cambria Math" charset="0"/>
              </a:rPr>
              <a:t>probability</a:t>
            </a:r>
            <a:r>
              <a:rPr kumimoji="1" lang="en-US" altLang="ja-JP" sz="2800" dirty="0">
                <a:latin typeface="Cambria Math" charset="0"/>
                <a:ea typeface="Cambria Math" charset="0"/>
                <a:cs typeface="Cambria Math" charset="0"/>
              </a:rPr>
              <a:t>!</a:t>
            </a:r>
            <a:endParaRPr kumimoji="1" lang="ja-JP" altLang="en-US" sz="2800" dirty="0">
              <a:latin typeface="Cambria Math" charset="0"/>
              <a:ea typeface="Cambria Math" charset="0"/>
              <a:cs typeface="Cambria Math" charset="0"/>
            </a:endParaRPr>
          </a:p>
        </p:txBody>
      </p:sp>
      <p:pic>
        <p:nvPicPr>
          <p:cNvPr id="4" name="図 3"/>
          <p:cNvPicPr>
            <a:picLocks noChangeAspect="1"/>
          </p:cNvPicPr>
          <p:nvPr/>
        </p:nvPicPr>
        <p:blipFill>
          <a:blip r:embed="rId5"/>
          <a:stretch>
            <a:fillRect/>
          </a:stretch>
        </p:blipFill>
        <p:spPr>
          <a:xfrm>
            <a:off x="839416" y="3717032"/>
            <a:ext cx="3004002" cy="2869969"/>
          </a:xfrm>
          <a:prstGeom prst="rect">
            <a:avLst/>
          </a:prstGeom>
        </p:spPr>
      </p:pic>
      <p:sp>
        <p:nvSpPr>
          <p:cNvPr id="6" name="テキスト ボックス 5"/>
          <p:cNvSpPr txBox="1"/>
          <p:nvPr/>
        </p:nvSpPr>
        <p:spPr>
          <a:xfrm>
            <a:off x="133224" y="1064137"/>
            <a:ext cx="8051007" cy="1077218"/>
          </a:xfrm>
          <a:prstGeom prst="rect">
            <a:avLst/>
          </a:prstGeom>
          <a:noFill/>
        </p:spPr>
        <p:txBody>
          <a:bodyPr wrap="square" rtlCol="0">
            <a:spAutoFit/>
          </a:bodyPr>
          <a:lstStyle/>
          <a:p>
            <a:r>
              <a:rPr lang="en-US" altLang="ja-JP" sz="3200" dirty="0">
                <a:latin typeface="Cambria Math" charset="0"/>
                <a:ea typeface="Cambria Math" charset="0"/>
                <a:cs typeface="Cambria Math" charset="0"/>
              </a:rPr>
              <a:t>·How many electrons does a target emit?</a:t>
            </a:r>
          </a:p>
          <a:p>
            <a:r>
              <a:rPr lang="en-US" altLang="ja-JP" sz="3200" dirty="0">
                <a:latin typeface="Cambria Math" charset="0"/>
                <a:ea typeface="Cambria Math" charset="0"/>
                <a:cs typeface="Cambria Math" charset="0"/>
              </a:rPr>
              <a:t>·How long is </a:t>
            </a:r>
            <a:r>
              <a:rPr kumimoji="1" lang="en-US" altLang="ja-JP" sz="3200" dirty="0">
                <a:latin typeface="Cambria Math" charset="0"/>
                <a:ea typeface="Cambria Math" charset="0"/>
                <a:cs typeface="Cambria Math" charset="0"/>
              </a:rPr>
              <a:t>muon lifetime in target?</a:t>
            </a:r>
            <a:endParaRPr kumimoji="1" lang="ja-JP" altLang="en-US" sz="3200" dirty="0">
              <a:latin typeface="Cambria Math" charset="0"/>
              <a:ea typeface="Cambria Math" charset="0"/>
              <a:cs typeface="Cambria Math" charset="0"/>
            </a:endParaRPr>
          </a:p>
        </p:txBody>
      </p:sp>
    </p:spTree>
    <p:extLst>
      <p:ext uri="{BB962C8B-B14F-4D97-AF65-F5344CB8AC3E}">
        <p14:creationId xmlns:p14="http://schemas.microsoft.com/office/powerpoint/2010/main" val="1486718255"/>
      </p:ext>
    </p:extLst>
  </p:cSld>
  <p:clrMapOvr>
    <a:masterClrMapping/>
  </p:clrMapOvr>
  <mc:AlternateContent xmlns:mc="http://schemas.openxmlformats.org/markup-compatibility/2006" xmlns:p14="http://schemas.microsoft.com/office/powerpoint/2010/main">
    <mc:Choice Requires="p14">
      <p:transition spd="slow" p14:dur="2000" advTm="159"/>
    </mc:Choice>
    <mc:Fallback xmlns="">
      <p:transition spd="slow" advTm="15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6688" y="2463456"/>
            <a:ext cx="11675326" cy="646331"/>
          </a:xfrm>
          <a:prstGeom prst="rect">
            <a:avLst/>
          </a:prstGeom>
          <a:noFill/>
        </p:spPr>
        <p:txBody>
          <a:bodyPr wrap="square" rtlCol="0">
            <a:spAutoFit/>
          </a:bodyPr>
          <a:lstStyle/>
          <a:p>
            <a:pPr algn="ctr"/>
            <a:r>
              <a:rPr lang="el-GR" altLang="ja-JP" sz="3600" dirty="0">
                <a:latin typeface="Cambria Math" charset="0"/>
                <a:ea typeface="Cambria Math" charset="0"/>
                <a:cs typeface="Cambria Math" charset="0"/>
              </a:rPr>
              <a:t>Γ</a:t>
            </a:r>
            <a:r>
              <a:rPr lang="en-US" altLang="ja-JP" sz="3600" baseline="-25000" dirty="0">
                <a:latin typeface="Cambria Math" charset="0"/>
                <a:ea typeface="Cambria Math" charset="0"/>
                <a:cs typeface="Cambria Math" charset="0"/>
              </a:rPr>
              <a:t>tot</a:t>
            </a:r>
            <a:r>
              <a:rPr lang="en-US" altLang="ja-JP" sz="3600" dirty="0">
                <a:latin typeface="Cambria Math" charset="0"/>
                <a:ea typeface="Cambria Math" charset="0"/>
                <a:cs typeface="Cambria Math" charset="0"/>
              </a:rPr>
              <a:t>=</a:t>
            </a:r>
            <a:r>
              <a:rPr lang="el-GR" altLang="ja-JP" sz="3600" dirty="0">
                <a:latin typeface="Cambria Math" charset="0"/>
                <a:ea typeface="Cambria Math" charset="0"/>
                <a:cs typeface="Cambria Math" charset="0"/>
              </a:rPr>
              <a:t>Γ</a:t>
            </a:r>
            <a:r>
              <a:rPr lang="en-US" altLang="ja-JP" sz="3600" baseline="-25000" dirty="0">
                <a:latin typeface="Cambria Math" charset="0"/>
                <a:ea typeface="Cambria Math" charset="0"/>
                <a:cs typeface="Cambria Math" charset="0"/>
              </a:rPr>
              <a:t>cap</a:t>
            </a:r>
            <a:r>
              <a:rPr lang="en-US" altLang="ja-JP" sz="3600" dirty="0">
                <a:latin typeface="Cambria Math" charset="0"/>
                <a:ea typeface="Cambria Math" charset="0"/>
                <a:cs typeface="Cambria Math" charset="0"/>
              </a:rPr>
              <a:t>+</a:t>
            </a:r>
            <a:r>
              <a:rPr lang="el-GR" altLang="ja-JP" sz="3600" dirty="0">
                <a:latin typeface="Cambria Math" charset="0"/>
                <a:ea typeface="Cambria Math" charset="0"/>
                <a:cs typeface="Cambria Math" charset="0"/>
              </a:rPr>
              <a:t>Γ</a:t>
            </a:r>
            <a:r>
              <a:rPr lang="en-US" altLang="ja-JP" sz="3600" baseline="-25000" dirty="0">
                <a:latin typeface="Cambria Math" charset="0"/>
                <a:ea typeface="Cambria Math" charset="0"/>
                <a:cs typeface="Cambria Math" charset="0"/>
              </a:rPr>
              <a:t>decay</a:t>
            </a:r>
          </a:p>
        </p:txBody>
      </p:sp>
      <mc:AlternateContent xmlns:mc="http://schemas.openxmlformats.org/markup-compatibility/2006" xmlns:a14="http://schemas.microsoft.com/office/drawing/2010/main">
        <mc:Choice Requires="a14">
          <p:sp>
            <p:nvSpPr>
              <p:cNvPr id="3" name="テキスト ボックス 2"/>
              <p:cNvSpPr txBox="1"/>
              <p:nvPr/>
            </p:nvSpPr>
            <p:spPr>
              <a:xfrm>
                <a:off x="2500614" y="3861048"/>
                <a:ext cx="7483817" cy="2677656"/>
              </a:xfrm>
              <a:prstGeom prst="rect">
                <a:avLst/>
              </a:prstGeom>
              <a:noFill/>
            </p:spPr>
            <p:txBody>
              <a:bodyPr wrap="square" rtlCol="0">
                <a:spAutoFit/>
              </a:bodyPr>
              <a:lstStyle/>
              <a:p>
                <a:r>
                  <a:rPr kumimoji="1" lang="en-US" altLang="ja-JP" sz="2800" dirty="0">
                    <a:latin typeface="Cambria Math" charset="0"/>
                    <a:ea typeface="Cambria Math" charset="0"/>
                    <a:cs typeface="Cambria Math" charset="0"/>
                  </a:rPr>
                  <a:t>for lead, </a:t>
                </a:r>
                <a:r>
                  <a:rPr kumimoji="1" lang="el-GR" altLang="ja-JP" sz="2800" dirty="0">
                    <a:latin typeface="Cambria Math" charset="0"/>
                    <a:ea typeface="Cambria Math" charset="0"/>
                    <a:cs typeface="Cambria Math" charset="0"/>
                  </a:rPr>
                  <a:t>Γ</a:t>
                </a:r>
                <a:r>
                  <a:rPr kumimoji="1" lang="en-US" altLang="ja-JP" sz="2800" baseline="-25000" dirty="0">
                    <a:latin typeface="Cambria Math" charset="0"/>
                    <a:ea typeface="Cambria Math" charset="0"/>
                    <a:cs typeface="Cambria Math" charset="0"/>
                  </a:rPr>
                  <a:t>cap</a:t>
                </a:r>
                <a:r>
                  <a:rPr kumimoji="1" lang="en-US" altLang="ja-JP" sz="2800" dirty="0">
                    <a:latin typeface="Cambria Math" charset="0"/>
                    <a:ea typeface="Cambria Math" charset="0"/>
                    <a:cs typeface="Cambria Math" charset="0"/>
                  </a:rPr>
                  <a:t>=11.7</a:t>
                </a:r>
                <a14:m>
                  <m:oMath xmlns:m="http://schemas.openxmlformats.org/officeDocument/2006/math">
                    <m:r>
                      <a:rPr kumimoji="1" lang="en-US" altLang="ja-JP" sz="2800" i="1" smtClean="0">
                        <a:latin typeface="Cambria Math" charset="0"/>
                        <a:ea typeface="Cambria Math" charset="0"/>
                        <a:cs typeface="Cambria Math" charset="0"/>
                      </a:rPr>
                      <m:t>×</m:t>
                    </m:r>
                  </m:oMath>
                </a14:m>
                <a:r>
                  <a:rPr kumimoji="1" lang="en-US" altLang="ja-JP" sz="2800" dirty="0">
                    <a:latin typeface="Cambria Math" charset="0"/>
                    <a:ea typeface="Cambria Math" charset="0"/>
                    <a:cs typeface="Cambria Math" charset="0"/>
                  </a:rPr>
                  <a:t>10</a:t>
                </a:r>
                <a:r>
                  <a:rPr kumimoji="1" lang="en-US" altLang="ja-JP" sz="2800" baseline="30000" dirty="0">
                    <a:latin typeface="Cambria Math" charset="0"/>
                    <a:ea typeface="Cambria Math" charset="0"/>
                    <a:cs typeface="Cambria Math" charset="0"/>
                  </a:rPr>
                  <a:t>6</a:t>
                </a:r>
                <a:r>
                  <a:rPr kumimoji="1" lang="en-US" altLang="ja-JP" sz="2800" dirty="0">
                    <a:latin typeface="Cambria Math" charset="0"/>
                    <a:ea typeface="Cambria Math" charset="0"/>
                    <a:cs typeface="Cambria Math" charset="0"/>
                  </a:rPr>
                  <a:t>/s, </a:t>
                </a:r>
                <a:r>
                  <a:rPr kumimoji="1" lang="el-GR" altLang="ja-JP" sz="2800" dirty="0">
                    <a:latin typeface="Cambria Math" charset="0"/>
                    <a:ea typeface="Cambria Math" charset="0"/>
                    <a:cs typeface="Cambria Math" charset="0"/>
                  </a:rPr>
                  <a:t>Γ</a:t>
                </a:r>
                <a:r>
                  <a:rPr kumimoji="1" lang="en-US" altLang="ja-JP" sz="2800" baseline="-25000" dirty="0">
                    <a:latin typeface="Cambria Math" charset="0"/>
                    <a:ea typeface="Cambria Math" charset="0"/>
                    <a:cs typeface="Cambria Math" charset="0"/>
                  </a:rPr>
                  <a:t>decay</a:t>
                </a:r>
                <a:r>
                  <a:rPr kumimoji="1" lang="en-US" altLang="ja-JP" sz="2800" dirty="0">
                    <a:latin typeface="Cambria Math" charset="0"/>
                    <a:ea typeface="Cambria Math" charset="0"/>
                    <a:cs typeface="Cambria Math" charset="0"/>
                  </a:rPr>
                  <a:t>=0.50</a:t>
                </a:r>
                <a14:m>
                  <m:oMath xmlns:m="http://schemas.openxmlformats.org/officeDocument/2006/math">
                    <m:r>
                      <a:rPr kumimoji="1" lang="en-US" altLang="ja-JP" sz="2800" i="1" smtClean="0">
                        <a:latin typeface="Cambria Math" charset="0"/>
                        <a:ea typeface="Cambria Math" charset="0"/>
                        <a:cs typeface="Cambria Math" charset="0"/>
                      </a:rPr>
                      <m:t>×</m:t>
                    </m:r>
                  </m:oMath>
                </a14:m>
                <a:r>
                  <a:rPr kumimoji="1" lang="en-US" altLang="ja-JP" sz="2800" dirty="0">
                    <a:latin typeface="Cambria Math" charset="0"/>
                    <a:ea typeface="Cambria Math" charset="0"/>
                    <a:cs typeface="Cambria Math" charset="0"/>
                  </a:rPr>
                  <a:t>10</a:t>
                </a:r>
                <a:r>
                  <a:rPr kumimoji="1" lang="en-US" altLang="ja-JP" sz="2800" baseline="30000" dirty="0">
                    <a:latin typeface="Cambria Math" charset="0"/>
                    <a:ea typeface="Cambria Math" charset="0"/>
                    <a:cs typeface="Cambria Math" charset="0"/>
                  </a:rPr>
                  <a:t>6</a:t>
                </a:r>
                <a:r>
                  <a:rPr kumimoji="1" lang="en-US" altLang="ja-JP" sz="2800" dirty="0">
                    <a:latin typeface="Cambria Math" charset="0"/>
                    <a:ea typeface="Cambria Math" charset="0"/>
                    <a:cs typeface="Cambria Math" charset="0"/>
                  </a:rPr>
                  <a:t>/s</a:t>
                </a:r>
                <a:r>
                  <a:rPr kumimoji="1" lang="ja-JP" altLang="en-US" sz="2800" dirty="0">
                    <a:latin typeface="Cambria Math" charset="0"/>
                    <a:ea typeface="Cambria Math" charset="0"/>
                    <a:cs typeface="Cambria Math" charset="0"/>
                  </a:rPr>
                  <a:t> </a:t>
                </a:r>
                <a:endParaRPr kumimoji="1" lang="en-US" altLang="ja-JP" sz="2800" dirty="0">
                  <a:latin typeface="Cambria Math" charset="0"/>
                  <a:ea typeface="Cambria Math" charset="0"/>
                  <a:cs typeface="Cambria Math" charset="0"/>
                </a:endParaRPr>
              </a:p>
              <a:p>
                <a:r>
                  <a:rPr lang="en-US" altLang="ja-JP" sz="2800" dirty="0">
                    <a:latin typeface="Cambria Math" charset="0"/>
                    <a:ea typeface="Cambria Math" charset="0"/>
                    <a:cs typeface="Cambria Math" charset="0"/>
                  </a:rPr>
                  <a:t>            </a:t>
                </a:r>
                <a:r>
                  <a:rPr lang="ja-JP" altLang="en-US" sz="2800" dirty="0">
                    <a:latin typeface="Cambria Math" charset="0"/>
                    <a:ea typeface="Cambria Math" charset="0"/>
                    <a:cs typeface="Cambria Math" charset="0"/>
                  </a:rPr>
                  <a:t>→</a:t>
                </a:r>
                <a:r>
                  <a:rPr lang="en-US" altLang="ja-JP" sz="2800" dirty="0">
                    <a:latin typeface="Cambria Math" charset="0"/>
                    <a:ea typeface="Cambria Math" charset="0"/>
                    <a:cs typeface="Cambria Math" charset="0"/>
                  </a:rPr>
                  <a:t> </a:t>
                </a:r>
                <a:r>
                  <a:rPr lang="el-GR" altLang="ja-JP" sz="2800" dirty="0">
                    <a:latin typeface="Cambria Math" charset="0"/>
                    <a:ea typeface="Cambria Math" charset="0"/>
                    <a:cs typeface="Cambria Math" charset="0"/>
                  </a:rPr>
                  <a:t>Γ</a:t>
                </a:r>
                <a:r>
                  <a:rPr lang="en-US" altLang="ja-JP" sz="2800" baseline="-25000" dirty="0">
                    <a:latin typeface="Cambria Math" charset="0"/>
                    <a:ea typeface="Cambria Math" charset="0"/>
                    <a:cs typeface="Cambria Math" charset="0"/>
                  </a:rPr>
                  <a:t>tot</a:t>
                </a:r>
                <a:r>
                  <a:rPr lang="en-US" altLang="ja-JP" sz="2800" dirty="0">
                    <a:latin typeface="Cambria Math" charset="0"/>
                    <a:ea typeface="Cambria Math" charset="0"/>
                    <a:cs typeface="Cambria Math" charset="0"/>
                  </a:rPr>
                  <a:t>=12.20</a:t>
                </a:r>
                <a14:m>
                  <m:oMath xmlns:m="http://schemas.openxmlformats.org/officeDocument/2006/math">
                    <m:r>
                      <a:rPr lang="en-US" altLang="ja-JP" sz="2800" i="1" smtClean="0">
                        <a:latin typeface="Cambria Math" charset="0"/>
                        <a:ea typeface="Cambria Math" charset="0"/>
                        <a:cs typeface="Cambria Math" charset="0"/>
                      </a:rPr>
                      <m:t>×</m:t>
                    </m:r>
                  </m:oMath>
                </a14:m>
                <a:r>
                  <a:rPr kumimoji="1" lang="en-US" altLang="ja-JP" sz="2800" dirty="0">
                    <a:latin typeface="Cambria Math" charset="0"/>
                    <a:ea typeface="Cambria Math" charset="0"/>
                    <a:cs typeface="Cambria Math" charset="0"/>
                  </a:rPr>
                  <a:t>10</a:t>
                </a:r>
                <a:r>
                  <a:rPr kumimoji="1" lang="en-US" altLang="ja-JP" sz="2800" baseline="30000" dirty="0">
                    <a:latin typeface="Cambria Math" charset="0"/>
                    <a:ea typeface="Cambria Math" charset="0"/>
                    <a:cs typeface="Cambria Math" charset="0"/>
                  </a:rPr>
                  <a:t>6</a:t>
                </a:r>
                <a:r>
                  <a:rPr kumimoji="1" lang="en-US" altLang="ja-JP" sz="2800" dirty="0">
                    <a:latin typeface="Cambria Math" charset="0"/>
                    <a:ea typeface="Cambria Math" charset="0"/>
                    <a:cs typeface="Cambria Math" charset="0"/>
                  </a:rPr>
                  <a:t>/s</a:t>
                </a:r>
              </a:p>
              <a:p>
                <a:endParaRPr kumimoji="1" lang="en-US" altLang="ja-JP" sz="2800" dirty="0">
                  <a:latin typeface="Cambria Math" charset="0"/>
                  <a:ea typeface="Cambria Math" charset="0"/>
                  <a:cs typeface="Cambria Math" charset="0"/>
                </a:endParaRPr>
              </a:p>
              <a:p>
                <a:endParaRPr kumimoji="1" lang="en-US" altLang="ja-JP" sz="2800" dirty="0">
                  <a:latin typeface="Cambria Math" charset="0"/>
                  <a:ea typeface="Cambria Math" charset="0"/>
                  <a:cs typeface="Cambria Math" charset="0"/>
                </a:endParaRPr>
              </a:p>
              <a:p>
                <a:r>
                  <a:rPr lang="en-US" altLang="ja-JP" sz="2800" dirty="0">
                    <a:latin typeface="Cambria Math" charset="0"/>
                    <a:ea typeface="Cambria Math" charset="0"/>
                    <a:cs typeface="Cambria Math" charset="0"/>
                  </a:rPr>
                  <a:t>So, probability of </a:t>
                </a:r>
                <a:r>
                  <a:rPr kumimoji="1" lang="ja-JP" altLang="en-US" sz="2800" dirty="0">
                    <a:latin typeface="Cambria Math" charset="0"/>
                    <a:ea typeface="Cambria Math" charset="0"/>
                    <a:cs typeface="Cambria Math" charset="0"/>
                  </a:rPr>
                  <a:t> </a:t>
                </a:r>
                <a:r>
                  <a:rPr lang="en-US" altLang="ja-JP" sz="2800" dirty="0">
                    <a:latin typeface="Cambria Math" charset="0"/>
                    <a:ea typeface="Cambria Math" charset="0"/>
                    <a:cs typeface="Cambria Math" charset="0"/>
                  </a:rPr>
                  <a:t>DIO</a:t>
                </a:r>
                <a:r>
                  <a:rPr lang="ja-JP" altLang="en-US" sz="2800" dirty="0">
                    <a:latin typeface="Cambria Math" charset="0"/>
                    <a:ea typeface="Cambria Math" charset="0"/>
                    <a:cs typeface="Cambria Math" charset="0"/>
                  </a:rPr>
                  <a:t> </a:t>
                </a:r>
                <a:r>
                  <a:rPr lang="en-US" altLang="ja-JP" sz="2800" dirty="0">
                    <a:latin typeface="Cambria Math" charset="0"/>
                    <a:ea typeface="Cambria Math" charset="0"/>
                    <a:cs typeface="Cambria Math" charset="0"/>
                  </a:rPr>
                  <a:t> </a:t>
                </a:r>
                <a:r>
                  <a:rPr lang="ja-JP" altLang="en-US" sz="2800" dirty="0">
                    <a:latin typeface="Cambria Math" charset="0"/>
                    <a:ea typeface="Cambria Math" charset="0"/>
                    <a:cs typeface="Cambria Math" charset="0"/>
                  </a:rPr>
                  <a:t> → </a:t>
                </a:r>
                <a:r>
                  <a:rPr lang="en-US" altLang="ja-JP" sz="2800" dirty="0">
                    <a:latin typeface="Cambria Math" charset="0"/>
                    <a:ea typeface="Cambria Math" charset="0"/>
                    <a:cs typeface="Cambria Math" charset="0"/>
                  </a:rPr>
                  <a:t> </a:t>
                </a:r>
                <a:r>
                  <a:rPr lang="el-GR" altLang="ja-JP" sz="2800" dirty="0">
                    <a:latin typeface="Cambria Math" charset="0"/>
                    <a:ea typeface="Cambria Math" charset="0"/>
                    <a:cs typeface="Cambria Math" charset="0"/>
                  </a:rPr>
                  <a:t>Γ</a:t>
                </a:r>
                <a:r>
                  <a:rPr lang="en-US" altLang="ja-JP" sz="2800" baseline="-25000" dirty="0">
                    <a:latin typeface="Cambria Math" charset="0"/>
                    <a:ea typeface="Cambria Math" charset="0"/>
                    <a:cs typeface="Cambria Math" charset="0"/>
                  </a:rPr>
                  <a:t>decay</a:t>
                </a:r>
                <a:r>
                  <a:rPr lang="en-US" altLang="ja-JP" sz="2800" dirty="0">
                    <a:latin typeface="Cambria Math" charset="0"/>
                    <a:ea typeface="Cambria Math" charset="0"/>
                    <a:cs typeface="Cambria Math" charset="0"/>
                  </a:rPr>
                  <a:t>/</a:t>
                </a:r>
                <a:r>
                  <a:rPr lang="el-GR" altLang="ja-JP" sz="2800" dirty="0">
                    <a:latin typeface="Cambria Math" charset="0"/>
                    <a:ea typeface="Cambria Math" charset="0"/>
                    <a:cs typeface="Cambria Math" charset="0"/>
                  </a:rPr>
                  <a:t>Γ</a:t>
                </a:r>
                <a:r>
                  <a:rPr lang="en-US" altLang="ja-JP" sz="2800" baseline="-25000" dirty="0">
                    <a:latin typeface="Cambria Math" charset="0"/>
                    <a:ea typeface="Cambria Math" charset="0"/>
                    <a:cs typeface="Cambria Math" charset="0"/>
                  </a:rPr>
                  <a:t>tot</a:t>
                </a:r>
                <a:r>
                  <a:rPr lang="en-US" altLang="ja-JP" sz="2800" dirty="0">
                    <a:latin typeface="Cambria Math" charset="0"/>
                    <a:ea typeface="Cambria Math" charset="0"/>
                    <a:cs typeface="Cambria Math" charset="0"/>
                  </a:rPr>
                  <a:t>≈</a:t>
                </a:r>
                <a:r>
                  <a:rPr lang="en-US" altLang="ja-JP" sz="2800" dirty="0">
                    <a:solidFill>
                      <a:schemeClr val="accent2"/>
                    </a:solidFill>
                    <a:latin typeface="Cambria Math" charset="0"/>
                    <a:ea typeface="Cambria Math" charset="0"/>
                    <a:cs typeface="Cambria Math" charset="0"/>
                  </a:rPr>
                  <a:t>4.1% </a:t>
                </a:r>
              </a:p>
              <a:p>
                <a:r>
                  <a:rPr lang="ja-JP" altLang="en-US" sz="2800" dirty="0">
                    <a:latin typeface="Cambria Math" charset="0"/>
                    <a:ea typeface="Cambria Math" charset="0"/>
                    <a:cs typeface="Cambria Math" charset="0"/>
                  </a:rPr>
                  <a:t>　</a:t>
                </a:r>
                <a:r>
                  <a:rPr lang="en-US" altLang="ja-JP" sz="2800" dirty="0">
                    <a:latin typeface="Cambria Math" charset="0"/>
                    <a:ea typeface="Cambria Math" charset="0"/>
                    <a:cs typeface="Cambria Math" charset="0"/>
                  </a:rPr>
                  <a:t>   muon lifetime </a:t>
                </a:r>
                <a:r>
                  <a:rPr lang="ja-JP" altLang="en-US" sz="2800" dirty="0">
                    <a:latin typeface="Cambria Math" charset="0"/>
                    <a:ea typeface="Cambria Math" charset="0"/>
                    <a:cs typeface="Cambria Math" charset="0"/>
                  </a:rPr>
                  <a:t>         </a:t>
                </a:r>
                <a:r>
                  <a:rPr lang="en-US" altLang="ja-JP" sz="2800" dirty="0">
                    <a:latin typeface="Cambria Math" charset="0"/>
                    <a:ea typeface="Cambria Math" charset="0"/>
                    <a:cs typeface="Cambria Math" charset="0"/>
                  </a:rPr>
                  <a:t> </a:t>
                </a:r>
                <a:r>
                  <a:rPr lang="ja-JP" altLang="en-US" sz="2800" dirty="0">
                    <a:latin typeface="Cambria Math" charset="0"/>
                    <a:ea typeface="Cambria Math" charset="0"/>
                    <a:cs typeface="Cambria Math" charset="0"/>
                  </a:rPr>
                  <a:t>→</a:t>
                </a:r>
                <a:r>
                  <a:rPr lang="en-US" altLang="ja-JP" sz="2800" dirty="0">
                    <a:latin typeface="Cambria Math" charset="0"/>
                    <a:ea typeface="Cambria Math" charset="0"/>
                    <a:cs typeface="Cambria Math" charset="0"/>
                  </a:rPr>
                  <a:t>  1/</a:t>
                </a:r>
                <a:r>
                  <a:rPr lang="el-GR" altLang="ja-JP" sz="2800" dirty="0">
                    <a:latin typeface="Cambria Math" charset="0"/>
                    <a:ea typeface="Cambria Math" charset="0"/>
                    <a:cs typeface="Cambria Math" charset="0"/>
                  </a:rPr>
                  <a:t>Γ</a:t>
                </a:r>
                <a:r>
                  <a:rPr lang="en-US" altLang="ja-JP" sz="2800" baseline="-25000" dirty="0">
                    <a:latin typeface="Cambria Math" charset="0"/>
                    <a:ea typeface="Cambria Math" charset="0"/>
                    <a:cs typeface="Cambria Math" charset="0"/>
                  </a:rPr>
                  <a:t>tot</a:t>
                </a:r>
                <a:r>
                  <a:rPr lang="en-US" altLang="ja-JP" sz="2800" dirty="0">
                    <a:latin typeface="Cambria Math" charset="0"/>
                    <a:ea typeface="Cambria Math" charset="0"/>
                    <a:cs typeface="Cambria Math" charset="0"/>
                  </a:rPr>
                  <a:t>≈</a:t>
                </a:r>
                <a:r>
                  <a:rPr lang="en-US" altLang="ja-JP" sz="2800" dirty="0">
                    <a:solidFill>
                      <a:schemeClr val="accent2"/>
                    </a:solidFill>
                    <a:latin typeface="Cambria Math" charset="0"/>
                    <a:ea typeface="Cambria Math" charset="0"/>
                    <a:cs typeface="Cambria Math" charset="0"/>
                  </a:rPr>
                  <a:t>0.082µs</a:t>
                </a:r>
                <a:endParaRPr kumimoji="1" lang="ja-JP" altLang="en-US" sz="2800" dirty="0">
                  <a:solidFill>
                    <a:schemeClr val="accent2"/>
                  </a:solidFill>
                  <a:latin typeface="Cambria Math" charset="0"/>
                  <a:ea typeface="Cambria Math" charset="0"/>
                  <a:cs typeface="Cambria Math" charset="0"/>
                </a:endParaRPr>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2500614" y="3861048"/>
                <a:ext cx="7483817" cy="2677656"/>
              </a:xfrm>
              <a:prstGeom prst="rect">
                <a:avLst/>
              </a:prstGeom>
              <a:blipFill>
                <a:blip r:embed="rId2"/>
                <a:stretch>
                  <a:fillRect l="-1695" t="-1887" b="-5660"/>
                </a:stretch>
              </a:blipFill>
            </p:spPr>
            <p:txBody>
              <a:bodyPr/>
              <a:lstStyle/>
              <a:p>
                <a:r>
                  <a:rPr lang="ja-JP" altLang="en-US">
                    <a:noFill/>
                  </a:rPr>
                  <a:t> </a:t>
                </a:r>
              </a:p>
            </p:txBody>
          </p:sp>
        </mc:Fallback>
      </mc:AlternateContent>
      <p:sp>
        <p:nvSpPr>
          <p:cNvPr id="4" name="テキスト ボックス 3"/>
          <p:cNvSpPr txBox="1"/>
          <p:nvPr/>
        </p:nvSpPr>
        <p:spPr>
          <a:xfrm>
            <a:off x="1060454" y="1097223"/>
            <a:ext cx="10436145" cy="1077218"/>
          </a:xfrm>
          <a:prstGeom prst="rect">
            <a:avLst/>
          </a:prstGeom>
          <a:noFill/>
        </p:spPr>
        <p:txBody>
          <a:bodyPr wrap="square" rtlCol="0">
            <a:spAutoFit/>
          </a:bodyPr>
          <a:lstStyle/>
          <a:p>
            <a:r>
              <a:rPr lang="en-US" altLang="ja-JP" sz="3200" dirty="0">
                <a:latin typeface="Cambria Math" charset="0"/>
                <a:ea typeface="Cambria Math" charset="0"/>
                <a:cs typeface="Cambria Math" charset="0"/>
              </a:rPr>
              <a:t>We set </a:t>
            </a:r>
            <a:r>
              <a:rPr lang="el-GR" altLang="ja-JP" sz="3200" dirty="0">
                <a:latin typeface="Cambria Math" charset="0"/>
                <a:ea typeface="Cambria Math" charset="0"/>
                <a:cs typeface="Cambria Math" charset="0"/>
              </a:rPr>
              <a:t>Γ</a:t>
            </a:r>
            <a:r>
              <a:rPr lang="en-US" altLang="ja-JP" sz="3200" baseline="-25000" dirty="0">
                <a:latin typeface="Cambria Math" charset="0"/>
                <a:ea typeface="Cambria Math" charset="0"/>
                <a:cs typeface="Cambria Math" charset="0"/>
              </a:rPr>
              <a:t>tot</a:t>
            </a:r>
            <a:r>
              <a:rPr lang="en-US" altLang="ja-JP" sz="3200" dirty="0">
                <a:latin typeface="Cambria Math" charset="0"/>
                <a:ea typeface="Cambria Math" charset="0"/>
                <a:cs typeface="Cambria Math" charset="0"/>
              </a:rPr>
              <a:t>  , </a:t>
            </a:r>
            <a:r>
              <a:rPr lang="el-GR" altLang="ja-JP" sz="3200" dirty="0">
                <a:latin typeface="Cambria Math" charset="0"/>
                <a:ea typeface="Cambria Math" charset="0"/>
                <a:cs typeface="Cambria Math" charset="0"/>
              </a:rPr>
              <a:t>Γ</a:t>
            </a:r>
            <a:r>
              <a:rPr lang="en-US" altLang="ja-JP" sz="3200" baseline="-25000" dirty="0">
                <a:latin typeface="Cambria Math" charset="0"/>
                <a:ea typeface="Cambria Math" charset="0"/>
                <a:cs typeface="Cambria Math" charset="0"/>
              </a:rPr>
              <a:t>cap</a:t>
            </a:r>
            <a:r>
              <a:rPr lang="en-US" altLang="ja-JP" sz="3200" dirty="0">
                <a:latin typeface="Cambria Math" charset="0"/>
                <a:ea typeface="Cambria Math" charset="0"/>
                <a:cs typeface="Cambria Math" charset="0"/>
              </a:rPr>
              <a:t>  and </a:t>
            </a:r>
            <a:r>
              <a:rPr lang="el-GR" altLang="ja-JP" sz="3200" dirty="0">
                <a:latin typeface="Cambria Math" charset="0"/>
                <a:ea typeface="Cambria Math" charset="0"/>
                <a:cs typeface="Cambria Math" charset="0"/>
              </a:rPr>
              <a:t>Γ</a:t>
            </a:r>
            <a:r>
              <a:rPr lang="en-US" altLang="ja-JP" sz="3200" baseline="-25000" dirty="0">
                <a:latin typeface="Cambria Math" charset="0"/>
                <a:ea typeface="Cambria Math" charset="0"/>
                <a:cs typeface="Cambria Math" charset="0"/>
              </a:rPr>
              <a:t>decay</a:t>
            </a:r>
            <a:r>
              <a:rPr lang="en-US" altLang="ja-JP" sz="3200" dirty="0">
                <a:latin typeface="Cambria Math" charset="0"/>
                <a:ea typeface="Cambria Math" charset="0"/>
                <a:cs typeface="Cambria Math" charset="0"/>
              </a:rPr>
              <a:t> as the width of total decay, absorbing in nucleus and free muon’s decay respectively.</a:t>
            </a:r>
            <a:endParaRPr lang="ja-JP" altLang="en-US" sz="3200" dirty="0">
              <a:latin typeface="Cambria Math" charset="0"/>
              <a:ea typeface="Cambria Math" charset="0"/>
              <a:cs typeface="Cambria Math" charset="0"/>
            </a:endParaRPr>
          </a:p>
        </p:txBody>
      </p:sp>
      <p:sp>
        <p:nvSpPr>
          <p:cNvPr id="5" name="テキスト ボックス 4"/>
          <p:cNvSpPr txBox="1"/>
          <p:nvPr/>
        </p:nvSpPr>
        <p:spPr>
          <a:xfrm>
            <a:off x="133225" y="62110"/>
            <a:ext cx="5229923" cy="707886"/>
          </a:xfrm>
          <a:prstGeom prst="rect">
            <a:avLst/>
          </a:prstGeom>
          <a:noFill/>
        </p:spPr>
        <p:txBody>
          <a:bodyPr wrap="square" rtlCol="0">
            <a:spAutoFit/>
          </a:bodyPr>
          <a:lstStyle/>
          <a:p>
            <a:r>
              <a:rPr lang="en-US" altLang="ja-JP" sz="4000" dirty="0">
                <a:latin typeface="Cambria Math" charset="0"/>
                <a:ea typeface="Cambria Math" charset="0"/>
                <a:cs typeface="Cambria Math" charset="0"/>
              </a:rPr>
              <a:t>Expected spectrum</a:t>
            </a:r>
            <a:endParaRPr kumimoji="1" lang="ja-JP" altLang="en-US" sz="4000" dirty="0">
              <a:latin typeface="Cambria Math" charset="0"/>
              <a:ea typeface="Cambria Math" charset="0"/>
              <a:cs typeface="Cambria Math" charset="0"/>
            </a:endParaRPr>
          </a:p>
        </p:txBody>
      </p:sp>
    </p:spTree>
    <p:extLst>
      <p:ext uri="{BB962C8B-B14F-4D97-AF65-F5344CB8AC3E}">
        <p14:creationId xmlns:p14="http://schemas.microsoft.com/office/powerpoint/2010/main" val="1644563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88620" y="1124744"/>
            <a:ext cx="6007380" cy="29523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219025" y="1210725"/>
            <a:ext cx="11593288" cy="4955203"/>
          </a:xfrm>
          <a:prstGeom prst="rect">
            <a:avLst/>
          </a:prstGeom>
          <a:noFill/>
        </p:spPr>
        <p:txBody>
          <a:bodyPr wrap="square" rtlCol="0">
            <a:spAutoFit/>
          </a:bodyPr>
          <a:lstStyle/>
          <a:p>
            <a:r>
              <a:rPr lang="en-US" altLang="ja-JP" sz="3200" dirty="0">
                <a:latin typeface="Cambria Math" charset="0"/>
                <a:ea typeface="Cambria Math" charset="0"/>
                <a:cs typeface="Cambria Math" charset="0"/>
              </a:rPr>
              <a:t>Condition</a:t>
            </a:r>
            <a:endParaRPr kumimoji="1" lang="en-US" altLang="ja-JP" sz="3200" dirty="0">
              <a:latin typeface="Cambria Math" charset="0"/>
              <a:ea typeface="Cambria Math" charset="0"/>
              <a:cs typeface="Cambria Math" charset="0"/>
            </a:endParaRPr>
          </a:p>
          <a:p>
            <a:r>
              <a:rPr lang="en-US" altLang="ja-JP" sz="2800" dirty="0">
                <a:latin typeface="Cambria Math" charset="0"/>
                <a:ea typeface="Cambria Math" charset="0"/>
                <a:cs typeface="Cambria Math" charset="0"/>
              </a:rPr>
              <a:t>1, beam intensity</a:t>
            </a:r>
            <a:r>
              <a:rPr lang="ja-JP" altLang="en-US" sz="2800" dirty="0">
                <a:latin typeface="Cambria Math" charset="0"/>
                <a:ea typeface="Cambria Math" charset="0"/>
                <a:cs typeface="Cambria Math" charset="0"/>
              </a:rPr>
              <a:t>→</a:t>
            </a:r>
            <a:r>
              <a:rPr lang="en-US" altLang="ja-JP" sz="2800" dirty="0">
                <a:latin typeface="Cambria Math" charset="0"/>
                <a:ea typeface="Cambria Math" charset="0"/>
                <a:cs typeface="Cambria Math" charset="0"/>
              </a:rPr>
              <a:t>10</a:t>
            </a:r>
            <a:r>
              <a:rPr lang="en-US" altLang="ja-JP" sz="2800" baseline="30000" dirty="0">
                <a:latin typeface="Cambria Math" charset="0"/>
                <a:ea typeface="Cambria Math" charset="0"/>
                <a:cs typeface="Cambria Math" charset="0"/>
              </a:rPr>
              <a:t>7</a:t>
            </a:r>
            <a:r>
              <a:rPr lang="en-US" altLang="ja-JP" sz="2800" dirty="0">
                <a:latin typeface="Cambria Math" charset="0"/>
                <a:ea typeface="Cambria Math" charset="0"/>
                <a:cs typeface="Cambria Math" charset="0"/>
              </a:rPr>
              <a:t>/s</a:t>
            </a:r>
          </a:p>
          <a:p>
            <a:r>
              <a:rPr kumimoji="1" lang="en-US" altLang="ja-JP" sz="2800" dirty="0">
                <a:latin typeface="Cambria Math" charset="0"/>
                <a:ea typeface="Cambria Math" charset="0"/>
                <a:cs typeface="Cambria Math" charset="0"/>
              </a:rPr>
              <a:t>2,</a:t>
            </a:r>
            <a:r>
              <a:rPr lang="en-US" altLang="ja-JP" sz="2800" dirty="0">
                <a:latin typeface="Cambria Math" charset="0"/>
                <a:ea typeface="Cambria Math" charset="0"/>
                <a:cs typeface="Cambria Math" charset="0"/>
              </a:rPr>
              <a:t> solid angle</a:t>
            </a:r>
            <a:r>
              <a:rPr lang="ja-JP" altLang="en-US" sz="2800" dirty="0">
                <a:latin typeface="Cambria Math" charset="0"/>
                <a:ea typeface="Cambria Math" charset="0"/>
                <a:cs typeface="Cambria Math" charset="0"/>
              </a:rPr>
              <a:t>→</a:t>
            </a:r>
            <a:r>
              <a:rPr lang="en-US" altLang="ja-JP" sz="2800" dirty="0">
                <a:latin typeface="Cambria Math" charset="0"/>
                <a:ea typeface="Cambria Math" charset="0"/>
                <a:cs typeface="Cambria Math" charset="0"/>
              </a:rPr>
              <a:t>23%</a:t>
            </a:r>
          </a:p>
          <a:p>
            <a:r>
              <a:rPr kumimoji="1" lang="en-US" altLang="ja-JP" sz="2800" dirty="0">
                <a:latin typeface="Cambria Math" charset="0"/>
                <a:ea typeface="Cambria Math" charset="0"/>
                <a:cs typeface="Cambria Math" charset="0"/>
              </a:rPr>
              <a:t>3, beam time</a:t>
            </a:r>
            <a:r>
              <a:rPr lang="ja-JP" altLang="en-US" sz="2800" dirty="0">
                <a:latin typeface="Cambria Math" charset="0"/>
                <a:ea typeface="Cambria Math" charset="0"/>
                <a:cs typeface="Cambria Math" charset="0"/>
              </a:rPr>
              <a:t>→</a:t>
            </a:r>
            <a:r>
              <a:rPr kumimoji="1" lang="en-US" altLang="ja-JP" sz="2800" dirty="0">
                <a:latin typeface="Cambria Math" charset="0"/>
                <a:ea typeface="Cambria Math" charset="0"/>
                <a:cs typeface="Cambria Math" charset="0"/>
              </a:rPr>
              <a:t>5hours</a:t>
            </a:r>
          </a:p>
          <a:p>
            <a:r>
              <a:rPr lang="en-US" altLang="ja-JP" sz="2800" dirty="0">
                <a:latin typeface="Cambria Math" charset="0"/>
                <a:ea typeface="Cambria Math" charset="0"/>
                <a:cs typeface="Cambria Math" charset="0"/>
              </a:rPr>
              <a:t>4, target</a:t>
            </a:r>
            <a:r>
              <a:rPr lang="ja-JP" altLang="en-US" sz="2800" dirty="0">
                <a:latin typeface="Cambria Math" charset="0"/>
                <a:ea typeface="Cambria Math" charset="0"/>
                <a:cs typeface="Cambria Math" charset="0"/>
              </a:rPr>
              <a:t>→</a:t>
            </a:r>
            <a:r>
              <a:rPr lang="en-US" altLang="ja-JP" sz="2800" dirty="0">
                <a:latin typeface="Cambria Math" charset="0"/>
                <a:ea typeface="Cambria Math" charset="0"/>
                <a:cs typeface="Cambria Math" charset="0"/>
              </a:rPr>
              <a:t>lead</a:t>
            </a:r>
          </a:p>
          <a:p>
            <a:r>
              <a:rPr lang="en-US" altLang="ja-JP" sz="2800" dirty="0">
                <a:latin typeface="Cambria Math" charset="0"/>
                <a:ea typeface="Cambria Math" charset="0"/>
                <a:cs typeface="Cambria Math" charset="0"/>
              </a:rPr>
              <a:t>5, probability of µ</a:t>
            </a:r>
            <a:r>
              <a:rPr lang="en-US" altLang="ja-JP" sz="2800" baseline="30000" dirty="0">
                <a:latin typeface="Cambria Math" charset="0"/>
                <a:ea typeface="Cambria Math" charset="0"/>
                <a:cs typeface="Cambria Math" charset="0"/>
              </a:rPr>
              <a:t>-</a:t>
            </a:r>
            <a:r>
              <a:rPr lang="en-US" altLang="ja-JP" sz="2800" dirty="0">
                <a:latin typeface="Cambria Math" charset="0"/>
                <a:ea typeface="Cambria Math" charset="0"/>
                <a:cs typeface="Cambria Math" charset="0"/>
              </a:rPr>
              <a:t>µ</a:t>
            </a:r>
            <a:r>
              <a:rPr lang="en-US" altLang="ja-JP" sz="2800" baseline="30000" dirty="0">
                <a:latin typeface="Cambria Math" charset="0"/>
                <a:ea typeface="Cambria Math" charset="0"/>
                <a:cs typeface="Cambria Math" charset="0"/>
              </a:rPr>
              <a:t>+ </a:t>
            </a:r>
            <a:r>
              <a:rPr lang="en-US" altLang="ja-JP" sz="2800" dirty="0">
                <a:latin typeface="Cambria Math" charset="0"/>
                <a:ea typeface="Cambria Math" charset="0"/>
                <a:cs typeface="Cambria Math" charset="0"/>
              </a:rPr>
              <a:t>convertion→10</a:t>
            </a:r>
            <a:r>
              <a:rPr lang="en-US" altLang="ja-JP" sz="2800" baseline="30000" dirty="0">
                <a:latin typeface="Cambria Math" charset="0"/>
                <a:ea typeface="Cambria Math" charset="0"/>
                <a:cs typeface="Cambria Math" charset="0"/>
              </a:rPr>
              <a:t>-9</a:t>
            </a:r>
          </a:p>
          <a:p>
            <a:endParaRPr lang="en-US" altLang="ja-JP" sz="2400" baseline="30000" dirty="0">
              <a:latin typeface="Cambria Math" charset="0"/>
              <a:ea typeface="Cambria Math" charset="0"/>
              <a:cs typeface="Cambria Math" charset="0"/>
            </a:endParaRPr>
          </a:p>
          <a:p>
            <a:endParaRPr lang="en-US" altLang="ja-JP" sz="2400" dirty="0">
              <a:latin typeface="Cambria Math" charset="0"/>
              <a:ea typeface="Cambria Math" charset="0"/>
              <a:cs typeface="Cambria Math" charset="0"/>
            </a:endParaRPr>
          </a:p>
          <a:p>
            <a:endParaRPr lang="en-US" altLang="ja-JP" sz="2400" dirty="0">
              <a:latin typeface="Cambria Math" charset="0"/>
              <a:ea typeface="Cambria Math" charset="0"/>
              <a:cs typeface="Cambria Math" charset="0"/>
            </a:endParaRPr>
          </a:p>
          <a:p>
            <a:r>
              <a:rPr lang="en-US" altLang="ja-JP" sz="2800" dirty="0">
                <a:latin typeface="Cambria Math" charset="0"/>
                <a:ea typeface="Cambria Math" charset="0"/>
                <a:cs typeface="Cambria Math" charset="0"/>
              </a:rPr>
              <a:t>Under this condition, we simulated an expected spectrum without background.</a:t>
            </a:r>
          </a:p>
          <a:p>
            <a:endParaRPr lang="en-US" altLang="ja-JP" sz="2400" dirty="0">
              <a:latin typeface="Cambria Math" charset="0"/>
              <a:ea typeface="Cambria Math" charset="0"/>
              <a:cs typeface="Cambria Math" charset="0"/>
            </a:endParaRPr>
          </a:p>
        </p:txBody>
      </p:sp>
      <p:cxnSp>
        <p:nvCxnSpPr>
          <p:cNvPr id="8" name="直線矢印コネクタ 7"/>
          <p:cNvCxnSpPr>
            <a:cxnSpLocks/>
          </p:cNvCxnSpPr>
          <p:nvPr/>
        </p:nvCxnSpPr>
        <p:spPr>
          <a:xfrm flipH="1">
            <a:off x="5879976" y="1628800"/>
            <a:ext cx="576064" cy="15820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6743052" y="614833"/>
            <a:ext cx="5229923" cy="2246769"/>
          </a:xfrm>
          <a:prstGeom prst="rect">
            <a:avLst/>
          </a:prstGeom>
          <a:noFill/>
        </p:spPr>
        <p:txBody>
          <a:bodyPr wrap="square" rtlCol="0">
            <a:spAutoFit/>
          </a:bodyPr>
          <a:lstStyle/>
          <a:p>
            <a:r>
              <a:rPr lang="en-US" altLang="ja-JP" sz="2800" dirty="0">
                <a:latin typeface="Cambria Math" charset="0"/>
                <a:ea typeface="Cambria Math" charset="0"/>
                <a:cs typeface="Cambria Math" charset="0"/>
              </a:rPr>
              <a:t>W</a:t>
            </a:r>
            <a:r>
              <a:rPr kumimoji="1" lang="en-US" altLang="ja-JP" sz="2800" dirty="0">
                <a:latin typeface="Cambria Math" charset="0"/>
                <a:ea typeface="Cambria Math" charset="0"/>
                <a:cs typeface="Cambria Math" charset="0"/>
              </a:rPr>
              <a:t>e just determined the value in order to observe µ</a:t>
            </a:r>
            <a:r>
              <a:rPr kumimoji="1" lang="en-US" altLang="ja-JP" sz="2800" baseline="30000" dirty="0">
                <a:latin typeface="Cambria Math" charset="0"/>
                <a:ea typeface="Cambria Math" charset="0"/>
                <a:cs typeface="Cambria Math" charset="0"/>
              </a:rPr>
              <a:t>-</a:t>
            </a:r>
            <a:r>
              <a:rPr kumimoji="1" lang="en-US" altLang="ja-JP" sz="2800" dirty="0">
                <a:latin typeface="Cambria Math" charset="0"/>
                <a:ea typeface="Cambria Math" charset="0"/>
                <a:cs typeface="Cambria Math" charset="0"/>
              </a:rPr>
              <a:t>µ</a:t>
            </a:r>
            <a:r>
              <a:rPr kumimoji="1" lang="en-US" altLang="ja-JP" sz="2800" baseline="30000" dirty="0">
                <a:latin typeface="Cambria Math" charset="0"/>
                <a:ea typeface="Cambria Math" charset="0"/>
                <a:cs typeface="Cambria Math" charset="0"/>
              </a:rPr>
              <a:t>+ </a:t>
            </a:r>
            <a:r>
              <a:rPr kumimoji="1" lang="en-US" altLang="ja-JP" sz="2800" dirty="0">
                <a:latin typeface="Cambria Math" charset="0"/>
                <a:ea typeface="Cambria Math" charset="0"/>
                <a:cs typeface="Cambria Math" charset="0"/>
              </a:rPr>
              <a:t>conversion </a:t>
            </a:r>
            <a:r>
              <a:rPr lang="en-US" altLang="ja-JP" sz="2800" dirty="0">
                <a:latin typeface="Cambria Math" charset="0"/>
                <a:ea typeface="Cambria Math" charset="0"/>
                <a:cs typeface="Cambria Math" charset="0"/>
              </a:rPr>
              <a:t>for</a:t>
            </a:r>
            <a:r>
              <a:rPr kumimoji="1" lang="en-US" altLang="ja-JP" sz="2800" dirty="0">
                <a:latin typeface="Cambria Math" charset="0"/>
                <a:ea typeface="Cambria Math" charset="0"/>
                <a:cs typeface="Cambria Math" charset="0"/>
              </a:rPr>
              <a:t> 5 hours.</a:t>
            </a:r>
          </a:p>
          <a:p>
            <a:endParaRPr kumimoji="1" lang="en-US" altLang="ja-JP" sz="2800" dirty="0">
              <a:latin typeface="Cambria Math" charset="0"/>
              <a:ea typeface="Cambria Math" charset="0"/>
              <a:cs typeface="Cambria Math" charset="0"/>
            </a:endParaRPr>
          </a:p>
          <a:p>
            <a:r>
              <a:rPr lang="en-US" altLang="ja-JP" sz="2800" dirty="0">
                <a:latin typeface="Cambria Math" charset="0"/>
                <a:ea typeface="Cambria Math" charset="0"/>
                <a:cs typeface="Cambria Math" charset="0"/>
              </a:rPr>
              <a:t>There are no physical meanings</a:t>
            </a:r>
            <a:r>
              <a:rPr lang="en-US" altLang="ja-JP" sz="2800" dirty="0"/>
              <a:t>.</a:t>
            </a:r>
            <a:endParaRPr kumimoji="1" lang="ja-JP" altLang="en-US" sz="2800" dirty="0"/>
          </a:p>
        </p:txBody>
      </p:sp>
      <p:sp>
        <p:nvSpPr>
          <p:cNvPr id="6" name="テキスト ボックス 5"/>
          <p:cNvSpPr txBox="1"/>
          <p:nvPr/>
        </p:nvSpPr>
        <p:spPr>
          <a:xfrm>
            <a:off x="177828" y="37379"/>
            <a:ext cx="5229923" cy="707886"/>
          </a:xfrm>
          <a:prstGeom prst="rect">
            <a:avLst/>
          </a:prstGeom>
          <a:noFill/>
        </p:spPr>
        <p:txBody>
          <a:bodyPr wrap="square" rtlCol="0">
            <a:spAutoFit/>
          </a:bodyPr>
          <a:lstStyle/>
          <a:p>
            <a:r>
              <a:rPr lang="en-US" altLang="ja-JP" sz="4000" dirty="0">
                <a:latin typeface="Cambria Math" charset="0"/>
                <a:ea typeface="Cambria Math" charset="0"/>
                <a:cs typeface="Cambria Math" charset="0"/>
              </a:rPr>
              <a:t>Expected spectrum</a:t>
            </a:r>
            <a:endParaRPr kumimoji="1" lang="ja-JP" altLang="en-US" sz="4000" dirty="0">
              <a:latin typeface="Cambria Math" charset="0"/>
              <a:ea typeface="Cambria Math" charset="0"/>
              <a:cs typeface="Cambria Math" charset="0"/>
            </a:endParaRPr>
          </a:p>
        </p:txBody>
      </p:sp>
      <p:sp>
        <p:nvSpPr>
          <p:cNvPr id="3" name="円/楕円 2"/>
          <p:cNvSpPr/>
          <p:nvPr/>
        </p:nvSpPr>
        <p:spPr>
          <a:xfrm flipV="1">
            <a:off x="5376315" y="3308629"/>
            <a:ext cx="696572" cy="70065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2830525919"/>
      </p:ext>
    </p:extLst>
  </p:cSld>
  <p:clrMapOvr>
    <a:masterClrMapping/>
  </p:clrMapOvr>
  <mc:AlternateContent xmlns:mc="http://schemas.openxmlformats.org/markup-compatibility/2006" xmlns:p14="http://schemas.microsoft.com/office/powerpoint/2010/main">
    <mc:Choice Requires="p14">
      <p:transition spd="slow" p14:dur="2000" advTm="11246"/>
    </mc:Choice>
    <mc:Fallback xmlns="">
      <p:transition spd="slow" advTm="1124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47" y="188640"/>
            <a:ext cx="11017224" cy="6103194"/>
          </a:xfrm>
          <a:prstGeom prst="rect">
            <a:avLst/>
          </a:prstGeom>
        </p:spPr>
      </p:pic>
      <mc:AlternateContent xmlns:mc="http://schemas.openxmlformats.org/markup-compatibility/2006" xmlns:a14="http://schemas.microsoft.com/office/drawing/2010/main">
        <mc:Choice Requires="a14">
          <p:sp>
            <p:nvSpPr>
              <p:cNvPr id="3" name="テキスト ボックス 2"/>
              <p:cNvSpPr txBox="1"/>
              <p:nvPr/>
            </p:nvSpPr>
            <p:spPr>
              <a:xfrm>
                <a:off x="695400" y="6002256"/>
                <a:ext cx="11998713" cy="830997"/>
              </a:xfrm>
              <a:prstGeom prst="rect">
                <a:avLst/>
              </a:prstGeom>
              <a:noFill/>
            </p:spPr>
            <p:txBody>
              <a:bodyPr wrap="square" rtlCol="0">
                <a:spAutoFit/>
              </a:bodyPr>
              <a:lstStyle/>
              <a:p>
                <a:r>
                  <a:rPr lang="en-US" altLang="ja-JP" sz="2400" dirty="0">
                    <a:latin typeface="Cambria Math" charset="0"/>
                    <a:ea typeface="Cambria Math" charset="0"/>
                    <a:cs typeface="Cambria Math" charset="0"/>
                  </a:rPr>
                  <a:t>If</a:t>
                </a:r>
                <a:r>
                  <a:rPr kumimoji="1" lang="en-US" altLang="ja-JP" sz="2400" dirty="0">
                    <a:latin typeface="Cambria Math" charset="0"/>
                    <a:ea typeface="Cambria Math" charset="0"/>
                    <a:cs typeface="Cambria Math" charset="0"/>
                  </a:rPr>
                  <a:t> we will select data after 3µs(the reason is described later), single event sensitivity becomes about 1</a:t>
                </a:r>
                <a14:m>
                  <m:oMath xmlns:m="http://schemas.openxmlformats.org/officeDocument/2006/math">
                    <m:r>
                      <a:rPr kumimoji="1" lang="en-US" altLang="ja-JP" sz="2400" i="1" smtClean="0">
                        <a:latin typeface="Cambria Math" charset="0"/>
                        <a:ea typeface="Cambria Math" charset="0"/>
                        <a:cs typeface="Cambria Math" charset="0"/>
                      </a:rPr>
                      <m:t>×</m:t>
                    </m:r>
                  </m:oMath>
                </a14:m>
                <a:r>
                  <a:rPr kumimoji="1" lang="en-US" altLang="ja-JP" sz="2400" dirty="0">
                    <a:latin typeface="Cambria Math" charset="0"/>
                    <a:ea typeface="Cambria Math" charset="0"/>
                    <a:cs typeface="Cambria Math" charset="0"/>
                  </a:rPr>
                  <a:t>10</a:t>
                </a:r>
                <a:r>
                  <a:rPr kumimoji="1" lang="en-US" altLang="ja-JP" sz="2400" baseline="30000" dirty="0">
                    <a:latin typeface="Cambria Math" charset="0"/>
                    <a:ea typeface="Cambria Math" charset="0"/>
                    <a:cs typeface="Cambria Math" charset="0"/>
                  </a:rPr>
                  <a:t>-10</a:t>
                </a:r>
                <a:r>
                  <a:rPr kumimoji="1" lang="en-US" altLang="ja-JP" sz="2400" dirty="0">
                    <a:latin typeface="Cambria Math" charset="0"/>
                    <a:ea typeface="Cambria Math" charset="0"/>
                    <a:cs typeface="Cambria Math" charset="0"/>
                  </a:rPr>
                  <a:t> .</a:t>
                </a:r>
                <a:endParaRPr kumimoji="1" lang="ja-JP" altLang="en-US" sz="2400" dirty="0">
                  <a:latin typeface="Cambria Math" charset="0"/>
                  <a:ea typeface="Cambria Math" charset="0"/>
                  <a:cs typeface="Cambria Math" charset="0"/>
                </a:endParaRPr>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695400" y="6002256"/>
                <a:ext cx="11998713" cy="830997"/>
              </a:xfrm>
              <a:prstGeom prst="rect">
                <a:avLst/>
              </a:prstGeom>
              <a:blipFill rotWithShape="0">
                <a:blip r:embed="rId3"/>
                <a:stretch>
                  <a:fillRect l="-762" t="-5882" b="-16176"/>
                </a:stretch>
              </a:blipFill>
            </p:spPr>
            <p:txBody>
              <a:bodyPr/>
              <a:lstStyle/>
              <a:p>
                <a:r>
                  <a:rPr lang="ja-JP" altLang="en-US">
                    <a:noFill/>
                  </a:rPr>
                  <a:t> </a:t>
                </a:r>
              </a:p>
            </p:txBody>
          </p:sp>
        </mc:Fallback>
      </mc:AlternateContent>
      <p:sp>
        <p:nvSpPr>
          <p:cNvPr id="4" name="テキスト ボックス 3"/>
          <p:cNvSpPr txBox="1"/>
          <p:nvPr/>
        </p:nvSpPr>
        <p:spPr>
          <a:xfrm>
            <a:off x="6023992" y="2476966"/>
            <a:ext cx="3558847" cy="1200329"/>
          </a:xfrm>
          <a:prstGeom prst="rect">
            <a:avLst/>
          </a:prstGeom>
          <a:noFill/>
        </p:spPr>
        <p:txBody>
          <a:bodyPr wrap="square" rtlCol="0">
            <a:spAutoFit/>
          </a:bodyPr>
          <a:lstStyle/>
          <a:p>
            <a:r>
              <a:rPr kumimoji="1" lang="en-US" altLang="ja-JP" sz="3600" dirty="0">
                <a:latin typeface="Cambria Math" charset="0"/>
                <a:ea typeface="Cambria Math" charset="0"/>
                <a:cs typeface="Cambria Math" charset="0"/>
              </a:rPr>
              <a:t>blue : DIO</a:t>
            </a:r>
          </a:p>
          <a:p>
            <a:r>
              <a:rPr lang="en-US" altLang="ja-JP" sz="3600" dirty="0">
                <a:latin typeface="Cambria Math" charset="0"/>
                <a:ea typeface="Cambria Math" charset="0"/>
                <a:cs typeface="Cambria Math" charset="0"/>
              </a:rPr>
              <a:t>red : e</a:t>
            </a:r>
            <a:r>
              <a:rPr lang="en-US" altLang="ja-JP" sz="3600" baseline="30000" dirty="0">
                <a:latin typeface="Cambria Math" charset="0"/>
                <a:ea typeface="Cambria Math" charset="0"/>
                <a:cs typeface="Cambria Math" charset="0"/>
              </a:rPr>
              <a:t>+ </a:t>
            </a:r>
            <a:r>
              <a:rPr lang="en-US" altLang="ja-JP" sz="3600" dirty="0">
                <a:latin typeface="Cambria Math" charset="0"/>
                <a:ea typeface="Cambria Math" charset="0"/>
                <a:cs typeface="Cambria Math" charset="0"/>
              </a:rPr>
              <a:t>event</a:t>
            </a:r>
            <a:endParaRPr kumimoji="1" lang="ja-JP" altLang="en-US" sz="3600" dirty="0">
              <a:latin typeface="Cambria Math" charset="0"/>
              <a:ea typeface="Cambria Math" charset="0"/>
              <a:cs typeface="Cambria Math" charset="0"/>
            </a:endParaRPr>
          </a:p>
        </p:txBody>
      </p:sp>
      <p:sp>
        <p:nvSpPr>
          <p:cNvPr id="5" name="テキスト ボックス 4"/>
          <p:cNvSpPr txBox="1"/>
          <p:nvPr/>
        </p:nvSpPr>
        <p:spPr>
          <a:xfrm>
            <a:off x="133225" y="62110"/>
            <a:ext cx="5229923" cy="707886"/>
          </a:xfrm>
          <a:prstGeom prst="rect">
            <a:avLst/>
          </a:prstGeom>
          <a:noFill/>
        </p:spPr>
        <p:txBody>
          <a:bodyPr wrap="square" rtlCol="0">
            <a:spAutoFit/>
          </a:bodyPr>
          <a:lstStyle/>
          <a:p>
            <a:r>
              <a:rPr lang="en-US" altLang="ja-JP" sz="4000" dirty="0">
                <a:latin typeface="Cambria Math" charset="0"/>
                <a:ea typeface="Cambria Math" charset="0"/>
                <a:cs typeface="Cambria Math" charset="0"/>
              </a:rPr>
              <a:t>Expected spectrum</a:t>
            </a:r>
            <a:endParaRPr kumimoji="1" lang="ja-JP" altLang="en-US" sz="4000" dirty="0">
              <a:latin typeface="Cambria Math" charset="0"/>
              <a:ea typeface="Cambria Math" charset="0"/>
              <a:cs typeface="Cambria Math" charset="0"/>
            </a:endParaRPr>
          </a:p>
        </p:txBody>
      </p:sp>
    </p:spTree>
    <p:extLst>
      <p:ext uri="{BB962C8B-B14F-4D97-AF65-F5344CB8AC3E}">
        <p14:creationId xmlns:p14="http://schemas.microsoft.com/office/powerpoint/2010/main" val="1254807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18D0788-86C2-A640-A4F6-BCD0DBE1C094}"/>
              </a:ext>
            </a:extLst>
          </p:cNvPr>
          <p:cNvSpPr txBox="1"/>
          <p:nvPr/>
        </p:nvSpPr>
        <p:spPr>
          <a:xfrm>
            <a:off x="1271464" y="692696"/>
            <a:ext cx="8424936" cy="4062651"/>
          </a:xfrm>
          <a:prstGeom prst="rect">
            <a:avLst/>
          </a:prstGeom>
          <a:noFill/>
        </p:spPr>
        <p:txBody>
          <a:bodyPr wrap="square" rtlCol="0">
            <a:spAutoFit/>
          </a:bodyPr>
          <a:lstStyle/>
          <a:p>
            <a:r>
              <a:rPr kumimoji="1" lang="en-US" altLang="ja-JP" sz="5400" dirty="0">
                <a:latin typeface="Cambria Math" panose="02040503050406030204" pitchFamily="18" charset="0"/>
                <a:ea typeface="Cambria Math" panose="02040503050406030204" pitchFamily="18" charset="0"/>
              </a:rPr>
              <a:t>Background</a:t>
            </a:r>
          </a:p>
          <a:p>
            <a:endParaRPr kumimoji="1" lang="en-US" altLang="ja-JP" sz="2400" dirty="0">
              <a:latin typeface="Cambria Math" panose="02040503050406030204" pitchFamily="18" charset="0"/>
              <a:ea typeface="Cambria Math" panose="02040503050406030204" pitchFamily="18" charset="0"/>
            </a:endParaRPr>
          </a:p>
          <a:p>
            <a:r>
              <a:rPr lang="en-US" altLang="ja-JP" sz="3600" dirty="0">
                <a:latin typeface="Cambria Math" panose="02040503050406030204" pitchFamily="18" charset="0"/>
                <a:ea typeface="Cambria Math" panose="02040503050406030204" pitchFamily="18" charset="0"/>
              </a:rPr>
              <a:t>Cosmic rays</a:t>
            </a:r>
          </a:p>
          <a:p>
            <a:endParaRPr lang="en-US" altLang="ja-JP" sz="3600" dirty="0">
              <a:latin typeface="Cambria Math" panose="02040503050406030204" pitchFamily="18" charset="0"/>
              <a:ea typeface="Cambria Math" panose="02040503050406030204" pitchFamily="18" charset="0"/>
            </a:endParaRPr>
          </a:p>
          <a:p>
            <a:r>
              <a:rPr kumimoji="1" lang="en-US" altLang="ja-JP" sz="3600" dirty="0">
                <a:latin typeface="Cambria Math" panose="02040503050406030204" pitchFamily="18" charset="0"/>
                <a:ea typeface="Cambria Math" panose="02040503050406030204" pitchFamily="18" charset="0"/>
              </a:rPr>
              <a:t>Impurity</a:t>
            </a:r>
          </a:p>
          <a:p>
            <a:endParaRPr kumimoji="1" lang="en-US" altLang="ja-JP" sz="3600" dirty="0">
              <a:latin typeface="Cambria Math" panose="02040503050406030204" pitchFamily="18" charset="0"/>
              <a:ea typeface="Cambria Math" panose="02040503050406030204" pitchFamily="18" charset="0"/>
            </a:endParaRPr>
          </a:p>
          <a:p>
            <a:r>
              <a:rPr lang="en-US" altLang="ja-JP" sz="3600" dirty="0">
                <a:latin typeface="Cambria Math" panose="02040503050406030204" pitchFamily="18" charset="0"/>
                <a:ea typeface="Cambria Math" panose="02040503050406030204" pitchFamily="18" charset="0"/>
              </a:rPr>
              <a:t>Others</a:t>
            </a:r>
            <a:endParaRPr kumimoji="1" lang="ja-JP" altLang="en-US" sz="3600">
              <a:latin typeface="Cambria Math" panose="02040503050406030204" pitchFamily="18" charset="0"/>
            </a:endParaRPr>
          </a:p>
        </p:txBody>
      </p:sp>
    </p:spTree>
    <p:extLst>
      <p:ext uri="{BB962C8B-B14F-4D97-AF65-F5344CB8AC3E}">
        <p14:creationId xmlns:p14="http://schemas.microsoft.com/office/powerpoint/2010/main" val="1259662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67267" y="1345892"/>
            <a:ext cx="11401321" cy="24425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67268" y="41402"/>
            <a:ext cx="6025112" cy="707886"/>
          </a:xfrm>
          <a:prstGeom prst="rect">
            <a:avLst/>
          </a:prstGeom>
          <a:noFill/>
        </p:spPr>
        <p:txBody>
          <a:bodyPr wrap="square" rtlCol="0">
            <a:spAutoFit/>
          </a:bodyPr>
          <a:lstStyle/>
          <a:p>
            <a:r>
              <a:rPr kumimoji="1" lang="en-US" altLang="ja-JP" sz="4000" dirty="0">
                <a:latin typeface="Cambria Math" charset="0"/>
                <a:ea typeface="Cambria Math" charset="0"/>
                <a:cs typeface="Cambria Math" charset="0"/>
              </a:rPr>
              <a:t>background(cosmic rays)</a:t>
            </a:r>
            <a:endParaRPr kumimoji="1" lang="ja-JP" altLang="en-US" sz="4000" dirty="0">
              <a:latin typeface="Cambria Math" charset="0"/>
              <a:ea typeface="Cambria Math" charset="0"/>
              <a:cs typeface="Cambria Math" charset="0"/>
            </a:endParaRPr>
          </a:p>
        </p:txBody>
      </p:sp>
      <p:sp>
        <p:nvSpPr>
          <p:cNvPr id="3" name="テキスト ボックス 2"/>
          <p:cNvSpPr txBox="1"/>
          <p:nvPr/>
        </p:nvSpPr>
        <p:spPr>
          <a:xfrm>
            <a:off x="201420" y="697719"/>
            <a:ext cx="4237464" cy="523220"/>
          </a:xfrm>
          <a:prstGeom prst="rect">
            <a:avLst/>
          </a:prstGeom>
          <a:noFill/>
        </p:spPr>
        <p:txBody>
          <a:bodyPr wrap="square" rtlCol="0">
            <a:spAutoFit/>
          </a:bodyPr>
          <a:lstStyle/>
          <a:p>
            <a:r>
              <a:rPr kumimoji="1" lang="en-US" altLang="ja-JP" sz="2800" dirty="0">
                <a:latin typeface="Cambria Math" charset="0"/>
                <a:ea typeface="Cambria Math" charset="0"/>
                <a:cs typeface="Cambria Math" charset="0"/>
              </a:rPr>
              <a:t>This is so simple </a:t>
            </a:r>
            <a:r>
              <a:rPr lang="en-US" altLang="ja-JP" sz="2800" dirty="0">
                <a:latin typeface="Cambria Math" charset="0"/>
                <a:ea typeface="Cambria Math" charset="0"/>
                <a:cs typeface="Cambria Math" charset="0"/>
              </a:rPr>
              <a:t>idea</a:t>
            </a:r>
            <a:r>
              <a:rPr kumimoji="1" lang="en-US" altLang="ja-JP" sz="2800" dirty="0">
                <a:latin typeface="Cambria Math" charset="0"/>
                <a:ea typeface="Cambria Math" charset="0"/>
                <a:cs typeface="Cambria Math" charset="0"/>
              </a:rPr>
              <a:t>.</a:t>
            </a:r>
            <a:endParaRPr kumimoji="1" lang="ja-JP" altLang="en-US" sz="2800" dirty="0">
              <a:latin typeface="Cambria Math" charset="0"/>
              <a:ea typeface="Cambria Math" charset="0"/>
              <a:cs typeface="Cambria Math" charset="0"/>
            </a:endParaRPr>
          </a:p>
        </p:txBody>
      </p:sp>
      <p:sp>
        <p:nvSpPr>
          <p:cNvPr id="4" name="テキスト ボックス 3"/>
          <p:cNvSpPr txBox="1"/>
          <p:nvPr/>
        </p:nvSpPr>
        <p:spPr>
          <a:xfrm>
            <a:off x="740100" y="1441689"/>
            <a:ext cx="10647102" cy="2954655"/>
          </a:xfrm>
          <a:prstGeom prst="rect">
            <a:avLst/>
          </a:prstGeom>
          <a:noFill/>
        </p:spPr>
        <p:txBody>
          <a:bodyPr wrap="square" rtlCol="0">
            <a:spAutoFit/>
          </a:bodyPr>
          <a:lstStyle/>
          <a:p>
            <a:r>
              <a:rPr lang="en-US" altLang="ja-JP" sz="2800" dirty="0">
                <a:latin typeface="Cambria Math" charset="0"/>
                <a:ea typeface="Cambria Math" charset="0"/>
                <a:cs typeface="Cambria Math" charset="0"/>
              </a:rPr>
              <a:t>Condition</a:t>
            </a:r>
            <a:endParaRPr kumimoji="1" lang="en-US" altLang="ja-JP" sz="2800" dirty="0">
              <a:latin typeface="Cambria Math" charset="0"/>
              <a:ea typeface="Cambria Math" charset="0"/>
              <a:cs typeface="Cambria Math" charset="0"/>
            </a:endParaRPr>
          </a:p>
          <a:p>
            <a:r>
              <a:rPr kumimoji="1" lang="en-US" altLang="ja-JP" sz="2800" dirty="0">
                <a:latin typeface="Cambria Math" charset="0"/>
                <a:ea typeface="Cambria Math" charset="0"/>
                <a:cs typeface="Cambria Math" charset="0"/>
              </a:rPr>
              <a:t>1, Cosmic rays penetrate a detector vertically.</a:t>
            </a:r>
          </a:p>
          <a:p>
            <a:r>
              <a:rPr kumimoji="1" lang="en-US" altLang="ja-JP" sz="2800" dirty="0">
                <a:latin typeface="Cambria Math" charset="0"/>
                <a:ea typeface="Cambria Math" charset="0"/>
                <a:cs typeface="Cambria Math" charset="0"/>
              </a:rPr>
              <a:t>2, rate</a:t>
            </a:r>
            <a:r>
              <a:rPr kumimoji="1" lang="ja-JP" altLang="en-US" sz="2800" dirty="0">
                <a:latin typeface="Cambria Math" charset="0"/>
                <a:ea typeface="Cambria Math" charset="0"/>
                <a:cs typeface="Cambria Math" charset="0"/>
              </a:rPr>
              <a:t>→</a:t>
            </a:r>
            <a:r>
              <a:rPr kumimoji="1" lang="en-US" altLang="ja-JP" sz="2800" dirty="0">
                <a:latin typeface="Cambria Math" charset="0"/>
                <a:ea typeface="Cambria Math" charset="0"/>
                <a:cs typeface="Cambria Math" charset="0"/>
              </a:rPr>
              <a:t>1 count/min/cm</a:t>
            </a:r>
            <a:r>
              <a:rPr kumimoji="1" lang="en-US" altLang="ja-JP" sz="2800" baseline="30000" dirty="0">
                <a:latin typeface="Cambria Math" charset="0"/>
                <a:ea typeface="Cambria Math" charset="0"/>
                <a:cs typeface="Cambria Math" charset="0"/>
              </a:rPr>
              <a:t>2</a:t>
            </a:r>
          </a:p>
          <a:p>
            <a:r>
              <a:rPr lang="en-US" altLang="ja-JP" sz="2800" dirty="0">
                <a:latin typeface="Cambria Math" charset="0"/>
                <a:ea typeface="Cambria Math" charset="0"/>
                <a:cs typeface="Cambria Math" charset="0"/>
              </a:rPr>
              <a:t>3, cross-section which cosmic rays penetrate</a:t>
            </a:r>
            <a:r>
              <a:rPr lang="ja-JP" altLang="en-US" sz="2800" dirty="0">
                <a:latin typeface="Cambria Math" charset="0"/>
                <a:ea typeface="Cambria Math" charset="0"/>
                <a:cs typeface="Cambria Math" charset="0"/>
              </a:rPr>
              <a:t>→</a:t>
            </a:r>
            <a:r>
              <a:rPr lang="en-US" altLang="ja-JP" sz="2800" dirty="0">
                <a:latin typeface="Cambria Math" charset="0"/>
                <a:ea typeface="Cambria Math" charset="0"/>
                <a:cs typeface="Cambria Math" charset="0"/>
              </a:rPr>
              <a:t>216cm</a:t>
            </a:r>
            <a:r>
              <a:rPr lang="en-US" altLang="ja-JP" sz="2800" baseline="30000" dirty="0">
                <a:latin typeface="Cambria Math" charset="0"/>
                <a:ea typeface="Cambria Math" charset="0"/>
                <a:cs typeface="Cambria Math" charset="0"/>
              </a:rPr>
              <a:t>2</a:t>
            </a:r>
            <a:endParaRPr kumimoji="1" lang="en-US" altLang="ja-JP" sz="2800" dirty="0">
              <a:latin typeface="Cambria Math" charset="0"/>
              <a:ea typeface="Cambria Math" charset="0"/>
              <a:cs typeface="Cambria Math" charset="0"/>
            </a:endParaRPr>
          </a:p>
          <a:p>
            <a:r>
              <a:rPr lang="en-US" altLang="ja-JP" sz="2800" dirty="0">
                <a:latin typeface="Cambria Math" charset="0"/>
                <a:ea typeface="Cambria Math" charset="0"/>
                <a:cs typeface="Cambria Math" charset="0"/>
              </a:rPr>
              <a:t>4</a:t>
            </a:r>
            <a:r>
              <a:rPr kumimoji="1" lang="en-US" altLang="ja-JP" sz="2800" dirty="0">
                <a:latin typeface="Cambria Math" charset="0"/>
                <a:ea typeface="Cambria Math" charset="0"/>
                <a:cs typeface="Cambria Math" charset="0"/>
              </a:rPr>
              <a:t>, </a:t>
            </a:r>
            <a:r>
              <a:rPr lang="en-US" altLang="ja-JP" sz="2800" dirty="0">
                <a:latin typeface="Cambria Math" charset="0"/>
                <a:ea typeface="Cambria Math" charset="0"/>
                <a:cs typeface="Cambria Math" charset="0"/>
              </a:rPr>
              <a:t>pulse</a:t>
            </a:r>
            <a:r>
              <a:rPr kumimoji="1" lang="en-US" altLang="ja-JP" sz="2800" dirty="0">
                <a:latin typeface="Cambria Math" charset="0"/>
                <a:ea typeface="Cambria Math" charset="0"/>
                <a:cs typeface="Cambria Math" charset="0"/>
              </a:rPr>
              <a:t> span</a:t>
            </a:r>
            <a:r>
              <a:rPr kumimoji="1" lang="ja-JP" altLang="en-US" sz="2800" dirty="0">
                <a:latin typeface="Cambria Math" charset="0"/>
                <a:ea typeface="Cambria Math" charset="0"/>
                <a:cs typeface="Cambria Math" charset="0"/>
              </a:rPr>
              <a:t>→</a:t>
            </a:r>
            <a:r>
              <a:rPr kumimoji="1" lang="en-US" altLang="ja-JP" sz="2800" dirty="0">
                <a:latin typeface="Cambria Math" charset="0"/>
                <a:ea typeface="Cambria Math" charset="0"/>
                <a:cs typeface="Cambria Math" charset="0"/>
              </a:rPr>
              <a:t>40ms, data time</a:t>
            </a:r>
            <a:r>
              <a:rPr kumimoji="1" lang="ja-JP" altLang="en-US" sz="2800" dirty="0">
                <a:latin typeface="Cambria Math" charset="0"/>
                <a:ea typeface="Cambria Math" charset="0"/>
                <a:cs typeface="Cambria Math" charset="0"/>
              </a:rPr>
              <a:t>→</a:t>
            </a:r>
            <a:r>
              <a:rPr kumimoji="1" lang="en-US" altLang="ja-JP" sz="2800" dirty="0">
                <a:latin typeface="Cambria Math" charset="0"/>
                <a:ea typeface="Cambria Math" charset="0"/>
                <a:cs typeface="Cambria Math" charset="0"/>
              </a:rPr>
              <a:t>10µs, </a:t>
            </a:r>
            <a:r>
              <a:rPr lang="en-US" altLang="ja-JP" sz="2800" dirty="0">
                <a:latin typeface="Cambria Math" charset="0"/>
                <a:ea typeface="Cambria Math" charset="0"/>
                <a:cs typeface="Cambria Math" charset="0"/>
              </a:rPr>
              <a:t>observation time</a:t>
            </a:r>
            <a:r>
              <a:rPr kumimoji="1" lang="ja-JP" altLang="en-US" sz="2800" dirty="0">
                <a:latin typeface="Cambria Math" charset="0"/>
                <a:ea typeface="Cambria Math" charset="0"/>
                <a:cs typeface="Cambria Math" charset="0"/>
              </a:rPr>
              <a:t>→</a:t>
            </a:r>
            <a:r>
              <a:rPr kumimoji="1" lang="en-US" altLang="ja-JP" sz="2800" dirty="0">
                <a:latin typeface="Cambria Math" charset="0"/>
                <a:ea typeface="Cambria Math" charset="0"/>
                <a:cs typeface="Cambria Math" charset="0"/>
              </a:rPr>
              <a:t>5hours</a:t>
            </a:r>
          </a:p>
          <a:p>
            <a:endParaRPr kumimoji="1" lang="en-US" altLang="ja-JP" sz="2800" dirty="0">
              <a:latin typeface="Cambria Math" charset="0"/>
              <a:ea typeface="Cambria Math" charset="0"/>
              <a:cs typeface="Cambria Math" charset="0"/>
            </a:endParaRPr>
          </a:p>
          <a:p>
            <a:endParaRPr kumimoji="1" lang="en-US" altLang="ja-JP" dirty="0">
              <a:latin typeface="Cambria Math" charset="0"/>
              <a:ea typeface="Cambria Math" charset="0"/>
              <a:cs typeface="Cambria Math" charset="0"/>
            </a:endParaRPr>
          </a:p>
        </p:txBody>
      </p:sp>
      <p:sp>
        <p:nvSpPr>
          <p:cNvPr id="5" name="テキスト ボックス 4"/>
          <p:cNvSpPr txBox="1"/>
          <p:nvPr/>
        </p:nvSpPr>
        <p:spPr>
          <a:xfrm>
            <a:off x="201420" y="6049884"/>
            <a:ext cx="12211950" cy="584775"/>
          </a:xfrm>
          <a:prstGeom prst="rect">
            <a:avLst/>
          </a:prstGeom>
          <a:noFill/>
        </p:spPr>
        <p:txBody>
          <a:bodyPr wrap="square" rtlCol="0">
            <a:spAutoFit/>
          </a:bodyPr>
          <a:lstStyle/>
          <a:p>
            <a:r>
              <a:rPr lang="en-US" altLang="ja-JP" sz="3200" dirty="0">
                <a:latin typeface="Cambria Math" charset="0"/>
                <a:ea typeface="Cambria Math" charset="0"/>
                <a:cs typeface="Cambria Math" charset="0"/>
              </a:rPr>
              <a:t>Under this condition, </a:t>
            </a:r>
            <a:r>
              <a:rPr lang="en-US" altLang="ja-JP" sz="3200">
                <a:latin typeface="Cambria Math" charset="0"/>
                <a:ea typeface="Cambria Math" charset="0"/>
                <a:cs typeface="Cambria Math" charset="0"/>
              </a:rPr>
              <a:t>we will get </a:t>
            </a:r>
            <a:r>
              <a:rPr lang="en-US" altLang="ja-JP" sz="3200" dirty="0">
                <a:latin typeface="Cambria Math" charset="0"/>
                <a:ea typeface="Cambria Math" charset="0"/>
                <a:cs typeface="Cambria Math" charset="0"/>
              </a:rPr>
              <a:t>about </a:t>
            </a:r>
            <a:r>
              <a:rPr lang="en-US" altLang="ja-JP" sz="3200" dirty="0">
                <a:solidFill>
                  <a:srgbClr val="FF0000"/>
                </a:solidFill>
                <a:latin typeface="Cambria Math" charset="0"/>
                <a:ea typeface="Cambria Math" charset="0"/>
                <a:cs typeface="Cambria Math" charset="0"/>
              </a:rPr>
              <a:t>16</a:t>
            </a:r>
            <a:r>
              <a:rPr lang="en-US" altLang="ja-JP" sz="3200" dirty="0">
                <a:latin typeface="Cambria Math" charset="0"/>
                <a:ea typeface="Cambria Math" charset="0"/>
                <a:cs typeface="Cambria Math" charset="0"/>
              </a:rPr>
              <a:t> events from cosmic rays.</a:t>
            </a:r>
            <a:endParaRPr kumimoji="1" lang="ja-JP" altLang="en-US" sz="3200" dirty="0">
              <a:latin typeface="Cambria Math" charset="0"/>
              <a:ea typeface="Cambria Math" charset="0"/>
              <a:cs typeface="Cambria Math" charset="0"/>
            </a:endParaRPr>
          </a:p>
        </p:txBody>
      </p:sp>
      <p:sp>
        <p:nvSpPr>
          <p:cNvPr id="18" name="正方形/長方形 17"/>
          <p:cNvSpPr/>
          <p:nvPr/>
        </p:nvSpPr>
        <p:spPr>
          <a:xfrm>
            <a:off x="14609" y="3875477"/>
            <a:ext cx="1568152" cy="1652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直角三角形 19"/>
          <p:cNvSpPr/>
          <p:nvPr/>
        </p:nvSpPr>
        <p:spPr>
          <a:xfrm rot="1335200">
            <a:off x="2203868" y="4325518"/>
            <a:ext cx="754918" cy="935637"/>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直角三角形 20"/>
          <p:cNvSpPr/>
          <p:nvPr/>
        </p:nvSpPr>
        <p:spPr>
          <a:xfrm rot="14044274">
            <a:off x="2831065" y="4340495"/>
            <a:ext cx="720863" cy="935637"/>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p:cNvCxnSpPr>
            <a:stCxn id="21" idx="5"/>
            <a:endCxn id="21" idx="0"/>
          </p:cNvCxnSpPr>
          <p:nvPr/>
        </p:nvCxnSpPr>
        <p:spPr>
          <a:xfrm flipH="1">
            <a:off x="3024175" y="4808313"/>
            <a:ext cx="167322" cy="566365"/>
          </a:xfrm>
          <a:prstGeom prst="line">
            <a:avLst/>
          </a:prstGeom>
          <a:ln w="66675"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V="1">
            <a:off x="2813213" y="5214965"/>
            <a:ext cx="354881" cy="324322"/>
          </a:xfrm>
          <a:prstGeom prst="line">
            <a:avLst/>
          </a:prstGeom>
          <a:ln w="1079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a:stCxn id="20" idx="4"/>
            <a:endCxn id="20" idx="5"/>
          </p:cNvCxnSpPr>
          <p:nvPr/>
        </p:nvCxnSpPr>
        <p:spPr>
          <a:xfrm flipH="1" flipV="1">
            <a:off x="2581327" y="4793337"/>
            <a:ext cx="172181" cy="575919"/>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2621237" y="5676972"/>
            <a:ext cx="57606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フリーフォーム 61"/>
          <p:cNvSpPr/>
          <p:nvPr/>
        </p:nvSpPr>
        <p:spPr>
          <a:xfrm>
            <a:off x="8175576" y="3994018"/>
            <a:ext cx="3276324" cy="1402947"/>
          </a:xfrm>
          <a:custGeom>
            <a:avLst/>
            <a:gdLst>
              <a:gd name="connsiteX0" fmla="*/ 0 w 3085236"/>
              <a:gd name="connsiteY0" fmla="*/ 1377867 h 1411764"/>
              <a:gd name="connsiteX1" fmla="*/ 776613 w 3085236"/>
              <a:gd name="connsiteY1" fmla="*/ 4 h 1411764"/>
              <a:gd name="connsiteX2" fmla="*/ 1478071 w 3085236"/>
              <a:gd name="connsiteY2" fmla="*/ 1390393 h 1411764"/>
              <a:gd name="connsiteX3" fmla="*/ 2179528 w 3085236"/>
              <a:gd name="connsiteY3" fmla="*/ 37582 h 1411764"/>
              <a:gd name="connsiteX4" fmla="*/ 2617939 w 3085236"/>
              <a:gd name="connsiteY4" fmla="*/ 1390393 h 1411764"/>
              <a:gd name="connsiteX5" fmla="*/ 3043824 w 3085236"/>
              <a:gd name="connsiteY5" fmla="*/ 864300 h 1411764"/>
              <a:gd name="connsiteX6" fmla="*/ 3068876 w 3085236"/>
              <a:gd name="connsiteY6" fmla="*/ 826722 h 1411764"/>
              <a:gd name="connsiteX0" fmla="*/ 0 w 4036101"/>
              <a:gd name="connsiteY0" fmla="*/ 1377867 h 1411764"/>
              <a:gd name="connsiteX1" fmla="*/ 1727478 w 4036101"/>
              <a:gd name="connsiteY1" fmla="*/ 4 h 1411764"/>
              <a:gd name="connsiteX2" fmla="*/ 2428936 w 4036101"/>
              <a:gd name="connsiteY2" fmla="*/ 1390393 h 1411764"/>
              <a:gd name="connsiteX3" fmla="*/ 3130393 w 4036101"/>
              <a:gd name="connsiteY3" fmla="*/ 37582 h 1411764"/>
              <a:gd name="connsiteX4" fmla="*/ 3568804 w 4036101"/>
              <a:gd name="connsiteY4" fmla="*/ 1390393 h 1411764"/>
              <a:gd name="connsiteX5" fmla="*/ 3994689 w 4036101"/>
              <a:gd name="connsiteY5" fmla="*/ 864300 h 1411764"/>
              <a:gd name="connsiteX6" fmla="*/ 4019741 w 4036101"/>
              <a:gd name="connsiteY6" fmla="*/ 826722 h 1411764"/>
              <a:gd name="connsiteX0" fmla="*/ 0 w 2919387"/>
              <a:gd name="connsiteY0" fmla="*/ 1427988 h 1427988"/>
              <a:gd name="connsiteX1" fmla="*/ 610764 w 2919387"/>
              <a:gd name="connsiteY1" fmla="*/ 21 h 1427988"/>
              <a:gd name="connsiteX2" fmla="*/ 1312222 w 2919387"/>
              <a:gd name="connsiteY2" fmla="*/ 1390410 h 1427988"/>
              <a:gd name="connsiteX3" fmla="*/ 2013679 w 2919387"/>
              <a:gd name="connsiteY3" fmla="*/ 37599 h 1427988"/>
              <a:gd name="connsiteX4" fmla="*/ 2452090 w 2919387"/>
              <a:gd name="connsiteY4" fmla="*/ 1390410 h 1427988"/>
              <a:gd name="connsiteX5" fmla="*/ 2877975 w 2919387"/>
              <a:gd name="connsiteY5" fmla="*/ 864317 h 1427988"/>
              <a:gd name="connsiteX6" fmla="*/ 2903027 w 2919387"/>
              <a:gd name="connsiteY6" fmla="*/ 826739 h 1427988"/>
              <a:gd name="connsiteX0" fmla="*/ 0 w 2919387"/>
              <a:gd name="connsiteY0" fmla="*/ 1427967 h 1427988"/>
              <a:gd name="connsiteX1" fmla="*/ 610764 w 2919387"/>
              <a:gd name="connsiteY1" fmla="*/ 0 h 1427988"/>
              <a:gd name="connsiteX2" fmla="*/ 1389618 w 2919387"/>
              <a:gd name="connsiteY2" fmla="*/ 1427967 h 1427988"/>
              <a:gd name="connsiteX3" fmla="*/ 2013679 w 2919387"/>
              <a:gd name="connsiteY3" fmla="*/ 37578 h 1427988"/>
              <a:gd name="connsiteX4" fmla="*/ 2452090 w 2919387"/>
              <a:gd name="connsiteY4" fmla="*/ 1390389 h 1427988"/>
              <a:gd name="connsiteX5" fmla="*/ 2877975 w 2919387"/>
              <a:gd name="connsiteY5" fmla="*/ 864296 h 1427988"/>
              <a:gd name="connsiteX6" fmla="*/ 2903027 w 2919387"/>
              <a:gd name="connsiteY6" fmla="*/ 826718 h 1427988"/>
              <a:gd name="connsiteX0" fmla="*/ 0 w 3135216"/>
              <a:gd name="connsiteY0" fmla="*/ 1427967 h 1427988"/>
              <a:gd name="connsiteX1" fmla="*/ 610764 w 3135216"/>
              <a:gd name="connsiteY1" fmla="*/ 0 h 1427988"/>
              <a:gd name="connsiteX2" fmla="*/ 1389618 w 3135216"/>
              <a:gd name="connsiteY2" fmla="*/ 1427967 h 1427988"/>
              <a:gd name="connsiteX3" fmla="*/ 2013679 w 3135216"/>
              <a:gd name="connsiteY3" fmla="*/ 37578 h 1427988"/>
              <a:gd name="connsiteX4" fmla="*/ 2452090 w 3135216"/>
              <a:gd name="connsiteY4" fmla="*/ 1390389 h 1427988"/>
              <a:gd name="connsiteX5" fmla="*/ 2877975 w 3135216"/>
              <a:gd name="connsiteY5" fmla="*/ 864296 h 1427988"/>
              <a:gd name="connsiteX6" fmla="*/ 3135216 w 3135216"/>
              <a:gd name="connsiteY6" fmla="*/ 901874 h 1427988"/>
              <a:gd name="connsiteX0" fmla="*/ 0 w 3135216"/>
              <a:gd name="connsiteY0" fmla="*/ 1427967 h 1427988"/>
              <a:gd name="connsiteX1" fmla="*/ 610764 w 3135216"/>
              <a:gd name="connsiteY1" fmla="*/ 0 h 1427988"/>
              <a:gd name="connsiteX2" fmla="*/ 1389618 w 3135216"/>
              <a:gd name="connsiteY2" fmla="*/ 1427967 h 1427988"/>
              <a:gd name="connsiteX3" fmla="*/ 2013679 w 3135216"/>
              <a:gd name="connsiteY3" fmla="*/ 37578 h 1427988"/>
              <a:gd name="connsiteX4" fmla="*/ 2474203 w 3135216"/>
              <a:gd name="connsiteY4" fmla="*/ 1390389 h 1427988"/>
              <a:gd name="connsiteX5" fmla="*/ 2877975 w 3135216"/>
              <a:gd name="connsiteY5" fmla="*/ 864296 h 1427988"/>
              <a:gd name="connsiteX6" fmla="*/ 3135216 w 3135216"/>
              <a:gd name="connsiteY6" fmla="*/ 901874 h 1427988"/>
              <a:gd name="connsiteX0" fmla="*/ 0 w 2936197"/>
              <a:gd name="connsiteY0" fmla="*/ 1440495 h 1440495"/>
              <a:gd name="connsiteX1" fmla="*/ 411745 w 2936197"/>
              <a:gd name="connsiteY1" fmla="*/ 2 h 1440495"/>
              <a:gd name="connsiteX2" fmla="*/ 1190599 w 2936197"/>
              <a:gd name="connsiteY2" fmla="*/ 1427969 h 1440495"/>
              <a:gd name="connsiteX3" fmla="*/ 1814660 w 2936197"/>
              <a:gd name="connsiteY3" fmla="*/ 37580 h 1440495"/>
              <a:gd name="connsiteX4" fmla="*/ 2275184 w 2936197"/>
              <a:gd name="connsiteY4" fmla="*/ 1390391 h 1440495"/>
              <a:gd name="connsiteX5" fmla="*/ 2678956 w 2936197"/>
              <a:gd name="connsiteY5" fmla="*/ 864298 h 1440495"/>
              <a:gd name="connsiteX6" fmla="*/ 2936197 w 2936197"/>
              <a:gd name="connsiteY6" fmla="*/ 901876 h 1440495"/>
              <a:gd name="connsiteX0" fmla="*/ 0 w 2936197"/>
              <a:gd name="connsiteY0" fmla="*/ 1427970 h 1427970"/>
              <a:gd name="connsiteX1" fmla="*/ 588649 w 2936197"/>
              <a:gd name="connsiteY1" fmla="*/ 3 h 1427970"/>
              <a:gd name="connsiteX2" fmla="*/ 1190599 w 2936197"/>
              <a:gd name="connsiteY2" fmla="*/ 1415444 h 1427970"/>
              <a:gd name="connsiteX3" fmla="*/ 1814660 w 2936197"/>
              <a:gd name="connsiteY3" fmla="*/ 25055 h 1427970"/>
              <a:gd name="connsiteX4" fmla="*/ 2275184 w 2936197"/>
              <a:gd name="connsiteY4" fmla="*/ 1377866 h 1427970"/>
              <a:gd name="connsiteX5" fmla="*/ 2678956 w 2936197"/>
              <a:gd name="connsiteY5" fmla="*/ 851773 h 1427970"/>
              <a:gd name="connsiteX6" fmla="*/ 2936197 w 2936197"/>
              <a:gd name="connsiteY6" fmla="*/ 889351 h 1427970"/>
              <a:gd name="connsiteX0" fmla="*/ 0 w 2936197"/>
              <a:gd name="connsiteY0" fmla="*/ 1402940 h 1402940"/>
              <a:gd name="connsiteX1" fmla="*/ 555480 w 2936197"/>
              <a:gd name="connsiteY1" fmla="*/ 25 h 1402940"/>
              <a:gd name="connsiteX2" fmla="*/ 1190599 w 2936197"/>
              <a:gd name="connsiteY2" fmla="*/ 1390414 h 1402940"/>
              <a:gd name="connsiteX3" fmla="*/ 1814660 w 2936197"/>
              <a:gd name="connsiteY3" fmla="*/ 25 h 1402940"/>
              <a:gd name="connsiteX4" fmla="*/ 2275184 w 2936197"/>
              <a:gd name="connsiteY4" fmla="*/ 1352836 h 1402940"/>
              <a:gd name="connsiteX5" fmla="*/ 2678956 w 2936197"/>
              <a:gd name="connsiteY5" fmla="*/ 826743 h 1402940"/>
              <a:gd name="connsiteX6" fmla="*/ 2936197 w 2936197"/>
              <a:gd name="connsiteY6" fmla="*/ 864321 h 1402940"/>
              <a:gd name="connsiteX0" fmla="*/ 0 w 2936197"/>
              <a:gd name="connsiteY0" fmla="*/ 1402940 h 1402940"/>
              <a:gd name="connsiteX1" fmla="*/ 588649 w 2936197"/>
              <a:gd name="connsiteY1" fmla="*/ 25 h 1402940"/>
              <a:gd name="connsiteX2" fmla="*/ 1190599 w 2936197"/>
              <a:gd name="connsiteY2" fmla="*/ 1390414 h 1402940"/>
              <a:gd name="connsiteX3" fmla="*/ 1814660 w 2936197"/>
              <a:gd name="connsiteY3" fmla="*/ 25 h 1402940"/>
              <a:gd name="connsiteX4" fmla="*/ 2275184 w 2936197"/>
              <a:gd name="connsiteY4" fmla="*/ 1352836 h 1402940"/>
              <a:gd name="connsiteX5" fmla="*/ 2678956 w 2936197"/>
              <a:gd name="connsiteY5" fmla="*/ 826743 h 1402940"/>
              <a:gd name="connsiteX6" fmla="*/ 2936197 w 2936197"/>
              <a:gd name="connsiteY6" fmla="*/ 864321 h 1402940"/>
              <a:gd name="connsiteX0" fmla="*/ 0 w 2891971"/>
              <a:gd name="connsiteY0" fmla="*/ 1390414 h 1390414"/>
              <a:gd name="connsiteX1" fmla="*/ 544423 w 2891971"/>
              <a:gd name="connsiteY1" fmla="*/ 25 h 1390414"/>
              <a:gd name="connsiteX2" fmla="*/ 1146373 w 2891971"/>
              <a:gd name="connsiteY2" fmla="*/ 1390414 h 1390414"/>
              <a:gd name="connsiteX3" fmla="*/ 1770434 w 2891971"/>
              <a:gd name="connsiteY3" fmla="*/ 25 h 1390414"/>
              <a:gd name="connsiteX4" fmla="*/ 2230958 w 2891971"/>
              <a:gd name="connsiteY4" fmla="*/ 1352836 h 1390414"/>
              <a:gd name="connsiteX5" fmla="*/ 2634730 w 2891971"/>
              <a:gd name="connsiteY5" fmla="*/ 826743 h 1390414"/>
              <a:gd name="connsiteX6" fmla="*/ 2891971 w 2891971"/>
              <a:gd name="connsiteY6" fmla="*/ 864321 h 1390414"/>
              <a:gd name="connsiteX0" fmla="*/ 0 w 2891971"/>
              <a:gd name="connsiteY0" fmla="*/ 1402915 h 1402917"/>
              <a:gd name="connsiteX1" fmla="*/ 511254 w 2891971"/>
              <a:gd name="connsiteY1" fmla="*/ 0 h 1402917"/>
              <a:gd name="connsiteX2" fmla="*/ 1146373 w 2891971"/>
              <a:gd name="connsiteY2" fmla="*/ 1402915 h 1402917"/>
              <a:gd name="connsiteX3" fmla="*/ 1770434 w 2891971"/>
              <a:gd name="connsiteY3" fmla="*/ 12526 h 1402917"/>
              <a:gd name="connsiteX4" fmla="*/ 2230958 w 2891971"/>
              <a:gd name="connsiteY4" fmla="*/ 1365337 h 1402917"/>
              <a:gd name="connsiteX5" fmla="*/ 2634730 w 2891971"/>
              <a:gd name="connsiteY5" fmla="*/ 839244 h 1402917"/>
              <a:gd name="connsiteX6" fmla="*/ 2891971 w 2891971"/>
              <a:gd name="connsiteY6" fmla="*/ 876822 h 1402917"/>
              <a:gd name="connsiteX0" fmla="*/ 0 w 2891971"/>
              <a:gd name="connsiteY0" fmla="*/ 1402938 h 1402938"/>
              <a:gd name="connsiteX1" fmla="*/ 511254 w 2891971"/>
              <a:gd name="connsiteY1" fmla="*/ 23 h 1402938"/>
              <a:gd name="connsiteX2" fmla="*/ 1146373 w 2891971"/>
              <a:gd name="connsiteY2" fmla="*/ 1402938 h 1402938"/>
              <a:gd name="connsiteX3" fmla="*/ 1792547 w 2891971"/>
              <a:gd name="connsiteY3" fmla="*/ 23 h 1402938"/>
              <a:gd name="connsiteX4" fmla="*/ 2230958 w 2891971"/>
              <a:gd name="connsiteY4" fmla="*/ 1365360 h 1402938"/>
              <a:gd name="connsiteX5" fmla="*/ 2634730 w 2891971"/>
              <a:gd name="connsiteY5" fmla="*/ 839267 h 1402938"/>
              <a:gd name="connsiteX6" fmla="*/ 2891971 w 2891971"/>
              <a:gd name="connsiteY6" fmla="*/ 876845 h 1402938"/>
              <a:gd name="connsiteX0" fmla="*/ 0 w 2891971"/>
              <a:gd name="connsiteY0" fmla="*/ 1402938 h 1402947"/>
              <a:gd name="connsiteX1" fmla="*/ 533367 w 2891971"/>
              <a:gd name="connsiteY1" fmla="*/ 25075 h 1402947"/>
              <a:gd name="connsiteX2" fmla="*/ 1146373 w 2891971"/>
              <a:gd name="connsiteY2" fmla="*/ 1402938 h 1402947"/>
              <a:gd name="connsiteX3" fmla="*/ 1792547 w 2891971"/>
              <a:gd name="connsiteY3" fmla="*/ 23 h 1402947"/>
              <a:gd name="connsiteX4" fmla="*/ 2230958 w 2891971"/>
              <a:gd name="connsiteY4" fmla="*/ 1365360 h 1402947"/>
              <a:gd name="connsiteX5" fmla="*/ 2634730 w 2891971"/>
              <a:gd name="connsiteY5" fmla="*/ 839267 h 1402947"/>
              <a:gd name="connsiteX6" fmla="*/ 2891971 w 2891971"/>
              <a:gd name="connsiteY6" fmla="*/ 876845 h 1402947"/>
              <a:gd name="connsiteX0" fmla="*/ 0 w 2891971"/>
              <a:gd name="connsiteY0" fmla="*/ 1377888 h 1377888"/>
              <a:gd name="connsiteX1" fmla="*/ 533367 w 2891971"/>
              <a:gd name="connsiteY1" fmla="*/ 25 h 1377888"/>
              <a:gd name="connsiteX2" fmla="*/ 1146373 w 2891971"/>
              <a:gd name="connsiteY2" fmla="*/ 1377888 h 1377888"/>
              <a:gd name="connsiteX3" fmla="*/ 1681982 w 2891971"/>
              <a:gd name="connsiteY3" fmla="*/ 25 h 1377888"/>
              <a:gd name="connsiteX4" fmla="*/ 2230958 w 2891971"/>
              <a:gd name="connsiteY4" fmla="*/ 1340310 h 1377888"/>
              <a:gd name="connsiteX5" fmla="*/ 2634730 w 2891971"/>
              <a:gd name="connsiteY5" fmla="*/ 814217 h 1377888"/>
              <a:gd name="connsiteX6" fmla="*/ 2891971 w 2891971"/>
              <a:gd name="connsiteY6" fmla="*/ 851795 h 1377888"/>
              <a:gd name="connsiteX0" fmla="*/ 0 w 2891971"/>
              <a:gd name="connsiteY0" fmla="*/ 1377888 h 1377888"/>
              <a:gd name="connsiteX1" fmla="*/ 533367 w 2891971"/>
              <a:gd name="connsiteY1" fmla="*/ 25 h 1377888"/>
              <a:gd name="connsiteX2" fmla="*/ 1146373 w 2891971"/>
              <a:gd name="connsiteY2" fmla="*/ 1377888 h 1377888"/>
              <a:gd name="connsiteX3" fmla="*/ 1737265 w 2891971"/>
              <a:gd name="connsiteY3" fmla="*/ 25 h 1377888"/>
              <a:gd name="connsiteX4" fmla="*/ 2230958 w 2891971"/>
              <a:gd name="connsiteY4" fmla="*/ 1340310 h 1377888"/>
              <a:gd name="connsiteX5" fmla="*/ 2634730 w 2891971"/>
              <a:gd name="connsiteY5" fmla="*/ 814217 h 1377888"/>
              <a:gd name="connsiteX6" fmla="*/ 2891971 w 2891971"/>
              <a:gd name="connsiteY6" fmla="*/ 851795 h 1377888"/>
              <a:gd name="connsiteX0" fmla="*/ 0 w 2891971"/>
              <a:gd name="connsiteY0" fmla="*/ 1402938 h 1402947"/>
              <a:gd name="connsiteX1" fmla="*/ 533367 w 2891971"/>
              <a:gd name="connsiteY1" fmla="*/ 25075 h 1402947"/>
              <a:gd name="connsiteX2" fmla="*/ 1146373 w 2891971"/>
              <a:gd name="connsiteY2" fmla="*/ 1402938 h 1402947"/>
              <a:gd name="connsiteX3" fmla="*/ 1737265 w 2891971"/>
              <a:gd name="connsiteY3" fmla="*/ 23 h 1402947"/>
              <a:gd name="connsiteX4" fmla="*/ 2230958 w 2891971"/>
              <a:gd name="connsiteY4" fmla="*/ 1365360 h 1402947"/>
              <a:gd name="connsiteX5" fmla="*/ 2634730 w 2891971"/>
              <a:gd name="connsiteY5" fmla="*/ 839267 h 1402947"/>
              <a:gd name="connsiteX6" fmla="*/ 2891971 w 2891971"/>
              <a:gd name="connsiteY6" fmla="*/ 876845 h 140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1971" h="1402947">
                <a:moveTo>
                  <a:pt x="0" y="1402938"/>
                </a:moveTo>
                <a:cubicBezTo>
                  <a:pt x="265134" y="712962"/>
                  <a:pt x="342305" y="25075"/>
                  <a:pt x="533367" y="25075"/>
                </a:cubicBezTo>
                <a:cubicBezTo>
                  <a:pt x="724429" y="25075"/>
                  <a:pt x="945723" y="1407113"/>
                  <a:pt x="1146373" y="1402938"/>
                </a:cubicBezTo>
                <a:cubicBezTo>
                  <a:pt x="1347023" y="1398763"/>
                  <a:pt x="1556501" y="6286"/>
                  <a:pt x="1737265" y="23"/>
                </a:cubicBezTo>
                <a:cubicBezTo>
                  <a:pt x="1918029" y="-6240"/>
                  <a:pt x="2081381" y="1225486"/>
                  <a:pt x="2230958" y="1365360"/>
                </a:cubicBezTo>
                <a:cubicBezTo>
                  <a:pt x="2380535" y="1505234"/>
                  <a:pt x="2524561" y="920686"/>
                  <a:pt x="2634730" y="839267"/>
                </a:cubicBezTo>
                <a:cubicBezTo>
                  <a:pt x="2744899" y="757848"/>
                  <a:pt x="2891971" y="876845"/>
                  <a:pt x="2891971" y="876845"/>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10776520" y="3976335"/>
            <a:ext cx="1414424" cy="1407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11326847" y="5203809"/>
            <a:ext cx="864096" cy="461665"/>
          </a:xfrm>
          <a:prstGeom prst="rect">
            <a:avLst/>
          </a:prstGeom>
          <a:noFill/>
        </p:spPr>
        <p:txBody>
          <a:bodyPr wrap="square" rtlCol="0">
            <a:spAutoFit/>
          </a:bodyPr>
          <a:lstStyle/>
          <a:p>
            <a:r>
              <a:rPr kumimoji="1" lang="en-US" altLang="ja-JP" sz="2400" dirty="0">
                <a:latin typeface="Cambria Math" charset="0"/>
                <a:ea typeface="Cambria Math" charset="0"/>
                <a:cs typeface="Cambria Math" charset="0"/>
              </a:rPr>
              <a:t>time</a:t>
            </a:r>
            <a:endParaRPr kumimoji="1" lang="ja-JP" altLang="en-US" sz="2400" dirty="0">
              <a:latin typeface="Cambria Math" charset="0"/>
              <a:ea typeface="Cambria Math" charset="0"/>
              <a:cs typeface="Cambria Math" charset="0"/>
            </a:endParaRPr>
          </a:p>
        </p:txBody>
      </p:sp>
      <p:cxnSp>
        <p:nvCxnSpPr>
          <p:cNvPr id="65" name="直線矢印コネクタ 64"/>
          <p:cNvCxnSpPr/>
          <p:nvPr/>
        </p:nvCxnSpPr>
        <p:spPr>
          <a:xfrm>
            <a:off x="1582761" y="5673912"/>
            <a:ext cx="659281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テキスト ボックス 66"/>
          <p:cNvSpPr txBox="1"/>
          <p:nvPr/>
        </p:nvSpPr>
        <p:spPr>
          <a:xfrm>
            <a:off x="4799856" y="5704550"/>
            <a:ext cx="1872208" cy="461665"/>
          </a:xfrm>
          <a:prstGeom prst="rect">
            <a:avLst/>
          </a:prstGeom>
          <a:noFill/>
        </p:spPr>
        <p:txBody>
          <a:bodyPr wrap="square" rtlCol="0">
            <a:spAutoFit/>
          </a:bodyPr>
          <a:lstStyle/>
          <a:p>
            <a:r>
              <a:rPr kumimoji="1" lang="en-US" altLang="ja-JP" sz="2400" dirty="0">
                <a:latin typeface="Cambria Math" charset="0"/>
                <a:ea typeface="Cambria Math" charset="0"/>
                <a:cs typeface="Cambria Math" charset="0"/>
              </a:rPr>
              <a:t>40ms</a:t>
            </a:r>
            <a:endParaRPr kumimoji="1" lang="ja-JP" altLang="en-US" sz="2400" dirty="0">
              <a:latin typeface="Cambria Math" charset="0"/>
              <a:ea typeface="Cambria Math" charset="0"/>
              <a:cs typeface="Cambria Math" charset="0"/>
            </a:endParaRPr>
          </a:p>
        </p:txBody>
      </p:sp>
      <p:cxnSp>
        <p:nvCxnSpPr>
          <p:cNvPr id="12" name="直線矢印コネクタ 11"/>
          <p:cNvCxnSpPr/>
          <p:nvPr/>
        </p:nvCxnSpPr>
        <p:spPr>
          <a:xfrm flipV="1">
            <a:off x="1042582" y="5414647"/>
            <a:ext cx="10314718" cy="13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a:off x="6192380" y="3875477"/>
            <a:ext cx="0" cy="1493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フリーフォーム 27">
            <a:extLst>
              <a:ext uri="{FF2B5EF4-FFF2-40B4-BE49-F238E27FC236}">
                <a16:creationId xmlns:a16="http://schemas.microsoft.com/office/drawing/2014/main" id="{25CC764F-02CB-EF43-8FD0-36C0C5DD418D}"/>
              </a:ext>
            </a:extLst>
          </p:cNvPr>
          <p:cNvSpPr/>
          <p:nvPr/>
        </p:nvSpPr>
        <p:spPr>
          <a:xfrm>
            <a:off x="1639124" y="4018485"/>
            <a:ext cx="3276324" cy="1402947"/>
          </a:xfrm>
          <a:custGeom>
            <a:avLst/>
            <a:gdLst>
              <a:gd name="connsiteX0" fmla="*/ 0 w 3085236"/>
              <a:gd name="connsiteY0" fmla="*/ 1377867 h 1411764"/>
              <a:gd name="connsiteX1" fmla="*/ 776613 w 3085236"/>
              <a:gd name="connsiteY1" fmla="*/ 4 h 1411764"/>
              <a:gd name="connsiteX2" fmla="*/ 1478071 w 3085236"/>
              <a:gd name="connsiteY2" fmla="*/ 1390393 h 1411764"/>
              <a:gd name="connsiteX3" fmla="*/ 2179528 w 3085236"/>
              <a:gd name="connsiteY3" fmla="*/ 37582 h 1411764"/>
              <a:gd name="connsiteX4" fmla="*/ 2617939 w 3085236"/>
              <a:gd name="connsiteY4" fmla="*/ 1390393 h 1411764"/>
              <a:gd name="connsiteX5" fmla="*/ 3043824 w 3085236"/>
              <a:gd name="connsiteY5" fmla="*/ 864300 h 1411764"/>
              <a:gd name="connsiteX6" fmla="*/ 3068876 w 3085236"/>
              <a:gd name="connsiteY6" fmla="*/ 826722 h 1411764"/>
              <a:gd name="connsiteX0" fmla="*/ 0 w 4036101"/>
              <a:gd name="connsiteY0" fmla="*/ 1377867 h 1411764"/>
              <a:gd name="connsiteX1" fmla="*/ 1727478 w 4036101"/>
              <a:gd name="connsiteY1" fmla="*/ 4 h 1411764"/>
              <a:gd name="connsiteX2" fmla="*/ 2428936 w 4036101"/>
              <a:gd name="connsiteY2" fmla="*/ 1390393 h 1411764"/>
              <a:gd name="connsiteX3" fmla="*/ 3130393 w 4036101"/>
              <a:gd name="connsiteY3" fmla="*/ 37582 h 1411764"/>
              <a:gd name="connsiteX4" fmla="*/ 3568804 w 4036101"/>
              <a:gd name="connsiteY4" fmla="*/ 1390393 h 1411764"/>
              <a:gd name="connsiteX5" fmla="*/ 3994689 w 4036101"/>
              <a:gd name="connsiteY5" fmla="*/ 864300 h 1411764"/>
              <a:gd name="connsiteX6" fmla="*/ 4019741 w 4036101"/>
              <a:gd name="connsiteY6" fmla="*/ 826722 h 1411764"/>
              <a:gd name="connsiteX0" fmla="*/ 0 w 2919387"/>
              <a:gd name="connsiteY0" fmla="*/ 1427988 h 1427988"/>
              <a:gd name="connsiteX1" fmla="*/ 610764 w 2919387"/>
              <a:gd name="connsiteY1" fmla="*/ 21 h 1427988"/>
              <a:gd name="connsiteX2" fmla="*/ 1312222 w 2919387"/>
              <a:gd name="connsiteY2" fmla="*/ 1390410 h 1427988"/>
              <a:gd name="connsiteX3" fmla="*/ 2013679 w 2919387"/>
              <a:gd name="connsiteY3" fmla="*/ 37599 h 1427988"/>
              <a:gd name="connsiteX4" fmla="*/ 2452090 w 2919387"/>
              <a:gd name="connsiteY4" fmla="*/ 1390410 h 1427988"/>
              <a:gd name="connsiteX5" fmla="*/ 2877975 w 2919387"/>
              <a:gd name="connsiteY5" fmla="*/ 864317 h 1427988"/>
              <a:gd name="connsiteX6" fmla="*/ 2903027 w 2919387"/>
              <a:gd name="connsiteY6" fmla="*/ 826739 h 1427988"/>
              <a:gd name="connsiteX0" fmla="*/ 0 w 2919387"/>
              <a:gd name="connsiteY0" fmla="*/ 1427967 h 1427988"/>
              <a:gd name="connsiteX1" fmla="*/ 610764 w 2919387"/>
              <a:gd name="connsiteY1" fmla="*/ 0 h 1427988"/>
              <a:gd name="connsiteX2" fmla="*/ 1389618 w 2919387"/>
              <a:gd name="connsiteY2" fmla="*/ 1427967 h 1427988"/>
              <a:gd name="connsiteX3" fmla="*/ 2013679 w 2919387"/>
              <a:gd name="connsiteY3" fmla="*/ 37578 h 1427988"/>
              <a:gd name="connsiteX4" fmla="*/ 2452090 w 2919387"/>
              <a:gd name="connsiteY4" fmla="*/ 1390389 h 1427988"/>
              <a:gd name="connsiteX5" fmla="*/ 2877975 w 2919387"/>
              <a:gd name="connsiteY5" fmla="*/ 864296 h 1427988"/>
              <a:gd name="connsiteX6" fmla="*/ 2903027 w 2919387"/>
              <a:gd name="connsiteY6" fmla="*/ 826718 h 1427988"/>
              <a:gd name="connsiteX0" fmla="*/ 0 w 3135216"/>
              <a:gd name="connsiteY0" fmla="*/ 1427967 h 1427988"/>
              <a:gd name="connsiteX1" fmla="*/ 610764 w 3135216"/>
              <a:gd name="connsiteY1" fmla="*/ 0 h 1427988"/>
              <a:gd name="connsiteX2" fmla="*/ 1389618 w 3135216"/>
              <a:gd name="connsiteY2" fmla="*/ 1427967 h 1427988"/>
              <a:gd name="connsiteX3" fmla="*/ 2013679 w 3135216"/>
              <a:gd name="connsiteY3" fmla="*/ 37578 h 1427988"/>
              <a:gd name="connsiteX4" fmla="*/ 2452090 w 3135216"/>
              <a:gd name="connsiteY4" fmla="*/ 1390389 h 1427988"/>
              <a:gd name="connsiteX5" fmla="*/ 2877975 w 3135216"/>
              <a:gd name="connsiteY5" fmla="*/ 864296 h 1427988"/>
              <a:gd name="connsiteX6" fmla="*/ 3135216 w 3135216"/>
              <a:gd name="connsiteY6" fmla="*/ 901874 h 1427988"/>
              <a:gd name="connsiteX0" fmla="*/ 0 w 3135216"/>
              <a:gd name="connsiteY0" fmla="*/ 1427967 h 1427988"/>
              <a:gd name="connsiteX1" fmla="*/ 610764 w 3135216"/>
              <a:gd name="connsiteY1" fmla="*/ 0 h 1427988"/>
              <a:gd name="connsiteX2" fmla="*/ 1389618 w 3135216"/>
              <a:gd name="connsiteY2" fmla="*/ 1427967 h 1427988"/>
              <a:gd name="connsiteX3" fmla="*/ 2013679 w 3135216"/>
              <a:gd name="connsiteY3" fmla="*/ 37578 h 1427988"/>
              <a:gd name="connsiteX4" fmla="*/ 2474203 w 3135216"/>
              <a:gd name="connsiteY4" fmla="*/ 1390389 h 1427988"/>
              <a:gd name="connsiteX5" fmla="*/ 2877975 w 3135216"/>
              <a:gd name="connsiteY5" fmla="*/ 864296 h 1427988"/>
              <a:gd name="connsiteX6" fmla="*/ 3135216 w 3135216"/>
              <a:gd name="connsiteY6" fmla="*/ 901874 h 1427988"/>
              <a:gd name="connsiteX0" fmla="*/ 0 w 2936197"/>
              <a:gd name="connsiteY0" fmla="*/ 1440495 h 1440495"/>
              <a:gd name="connsiteX1" fmla="*/ 411745 w 2936197"/>
              <a:gd name="connsiteY1" fmla="*/ 2 h 1440495"/>
              <a:gd name="connsiteX2" fmla="*/ 1190599 w 2936197"/>
              <a:gd name="connsiteY2" fmla="*/ 1427969 h 1440495"/>
              <a:gd name="connsiteX3" fmla="*/ 1814660 w 2936197"/>
              <a:gd name="connsiteY3" fmla="*/ 37580 h 1440495"/>
              <a:gd name="connsiteX4" fmla="*/ 2275184 w 2936197"/>
              <a:gd name="connsiteY4" fmla="*/ 1390391 h 1440495"/>
              <a:gd name="connsiteX5" fmla="*/ 2678956 w 2936197"/>
              <a:gd name="connsiteY5" fmla="*/ 864298 h 1440495"/>
              <a:gd name="connsiteX6" fmla="*/ 2936197 w 2936197"/>
              <a:gd name="connsiteY6" fmla="*/ 901876 h 1440495"/>
              <a:gd name="connsiteX0" fmla="*/ 0 w 2936197"/>
              <a:gd name="connsiteY0" fmla="*/ 1427970 h 1427970"/>
              <a:gd name="connsiteX1" fmla="*/ 588649 w 2936197"/>
              <a:gd name="connsiteY1" fmla="*/ 3 h 1427970"/>
              <a:gd name="connsiteX2" fmla="*/ 1190599 w 2936197"/>
              <a:gd name="connsiteY2" fmla="*/ 1415444 h 1427970"/>
              <a:gd name="connsiteX3" fmla="*/ 1814660 w 2936197"/>
              <a:gd name="connsiteY3" fmla="*/ 25055 h 1427970"/>
              <a:gd name="connsiteX4" fmla="*/ 2275184 w 2936197"/>
              <a:gd name="connsiteY4" fmla="*/ 1377866 h 1427970"/>
              <a:gd name="connsiteX5" fmla="*/ 2678956 w 2936197"/>
              <a:gd name="connsiteY5" fmla="*/ 851773 h 1427970"/>
              <a:gd name="connsiteX6" fmla="*/ 2936197 w 2936197"/>
              <a:gd name="connsiteY6" fmla="*/ 889351 h 1427970"/>
              <a:gd name="connsiteX0" fmla="*/ 0 w 2936197"/>
              <a:gd name="connsiteY0" fmla="*/ 1402940 h 1402940"/>
              <a:gd name="connsiteX1" fmla="*/ 555480 w 2936197"/>
              <a:gd name="connsiteY1" fmla="*/ 25 h 1402940"/>
              <a:gd name="connsiteX2" fmla="*/ 1190599 w 2936197"/>
              <a:gd name="connsiteY2" fmla="*/ 1390414 h 1402940"/>
              <a:gd name="connsiteX3" fmla="*/ 1814660 w 2936197"/>
              <a:gd name="connsiteY3" fmla="*/ 25 h 1402940"/>
              <a:gd name="connsiteX4" fmla="*/ 2275184 w 2936197"/>
              <a:gd name="connsiteY4" fmla="*/ 1352836 h 1402940"/>
              <a:gd name="connsiteX5" fmla="*/ 2678956 w 2936197"/>
              <a:gd name="connsiteY5" fmla="*/ 826743 h 1402940"/>
              <a:gd name="connsiteX6" fmla="*/ 2936197 w 2936197"/>
              <a:gd name="connsiteY6" fmla="*/ 864321 h 1402940"/>
              <a:gd name="connsiteX0" fmla="*/ 0 w 2936197"/>
              <a:gd name="connsiteY0" fmla="*/ 1402940 h 1402940"/>
              <a:gd name="connsiteX1" fmla="*/ 588649 w 2936197"/>
              <a:gd name="connsiteY1" fmla="*/ 25 h 1402940"/>
              <a:gd name="connsiteX2" fmla="*/ 1190599 w 2936197"/>
              <a:gd name="connsiteY2" fmla="*/ 1390414 h 1402940"/>
              <a:gd name="connsiteX3" fmla="*/ 1814660 w 2936197"/>
              <a:gd name="connsiteY3" fmla="*/ 25 h 1402940"/>
              <a:gd name="connsiteX4" fmla="*/ 2275184 w 2936197"/>
              <a:gd name="connsiteY4" fmla="*/ 1352836 h 1402940"/>
              <a:gd name="connsiteX5" fmla="*/ 2678956 w 2936197"/>
              <a:gd name="connsiteY5" fmla="*/ 826743 h 1402940"/>
              <a:gd name="connsiteX6" fmla="*/ 2936197 w 2936197"/>
              <a:gd name="connsiteY6" fmla="*/ 864321 h 1402940"/>
              <a:gd name="connsiteX0" fmla="*/ 0 w 2891971"/>
              <a:gd name="connsiteY0" fmla="*/ 1390414 h 1390414"/>
              <a:gd name="connsiteX1" fmla="*/ 544423 w 2891971"/>
              <a:gd name="connsiteY1" fmla="*/ 25 h 1390414"/>
              <a:gd name="connsiteX2" fmla="*/ 1146373 w 2891971"/>
              <a:gd name="connsiteY2" fmla="*/ 1390414 h 1390414"/>
              <a:gd name="connsiteX3" fmla="*/ 1770434 w 2891971"/>
              <a:gd name="connsiteY3" fmla="*/ 25 h 1390414"/>
              <a:gd name="connsiteX4" fmla="*/ 2230958 w 2891971"/>
              <a:gd name="connsiteY4" fmla="*/ 1352836 h 1390414"/>
              <a:gd name="connsiteX5" fmla="*/ 2634730 w 2891971"/>
              <a:gd name="connsiteY5" fmla="*/ 826743 h 1390414"/>
              <a:gd name="connsiteX6" fmla="*/ 2891971 w 2891971"/>
              <a:gd name="connsiteY6" fmla="*/ 864321 h 1390414"/>
              <a:gd name="connsiteX0" fmla="*/ 0 w 2891971"/>
              <a:gd name="connsiteY0" fmla="*/ 1402915 h 1402917"/>
              <a:gd name="connsiteX1" fmla="*/ 511254 w 2891971"/>
              <a:gd name="connsiteY1" fmla="*/ 0 h 1402917"/>
              <a:gd name="connsiteX2" fmla="*/ 1146373 w 2891971"/>
              <a:gd name="connsiteY2" fmla="*/ 1402915 h 1402917"/>
              <a:gd name="connsiteX3" fmla="*/ 1770434 w 2891971"/>
              <a:gd name="connsiteY3" fmla="*/ 12526 h 1402917"/>
              <a:gd name="connsiteX4" fmla="*/ 2230958 w 2891971"/>
              <a:gd name="connsiteY4" fmla="*/ 1365337 h 1402917"/>
              <a:gd name="connsiteX5" fmla="*/ 2634730 w 2891971"/>
              <a:gd name="connsiteY5" fmla="*/ 839244 h 1402917"/>
              <a:gd name="connsiteX6" fmla="*/ 2891971 w 2891971"/>
              <a:gd name="connsiteY6" fmla="*/ 876822 h 1402917"/>
              <a:gd name="connsiteX0" fmla="*/ 0 w 2891971"/>
              <a:gd name="connsiteY0" fmla="*/ 1402938 h 1402938"/>
              <a:gd name="connsiteX1" fmla="*/ 511254 w 2891971"/>
              <a:gd name="connsiteY1" fmla="*/ 23 h 1402938"/>
              <a:gd name="connsiteX2" fmla="*/ 1146373 w 2891971"/>
              <a:gd name="connsiteY2" fmla="*/ 1402938 h 1402938"/>
              <a:gd name="connsiteX3" fmla="*/ 1792547 w 2891971"/>
              <a:gd name="connsiteY3" fmla="*/ 23 h 1402938"/>
              <a:gd name="connsiteX4" fmla="*/ 2230958 w 2891971"/>
              <a:gd name="connsiteY4" fmla="*/ 1365360 h 1402938"/>
              <a:gd name="connsiteX5" fmla="*/ 2634730 w 2891971"/>
              <a:gd name="connsiteY5" fmla="*/ 839267 h 1402938"/>
              <a:gd name="connsiteX6" fmla="*/ 2891971 w 2891971"/>
              <a:gd name="connsiteY6" fmla="*/ 876845 h 1402938"/>
              <a:gd name="connsiteX0" fmla="*/ 0 w 2891971"/>
              <a:gd name="connsiteY0" fmla="*/ 1402938 h 1402947"/>
              <a:gd name="connsiteX1" fmla="*/ 533367 w 2891971"/>
              <a:gd name="connsiteY1" fmla="*/ 25075 h 1402947"/>
              <a:gd name="connsiteX2" fmla="*/ 1146373 w 2891971"/>
              <a:gd name="connsiteY2" fmla="*/ 1402938 h 1402947"/>
              <a:gd name="connsiteX3" fmla="*/ 1792547 w 2891971"/>
              <a:gd name="connsiteY3" fmla="*/ 23 h 1402947"/>
              <a:gd name="connsiteX4" fmla="*/ 2230958 w 2891971"/>
              <a:gd name="connsiteY4" fmla="*/ 1365360 h 1402947"/>
              <a:gd name="connsiteX5" fmla="*/ 2634730 w 2891971"/>
              <a:gd name="connsiteY5" fmla="*/ 839267 h 1402947"/>
              <a:gd name="connsiteX6" fmla="*/ 2891971 w 2891971"/>
              <a:gd name="connsiteY6" fmla="*/ 876845 h 1402947"/>
              <a:gd name="connsiteX0" fmla="*/ 0 w 2891971"/>
              <a:gd name="connsiteY0" fmla="*/ 1377888 h 1377888"/>
              <a:gd name="connsiteX1" fmla="*/ 533367 w 2891971"/>
              <a:gd name="connsiteY1" fmla="*/ 25 h 1377888"/>
              <a:gd name="connsiteX2" fmla="*/ 1146373 w 2891971"/>
              <a:gd name="connsiteY2" fmla="*/ 1377888 h 1377888"/>
              <a:gd name="connsiteX3" fmla="*/ 1681982 w 2891971"/>
              <a:gd name="connsiteY3" fmla="*/ 25 h 1377888"/>
              <a:gd name="connsiteX4" fmla="*/ 2230958 w 2891971"/>
              <a:gd name="connsiteY4" fmla="*/ 1340310 h 1377888"/>
              <a:gd name="connsiteX5" fmla="*/ 2634730 w 2891971"/>
              <a:gd name="connsiteY5" fmla="*/ 814217 h 1377888"/>
              <a:gd name="connsiteX6" fmla="*/ 2891971 w 2891971"/>
              <a:gd name="connsiteY6" fmla="*/ 851795 h 1377888"/>
              <a:gd name="connsiteX0" fmla="*/ 0 w 2891971"/>
              <a:gd name="connsiteY0" fmla="*/ 1377888 h 1377888"/>
              <a:gd name="connsiteX1" fmla="*/ 533367 w 2891971"/>
              <a:gd name="connsiteY1" fmla="*/ 25 h 1377888"/>
              <a:gd name="connsiteX2" fmla="*/ 1146373 w 2891971"/>
              <a:gd name="connsiteY2" fmla="*/ 1377888 h 1377888"/>
              <a:gd name="connsiteX3" fmla="*/ 1737265 w 2891971"/>
              <a:gd name="connsiteY3" fmla="*/ 25 h 1377888"/>
              <a:gd name="connsiteX4" fmla="*/ 2230958 w 2891971"/>
              <a:gd name="connsiteY4" fmla="*/ 1340310 h 1377888"/>
              <a:gd name="connsiteX5" fmla="*/ 2634730 w 2891971"/>
              <a:gd name="connsiteY5" fmla="*/ 814217 h 1377888"/>
              <a:gd name="connsiteX6" fmla="*/ 2891971 w 2891971"/>
              <a:gd name="connsiteY6" fmla="*/ 851795 h 1377888"/>
              <a:gd name="connsiteX0" fmla="*/ 0 w 2891971"/>
              <a:gd name="connsiteY0" fmla="*/ 1402938 h 1402947"/>
              <a:gd name="connsiteX1" fmla="*/ 533367 w 2891971"/>
              <a:gd name="connsiteY1" fmla="*/ 25075 h 1402947"/>
              <a:gd name="connsiteX2" fmla="*/ 1146373 w 2891971"/>
              <a:gd name="connsiteY2" fmla="*/ 1402938 h 1402947"/>
              <a:gd name="connsiteX3" fmla="*/ 1737265 w 2891971"/>
              <a:gd name="connsiteY3" fmla="*/ 23 h 1402947"/>
              <a:gd name="connsiteX4" fmla="*/ 2230958 w 2891971"/>
              <a:gd name="connsiteY4" fmla="*/ 1365360 h 1402947"/>
              <a:gd name="connsiteX5" fmla="*/ 2634730 w 2891971"/>
              <a:gd name="connsiteY5" fmla="*/ 839267 h 1402947"/>
              <a:gd name="connsiteX6" fmla="*/ 2891971 w 2891971"/>
              <a:gd name="connsiteY6" fmla="*/ 876845 h 140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1971" h="1402947">
                <a:moveTo>
                  <a:pt x="0" y="1402938"/>
                </a:moveTo>
                <a:cubicBezTo>
                  <a:pt x="265134" y="712962"/>
                  <a:pt x="342305" y="25075"/>
                  <a:pt x="533367" y="25075"/>
                </a:cubicBezTo>
                <a:cubicBezTo>
                  <a:pt x="724429" y="25075"/>
                  <a:pt x="945723" y="1407113"/>
                  <a:pt x="1146373" y="1402938"/>
                </a:cubicBezTo>
                <a:cubicBezTo>
                  <a:pt x="1347023" y="1398763"/>
                  <a:pt x="1556501" y="6286"/>
                  <a:pt x="1737265" y="23"/>
                </a:cubicBezTo>
                <a:cubicBezTo>
                  <a:pt x="1918029" y="-6240"/>
                  <a:pt x="2081381" y="1225486"/>
                  <a:pt x="2230958" y="1365360"/>
                </a:cubicBezTo>
                <a:cubicBezTo>
                  <a:pt x="2380535" y="1505234"/>
                  <a:pt x="2524561" y="920686"/>
                  <a:pt x="2634730" y="839267"/>
                </a:cubicBezTo>
                <a:cubicBezTo>
                  <a:pt x="2744899" y="757848"/>
                  <a:pt x="2891971" y="876845"/>
                  <a:pt x="2891971" y="876845"/>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205915" y="3875477"/>
            <a:ext cx="1607681" cy="1518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p:cNvSpPr txBox="1"/>
          <p:nvPr/>
        </p:nvSpPr>
        <p:spPr>
          <a:xfrm>
            <a:off x="5437722" y="4014575"/>
            <a:ext cx="1738391" cy="461665"/>
          </a:xfrm>
          <a:prstGeom prst="rect">
            <a:avLst/>
          </a:prstGeom>
          <a:noFill/>
        </p:spPr>
        <p:txBody>
          <a:bodyPr wrap="square" rtlCol="0">
            <a:spAutoFit/>
          </a:bodyPr>
          <a:lstStyle/>
          <a:p>
            <a:r>
              <a:rPr kumimoji="1" lang="en-US" altLang="ja-JP" sz="2400" dirty="0">
                <a:latin typeface="Cambria Math" charset="0"/>
                <a:ea typeface="Cambria Math" charset="0"/>
                <a:cs typeface="Cambria Math" charset="0"/>
              </a:rPr>
              <a:t>cosmic ray</a:t>
            </a:r>
            <a:endParaRPr kumimoji="1" lang="ja-JP" altLang="en-US" sz="2400" dirty="0">
              <a:latin typeface="Cambria Math" charset="0"/>
              <a:ea typeface="Cambria Math" charset="0"/>
              <a:cs typeface="Cambria Math" charset="0"/>
            </a:endParaRPr>
          </a:p>
        </p:txBody>
      </p:sp>
      <p:sp>
        <p:nvSpPr>
          <p:cNvPr id="70" name="テキスト ボックス 69"/>
          <p:cNvSpPr txBox="1"/>
          <p:nvPr/>
        </p:nvSpPr>
        <p:spPr>
          <a:xfrm>
            <a:off x="4492302" y="4522119"/>
            <a:ext cx="1135999" cy="461665"/>
          </a:xfrm>
          <a:prstGeom prst="rect">
            <a:avLst/>
          </a:prstGeom>
          <a:noFill/>
        </p:spPr>
        <p:txBody>
          <a:bodyPr wrap="square" rtlCol="0">
            <a:spAutoFit/>
          </a:bodyPr>
          <a:lstStyle/>
          <a:p>
            <a:r>
              <a:rPr kumimoji="1" lang="en-US" altLang="ja-JP" sz="2400" dirty="0">
                <a:latin typeface="Cambria Math" charset="0"/>
                <a:ea typeface="Cambria Math" charset="0"/>
                <a:cs typeface="Cambria Math" charset="0"/>
              </a:rPr>
              <a:t>10µs</a:t>
            </a:r>
            <a:endParaRPr kumimoji="1" lang="ja-JP" altLang="en-US" sz="2400" dirty="0">
              <a:latin typeface="Cambria Math" charset="0"/>
              <a:ea typeface="Cambria Math" charset="0"/>
              <a:cs typeface="Cambria Math" charset="0"/>
            </a:endParaRPr>
          </a:p>
        </p:txBody>
      </p:sp>
      <p:cxnSp>
        <p:nvCxnSpPr>
          <p:cNvPr id="69" name="直線矢印コネクタ 68"/>
          <p:cNvCxnSpPr/>
          <p:nvPr/>
        </p:nvCxnSpPr>
        <p:spPr>
          <a:xfrm>
            <a:off x="4299754" y="4938184"/>
            <a:ext cx="1224136" cy="749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9457BFB1-B28F-D846-A2D9-B17AD44D618B}"/>
              </a:ext>
            </a:extLst>
          </p:cNvPr>
          <p:cNvCxnSpPr/>
          <p:nvPr/>
        </p:nvCxnSpPr>
        <p:spPr>
          <a:xfrm>
            <a:off x="1075324" y="4465105"/>
            <a:ext cx="1084749" cy="5029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81DF96E5-C4CE-0C44-9664-04734C45BD6C}"/>
              </a:ext>
            </a:extLst>
          </p:cNvPr>
          <p:cNvSpPr txBox="1"/>
          <p:nvPr/>
        </p:nvSpPr>
        <p:spPr>
          <a:xfrm>
            <a:off x="585825" y="4042488"/>
            <a:ext cx="1080120" cy="461665"/>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pulse</a:t>
            </a:r>
            <a:endParaRPr kumimoji="1" lang="ja-JP" altLang="en-US" sz="2400">
              <a:latin typeface="Cambria Math" panose="02040503050406030204" pitchFamily="18" charset="0"/>
            </a:endParaRPr>
          </a:p>
        </p:txBody>
      </p:sp>
    </p:spTree>
    <p:extLst>
      <p:ext uri="{BB962C8B-B14F-4D97-AF65-F5344CB8AC3E}">
        <p14:creationId xmlns:p14="http://schemas.microsoft.com/office/powerpoint/2010/main" val="3818645136"/>
      </p:ext>
    </p:extLst>
  </p:cSld>
  <p:clrMapOvr>
    <a:masterClrMapping/>
  </p:clrMapOvr>
  <mc:AlternateContent xmlns:mc="http://schemas.openxmlformats.org/markup-compatibility/2006" xmlns:p14="http://schemas.microsoft.com/office/powerpoint/2010/main">
    <mc:Choice Requires="p14">
      <p:transition spd="slow" p14:dur="2000" advTm="564"/>
    </mc:Choice>
    <mc:Fallback xmlns="">
      <p:transition spd="slow" advTm="56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38992" y="652490"/>
            <a:ext cx="9545444" cy="523220"/>
          </a:xfrm>
          <a:prstGeom prst="rect">
            <a:avLst/>
          </a:prstGeom>
          <a:noFill/>
        </p:spPr>
        <p:txBody>
          <a:bodyPr wrap="square" rtlCol="0">
            <a:spAutoFit/>
          </a:bodyPr>
          <a:lstStyle/>
          <a:p>
            <a:r>
              <a:rPr lang="en-US" altLang="ja-JP" sz="2800" dirty="0">
                <a:latin typeface="Cambria Math" charset="0"/>
                <a:ea typeface="Cambria Math" charset="0"/>
                <a:cs typeface="Cambria Math" charset="0"/>
              </a:rPr>
              <a:t>But, two cubic scintillators aligned in series take coincidence.</a:t>
            </a:r>
          </a:p>
        </p:txBody>
      </p:sp>
      <p:sp>
        <p:nvSpPr>
          <p:cNvPr id="6" name="正方形/長方形 5"/>
          <p:cNvSpPr/>
          <p:nvPr/>
        </p:nvSpPr>
        <p:spPr>
          <a:xfrm rot="19213189">
            <a:off x="3790402" y="2540067"/>
            <a:ext cx="841218" cy="71123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p:cNvCxnSpPr>
            <a:cxnSpLocks/>
          </p:cNvCxnSpPr>
          <p:nvPr/>
        </p:nvCxnSpPr>
        <p:spPr>
          <a:xfrm flipH="1">
            <a:off x="5326609" y="1241322"/>
            <a:ext cx="27049" cy="38438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4051535" y="1226990"/>
            <a:ext cx="3088888" cy="461665"/>
          </a:xfrm>
          <a:prstGeom prst="rect">
            <a:avLst/>
          </a:prstGeom>
          <a:noFill/>
        </p:spPr>
        <p:txBody>
          <a:bodyPr wrap="square" rtlCol="0">
            <a:spAutoFit/>
          </a:bodyPr>
          <a:lstStyle/>
          <a:p>
            <a:r>
              <a:rPr kumimoji="1" lang="en-US" altLang="ja-JP" sz="2400" dirty="0">
                <a:solidFill>
                  <a:srgbClr val="FF0000"/>
                </a:solidFill>
                <a:latin typeface="Cambria Math" charset="0"/>
                <a:ea typeface="Cambria Math" charset="0"/>
                <a:cs typeface="Cambria Math" charset="0"/>
              </a:rPr>
              <a:t>cosmic ray</a:t>
            </a:r>
            <a:endParaRPr kumimoji="1" lang="ja-JP" altLang="en-US" sz="2400" dirty="0">
              <a:solidFill>
                <a:srgbClr val="FF0000"/>
              </a:solidFill>
              <a:latin typeface="Cambria Math" charset="0"/>
              <a:ea typeface="Cambria Math" charset="0"/>
              <a:cs typeface="Cambria Math" charset="0"/>
            </a:endParaRPr>
          </a:p>
        </p:txBody>
      </p:sp>
      <p:sp>
        <p:nvSpPr>
          <p:cNvPr id="20" name="円/楕円 19"/>
          <p:cNvSpPr/>
          <p:nvPr/>
        </p:nvSpPr>
        <p:spPr>
          <a:xfrm rot="3131436">
            <a:off x="3944366" y="1415936"/>
            <a:ext cx="1216792" cy="2384355"/>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216723" y="5014368"/>
            <a:ext cx="11809141" cy="1569660"/>
          </a:xfrm>
          <a:prstGeom prst="rect">
            <a:avLst/>
          </a:prstGeom>
          <a:noFill/>
        </p:spPr>
        <p:txBody>
          <a:bodyPr wrap="square" rtlCol="0">
            <a:spAutoFit/>
          </a:bodyPr>
          <a:lstStyle/>
          <a:p>
            <a:r>
              <a:rPr kumimoji="1" lang="en-US" altLang="ja-JP" sz="2400" dirty="0">
                <a:latin typeface="Cambria Math" charset="0"/>
                <a:ea typeface="Cambria Math" charset="0"/>
                <a:cs typeface="Cambria Math" charset="0"/>
              </a:rPr>
              <a:t>So, this value may be wrong.</a:t>
            </a:r>
          </a:p>
          <a:p>
            <a:r>
              <a:rPr lang="en-US" altLang="ja-JP" sz="2400" dirty="0">
                <a:latin typeface="Cambria Math" charset="0"/>
                <a:ea typeface="Cambria Math" charset="0"/>
                <a:cs typeface="Cambria Math" charset="0"/>
              </a:rPr>
              <a:t>If we can, we must reconsider taking into account of angular distribution of cosmic rays.</a:t>
            </a:r>
          </a:p>
          <a:p>
            <a:endParaRPr kumimoji="1" lang="en-US" altLang="ja-JP" sz="2400" dirty="0">
              <a:latin typeface="Cambria Math" charset="0"/>
              <a:ea typeface="Cambria Math" charset="0"/>
              <a:cs typeface="Cambria Math" charset="0"/>
            </a:endParaRPr>
          </a:p>
          <a:p>
            <a:r>
              <a:rPr lang="en-US" altLang="ja-JP" sz="2400" dirty="0">
                <a:latin typeface="Cambria Math" charset="0"/>
                <a:ea typeface="Cambria Math" charset="0"/>
                <a:cs typeface="Cambria Math" charset="0"/>
              </a:rPr>
              <a:t>Anyway, we will eliminate events of cosmic rays.</a:t>
            </a:r>
            <a:endParaRPr kumimoji="1" lang="en-US" altLang="ja-JP" sz="2400" dirty="0">
              <a:latin typeface="Cambria Math" charset="0"/>
              <a:ea typeface="Cambria Math" charset="0"/>
              <a:cs typeface="Cambria Math" charset="0"/>
            </a:endParaRPr>
          </a:p>
        </p:txBody>
      </p:sp>
      <p:sp>
        <p:nvSpPr>
          <p:cNvPr id="23" name="テキスト ボックス 22"/>
          <p:cNvSpPr txBox="1"/>
          <p:nvPr/>
        </p:nvSpPr>
        <p:spPr>
          <a:xfrm>
            <a:off x="2482199" y="1899870"/>
            <a:ext cx="1785423" cy="461665"/>
          </a:xfrm>
          <a:prstGeom prst="rect">
            <a:avLst/>
          </a:prstGeom>
          <a:noFill/>
        </p:spPr>
        <p:txBody>
          <a:bodyPr wrap="square" rtlCol="0">
            <a:spAutoFit/>
          </a:bodyPr>
          <a:lstStyle/>
          <a:p>
            <a:r>
              <a:rPr kumimoji="1" lang="en-US" altLang="ja-JP" sz="2400" dirty="0">
                <a:solidFill>
                  <a:srgbClr val="00B0F0"/>
                </a:solidFill>
                <a:latin typeface="Cambria Math" charset="0"/>
                <a:ea typeface="Cambria Math" charset="0"/>
                <a:cs typeface="Cambria Math" charset="0"/>
              </a:rPr>
              <a:t>coincidence</a:t>
            </a:r>
            <a:endParaRPr kumimoji="1" lang="ja-JP" altLang="en-US" sz="2400" dirty="0">
              <a:solidFill>
                <a:srgbClr val="00B0F0"/>
              </a:solidFill>
              <a:latin typeface="Cambria Math" charset="0"/>
              <a:ea typeface="Cambria Math" charset="0"/>
              <a:cs typeface="Cambria Math" charset="0"/>
            </a:endParaRPr>
          </a:p>
        </p:txBody>
      </p:sp>
      <p:cxnSp>
        <p:nvCxnSpPr>
          <p:cNvPr id="34" name="直線矢印コネクタ 33"/>
          <p:cNvCxnSpPr/>
          <p:nvPr/>
        </p:nvCxnSpPr>
        <p:spPr>
          <a:xfrm>
            <a:off x="1684254" y="2280434"/>
            <a:ext cx="2540181" cy="6333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407368" y="1872609"/>
            <a:ext cx="1753965" cy="461665"/>
          </a:xfrm>
          <a:prstGeom prst="rect">
            <a:avLst/>
          </a:prstGeom>
          <a:noFill/>
        </p:spPr>
        <p:txBody>
          <a:bodyPr wrap="square" rtlCol="0">
            <a:spAutoFit/>
          </a:bodyPr>
          <a:lstStyle/>
          <a:p>
            <a:r>
              <a:rPr lang="en-US" altLang="ja-JP" sz="2400" dirty="0">
                <a:latin typeface="Cambria Math" charset="0"/>
                <a:ea typeface="Cambria Math" charset="0"/>
                <a:cs typeface="Cambria Math" charset="0"/>
              </a:rPr>
              <a:t>scintillator</a:t>
            </a:r>
            <a:endParaRPr kumimoji="1" lang="ja-JP" altLang="en-US" sz="2400" dirty="0">
              <a:latin typeface="Cambria Math" charset="0"/>
              <a:ea typeface="Cambria Math" charset="0"/>
              <a:cs typeface="Cambria Math" charset="0"/>
            </a:endParaRPr>
          </a:p>
        </p:txBody>
      </p:sp>
      <p:sp>
        <p:nvSpPr>
          <p:cNvPr id="24" name="正方形/長方形 23"/>
          <p:cNvSpPr/>
          <p:nvPr/>
        </p:nvSpPr>
        <p:spPr>
          <a:xfrm rot="19213189">
            <a:off x="4247189" y="3107437"/>
            <a:ext cx="851838" cy="67390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rot="19213189">
            <a:off x="4888397" y="2533270"/>
            <a:ext cx="902621" cy="71163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rot="19213189">
            <a:off x="4440343" y="1980138"/>
            <a:ext cx="885435" cy="69680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直方体 6"/>
          <p:cNvSpPr/>
          <p:nvPr/>
        </p:nvSpPr>
        <p:spPr>
          <a:xfrm flipH="1">
            <a:off x="1856860" y="3877958"/>
            <a:ext cx="304472" cy="1053148"/>
          </a:xfrm>
          <a:prstGeom prst="cube">
            <a:avLst>
              <a:gd name="adj" fmla="val 7029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167268" y="41402"/>
            <a:ext cx="6576804" cy="707886"/>
          </a:xfrm>
          <a:prstGeom prst="rect">
            <a:avLst/>
          </a:prstGeom>
          <a:noFill/>
        </p:spPr>
        <p:txBody>
          <a:bodyPr wrap="square" rtlCol="0">
            <a:spAutoFit/>
          </a:bodyPr>
          <a:lstStyle/>
          <a:p>
            <a:r>
              <a:rPr kumimoji="1" lang="en-US" altLang="ja-JP" sz="4000" dirty="0">
                <a:latin typeface="Cambria Math" charset="0"/>
                <a:ea typeface="Cambria Math" charset="0"/>
                <a:cs typeface="Cambria Math" charset="0"/>
              </a:rPr>
              <a:t>background(cosmic rays)</a:t>
            </a:r>
            <a:endParaRPr kumimoji="1" lang="ja-JP" altLang="en-US" sz="4000" dirty="0">
              <a:latin typeface="Cambria Math" charset="0"/>
              <a:ea typeface="Cambria Math" charset="0"/>
              <a:cs typeface="Cambria Math" charset="0"/>
            </a:endParaRPr>
          </a:p>
        </p:txBody>
      </p:sp>
      <p:cxnSp>
        <p:nvCxnSpPr>
          <p:cNvPr id="10" name="直線矢印コネクタ 9"/>
          <p:cNvCxnSpPr/>
          <p:nvPr/>
        </p:nvCxnSpPr>
        <p:spPr>
          <a:xfrm>
            <a:off x="762624" y="3544179"/>
            <a:ext cx="952879" cy="7949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67268" y="3154518"/>
            <a:ext cx="1814554" cy="461665"/>
          </a:xfrm>
          <a:prstGeom prst="rect">
            <a:avLst/>
          </a:prstGeom>
          <a:noFill/>
        </p:spPr>
        <p:txBody>
          <a:bodyPr wrap="square" rtlCol="0">
            <a:spAutoFit/>
          </a:bodyPr>
          <a:lstStyle/>
          <a:p>
            <a:r>
              <a:rPr kumimoji="1" lang="en-US" altLang="ja-JP" sz="2400" dirty="0">
                <a:latin typeface="Cambria Math" charset="0"/>
                <a:ea typeface="Cambria Math" charset="0"/>
                <a:cs typeface="Cambria Math" charset="0"/>
              </a:rPr>
              <a:t>target</a:t>
            </a:r>
            <a:endParaRPr kumimoji="1" lang="ja-JP" altLang="en-US" sz="2400" dirty="0">
              <a:latin typeface="Cambria Math" charset="0"/>
              <a:ea typeface="Cambria Math" charset="0"/>
              <a:cs typeface="Cambria Math" charset="0"/>
            </a:endParaRPr>
          </a:p>
        </p:txBody>
      </p:sp>
      <p:cxnSp>
        <p:nvCxnSpPr>
          <p:cNvPr id="15" name="直線矢印コネクタ 14"/>
          <p:cNvCxnSpPr/>
          <p:nvPr/>
        </p:nvCxnSpPr>
        <p:spPr>
          <a:xfrm flipV="1">
            <a:off x="2302689" y="1266448"/>
            <a:ext cx="3905556" cy="3161654"/>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6121294" y="1170205"/>
            <a:ext cx="2911600" cy="461665"/>
          </a:xfrm>
          <a:prstGeom prst="rect">
            <a:avLst/>
          </a:prstGeom>
          <a:noFill/>
        </p:spPr>
        <p:txBody>
          <a:bodyPr wrap="square" rtlCol="0">
            <a:spAutoFit/>
          </a:bodyPr>
          <a:lstStyle/>
          <a:p>
            <a:r>
              <a:rPr kumimoji="1" lang="en-US" altLang="ja-JP" sz="2400" dirty="0">
                <a:solidFill>
                  <a:schemeClr val="accent6">
                    <a:lumMod val="75000"/>
                  </a:schemeClr>
                </a:solidFill>
                <a:latin typeface="Cambria Math" charset="0"/>
                <a:ea typeface="Cambria Math" charset="0"/>
                <a:cs typeface="Cambria Math" charset="0"/>
              </a:rPr>
              <a:t>e</a:t>
            </a:r>
            <a:r>
              <a:rPr kumimoji="1" lang="en-US" altLang="ja-JP" sz="2400" baseline="30000" dirty="0">
                <a:solidFill>
                  <a:schemeClr val="accent6">
                    <a:lumMod val="75000"/>
                  </a:schemeClr>
                </a:solidFill>
                <a:latin typeface="Cambria Math" charset="0"/>
                <a:ea typeface="Cambria Math" charset="0"/>
                <a:cs typeface="Cambria Math" charset="0"/>
              </a:rPr>
              <a:t>-</a:t>
            </a:r>
            <a:r>
              <a:rPr kumimoji="1" lang="en-US" altLang="ja-JP" sz="2400" dirty="0">
                <a:solidFill>
                  <a:schemeClr val="accent6">
                    <a:lumMod val="75000"/>
                  </a:schemeClr>
                </a:solidFill>
                <a:latin typeface="Cambria Math" charset="0"/>
                <a:ea typeface="Cambria Math" charset="0"/>
                <a:cs typeface="Cambria Math" charset="0"/>
              </a:rPr>
              <a:t> from DIO</a:t>
            </a:r>
            <a:endParaRPr kumimoji="1" lang="ja-JP" altLang="en-US" sz="2400" dirty="0">
              <a:solidFill>
                <a:schemeClr val="accent6">
                  <a:lumMod val="75000"/>
                </a:schemeClr>
              </a:solidFill>
              <a:latin typeface="Cambria Math" charset="0"/>
              <a:ea typeface="Cambria Math" charset="0"/>
              <a:cs typeface="Cambria Math" charset="0"/>
            </a:endParaRPr>
          </a:p>
        </p:txBody>
      </p:sp>
      <p:cxnSp>
        <p:nvCxnSpPr>
          <p:cNvPr id="41" name="直線矢印コネクタ 40"/>
          <p:cNvCxnSpPr/>
          <p:nvPr/>
        </p:nvCxnSpPr>
        <p:spPr>
          <a:xfrm flipH="1">
            <a:off x="5440033" y="4288040"/>
            <a:ext cx="3637098" cy="3401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flipV="1">
            <a:off x="5867617" y="1627100"/>
            <a:ext cx="3209514" cy="10098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ドーナツ 53"/>
          <p:cNvSpPr/>
          <p:nvPr/>
        </p:nvSpPr>
        <p:spPr>
          <a:xfrm>
            <a:off x="9254807" y="2226871"/>
            <a:ext cx="1080120" cy="974239"/>
          </a:xfrm>
          <a:prstGeom prst="donut">
            <a:avLst>
              <a:gd name="adj" fmla="val 0"/>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5" name="乗算記号 54"/>
          <p:cNvSpPr/>
          <p:nvPr/>
        </p:nvSpPr>
        <p:spPr>
          <a:xfrm>
            <a:off x="9082338" y="3477725"/>
            <a:ext cx="1406150" cy="1453381"/>
          </a:xfrm>
          <a:prstGeom prst="mathMultiply">
            <a:avLst>
              <a:gd name="adj1" fmla="val 0"/>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6131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6CE079-0664-3E4D-8A8A-1674E188D348}"/>
              </a:ext>
            </a:extLst>
          </p:cNvPr>
          <p:cNvSpPr>
            <a:spLocks noGrp="1"/>
          </p:cNvSpPr>
          <p:nvPr>
            <p:ph type="title"/>
          </p:nvPr>
        </p:nvSpPr>
        <p:spPr>
          <a:xfrm>
            <a:off x="0" y="12145"/>
            <a:ext cx="10515600" cy="925513"/>
          </a:xfrm>
        </p:spPr>
        <p:txBody>
          <a:bodyPr/>
          <a:lstStyle/>
          <a:p>
            <a:r>
              <a:rPr lang="en-US" altLang="ja-JP" dirty="0">
                <a:latin typeface="Cambria Math" panose="02040503050406030204" pitchFamily="18" charset="0"/>
                <a:ea typeface="Cambria Math" panose="02040503050406030204" pitchFamily="18" charset="0"/>
              </a:rPr>
              <a:t>BG by impurity element  </a:t>
            </a:r>
            <a:endParaRPr kumimoji="1" lang="ja-JP" altLang="en-US">
              <a:latin typeface="Cambria Math" panose="02040503050406030204" pitchFamily="18" charset="0"/>
            </a:endParaRPr>
          </a:p>
        </p:txBody>
      </p:sp>
      <p:sp>
        <p:nvSpPr>
          <p:cNvPr id="3" name="コンテンツ プレースホルダー 2">
            <a:extLst>
              <a:ext uri="{FF2B5EF4-FFF2-40B4-BE49-F238E27FC236}">
                <a16:creationId xmlns:a16="http://schemas.microsoft.com/office/drawing/2014/main" id="{A51F7674-8EF8-3E49-933F-66038FDA9826}"/>
              </a:ext>
            </a:extLst>
          </p:cNvPr>
          <p:cNvSpPr>
            <a:spLocks noGrp="1"/>
          </p:cNvSpPr>
          <p:nvPr>
            <p:ph idx="1"/>
          </p:nvPr>
        </p:nvSpPr>
        <p:spPr>
          <a:xfrm>
            <a:off x="523875" y="842963"/>
            <a:ext cx="10948988" cy="5757863"/>
          </a:xfrm>
        </p:spPr>
        <p:txBody>
          <a:bodyPr/>
          <a:lstStyle/>
          <a:p>
            <a:pPr marL="0" indent="0">
              <a:buNone/>
            </a:pPr>
            <a:r>
              <a:rPr lang="en-US" altLang="ja-JP" sz="3200" dirty="0">
                <a:latin typeface="Cambria Math" panose="02040503050406030204" pitchFamily="18" charset="0"/>
              </a:rPr>
              <a:t>ex.  Case of Pb target  </a:t>
            </a:r>
          </a:p>
          <a:p>
            <a:pPr marL="0" indent="0">
              <a:buNone/>
            </a:pPr>
            <a:r>
              <a:rPr lang="en-US" altLang="ja-JP" sz="3200" dirty="0">
                <a:latin typeface="Cambria Math" panose="02040503050406030204" pitchFamily="18" charset="0"/>
              </a:rPr>
              <a:t>   impurities: </a:t>
            </a:r>
            <a:r>
              <a:rPr lang="en-US" altLang="ja-JP" sz="3200" dirty="0">
                <a:highlight>
                  <a:srgbClr val="00FFFF"/>
                </a:highlight>
                <a:latin typeface="Cambria Math" panose="02040503050406030204" pitchFamily="18" charset="0"/>
              </a:rPr>
              <a:t>Fe , Cu</a:t>
            </a:r>
            <a:r>
              <a:rPr lang="en-US" altLang="ja-JP" sz="3200" dirty="0">
                <a:latin typeface="Cambria Math" panose="02040503050406030204" pitchFamily="18" charset="0"/>
              </a:rPr>
              <a:t>, Bi, .....</a:t>
            </a:r>
          </a:p>
        </p:txBody>
      </p:sp>
      <p:pic>
        <p:nvPicPr>
          <p:cNvPr id="14" name="図 13">
            <a:extLst>
              <a:ext uri="{FF2B5EF4-FFF2-40B4-BE49-F238E27FC236}">
                <a16:creationId xmlns:a16="http://schemas.microsoft.com/office/drawing/2014/main" id="{688A15B8-9F56-9A42-A2BC-8EF70E0D64BA}"/>
              </a:ext>
            </a:extLst>
          </p:cNvPr>
          <p:cNvPicPr>
            <a:picLocks noChangeAspect="1"/>
          </p:cNvPicPr>
          <p:nvPr/>
        </p:nvPicPr>
        <p:blipFill>
          <a:blip r:embed="rId2"/>
          <a:stretch>
            <a:fillRect/>
          </a:stretch>
        </p:blipFill>
        <p:spPr>
          <a:xfrm>
            <a:off x="240338" y="2549666"/>
            <a:ext cx="8279945" cy="4263710"/>
          </a:xfrm>
          <a:prstGeom prst="rect">
            <a:avLst/>
          </a:prstGeom>
        </p:spPr>
      </p:pic>
      <p:sp>
        <p:nvSpPr>
          <p:cNvPr id="25" name="テキスト ボックス 24">
            <a:extLst>
              <a:ext uri="{FF2B5EF4-FFF2-40B4-BE49-F238E27FC236}">
                <a16:creationId xmlns:a16="http://schemas.microsoft.com/office/drawing/2014/main" id="{62E90B1B-77B7-6240-9AA7-4D5AF3867FBA}"/>
              </a:ext>
            </a:extLst>
          </p:cNvPr>
          <p:cNvSpPr txBox="1"/>
          <p:nvPr/>
        </p:nvSpPr>
        <p:spPr>
          <a:xfrm>
            <a:off x="1472152" y="2933945"/>
            <a:ext cx="2000250" cy="954107"/>
          </a:xfrm>
          <a:prstGeom prst="rect">
            <a:avLst/>
          </a:prstGeom>
          <a:noFill/>
        </p:spPr>
        <p:txBody>
          <a:bodyPr wrap="square" rtlCol="0">
            <a:spAutoFit/>
          </a:bodyPr>
          <a:lstStyle/>
          <a:p>
            <a:r>
              <a:rPr kumimoji="1" lang="en-US" altLang="ja-JP" sz="2800" dirty="0">
                <a:latin typeface="Cambria Math" panose="02040503050406030204" pitchFamily="18" charset="0"/>
                <a:ea typeface="Cambria Math" panose="02040503050406030204" pitchFamily="18" charset="0"/>
              </a:rPr>
              <a:t>Pb: life time =0.082µs</a:t>
            </a:r>
            <a:endParaRPr kumimoji="1" lang="ja-JP" altLang="en-US" sz="2800">
              <a:latin typeface="Cambria Math" panose="02040503050406030204" pitchFamily="18" charset="0"/>
            </a:endParaRPr>
          </a:p>
        </p:txBody>
      </p:sp>
      <p:sp>
        <p:nvSpPr>
          <p:cNvPr id="26" name="テキスト ボックス 25">
            <a:extLst>
              <a:ext uri="{FF2B5EF4-FFF2-40B4-BE49-F238E27FC236}">
                <a16:creationId xmlns:a16="http://schemas.microsoft.com/office/drawing/2014/main" id="{7E071558-7C3C-1C4E-9FC9-D1E4615CA652}"/>
              </a:ext>
            </a:extLst>
          </p:cNvPr>
          <p:cNvSpPr txBox="1"/>
          <p:nvPr/>
        </p:nvSpPr>
        <p:spPr>
          <a:xfrm>
            <a:off x="857250" y="5446110"/>
            <a:ext cx="1765227" cy="584775"/>
          </a:xfrm>
          <a:prstGeom prst="rect">
            <a:avLst/>
          </a:prstGeom>
          <a:noFill/>
        </p:spPr>
        <p:txBody>
          <a:bodyPr wrap="none" rtlCol="0">
            <a:spAutoFit/>
          </a:bodyPr>
          <a:lstStyle/>
          <a:p>
            <a:r>
              <a:rPr kumimoji="1" lang="en-US" altLang="ja-JP" sz="3200" dirty="0">
                <a:latin typeface="Cambria Math" panose="02040503050406030204" pitchFamily="18" charset="0"/>
                <a:ea typeface="Cambria Math" panose="02040503050406030204" pitchFamily="18" charset="0"/>
              </a:rPr>
              <a:t>µ+:2.2µs</a:t>
            </a:r>
            <a:endParaRPr kumimoji="1" lang="ja-JP" altLang="en-US" sz="3200">
              <a:latin typeface="Cambria Math" panose="02040503050406030204" pitchFamily="18" charset="0"/>
            </a:endParaRPr>
          </a:p>
        </p:txBody>
      </p:sp>
      <p:sp>
        <p:nvSpPr>
          <p:cNvPr id="28" name="テキスト ボックス 27">
            <a:extLst>
              <a:ext uri="{FF2B5EF4-FFF2-40B4-BE49-F238E27FC236}">
                <a16:creationId xmlns:a16="http://schemas.microsoft.com/office/drawing/2014/main" id="{519D1E6F-C88D-554E-9DE2-4A4F2D4AD859}"/>
              </a:ext>
            </a:extLst>
          </p:cNvPr>
          <p:cNvSpPr txBox="1"/>
          <p:nvPr/>
        </p:nvSpPr>
        <p:spPr>
          <a:xfrm>
            <a:off x="2622477" y="4673848"/>
            <a:ext cx="5164042" cy="523220"/>
          </a:xfrm>
          <a:prstGeom prst="rect">
            <a:avLst/>
          </a:prstGeom>
          <a:noFill/>
        </p:spPr>
        <p:txBody>
          <a:bodyPr wrap="none" rtlCol="0">
            <a:spAutoFit/>
          </a:bodyPr>
          <a:lstStyle/>
          <a:p>
            <a:r>
              <a:rPr kumimoji="1" lang="en-US" altLang="ja-JP" sz="2800" dirty="0">
                <a:latin typeface="Cambria Math" panose="02040503050406030204" pitchFamily="18" charset="0"/>
                <a:ea typeface="Cambria Math" panose="02040503050406030204" pitchFamily="18" charset="0"/>
              </a:rPr>
              <a:t>Impurity(long life time element)</a:t>
            </a:r>
            <a:endParaRPr kumimoji="1" lang="ja-JP" altLang="en-US" sz="2800">
              <a:latin typeface="Cambria Math" panose="02040503050406030204" pitchFamily="18" charset="0"/>
            </a:endParaRPr>
          </a:p>
        </p:txBody>
      </p:sp>
      <mc:AlternateContent xmlns:mc="http://schemas.openxmlformats.org/markup-compatibility/2006" xmlns:p14="http://schemas.microsoft.com/office/powerpoint/2010/main">
        <mc:Choice Requires="p14">
          <p:contentPart p14:bwMode="auto" r:id="rId3">
            <p14:nvContentPartPr>
              <p14:cNvPr id="30" name="インク 29">
                <a:extLst>
                  <a:ext uri="{FF2B5EF4-FFF2-40B4-BE49-F238E27FC236}">
                    <a16:creationId xmlns:a16="http://schemas.microsoft.com/office/drawing/2014/main" id="{F62CCB93-6CFC-9C44-9CF2-28B3466F6EAE}"/>
                  </a:ext>
                </a:extLst>
              </p14:cNvPr>
              <p14:cNvContentPartPr/>
              <p14:nvPr/>
            </p14:nvContentPartPr>
            <p14:xfrm>
              <a:off x="486382" y="3492585"/>
              <a:ext cx="3960" cy="54360"/>
            </p14:xfrm>
          </p:contentPart>
        </mc:Choice>
        <mc:Fallback xmlns="">
          <p:pic>
            <p:nvPicPr>
              <p:cNvPr id="30" name="インク 29">
                <a:extLst>
                  <a:ext uri="{FF2B5EF4-FFF2-40B4-BE49-F238E27FC236}">
                    <a16:creationId xmlns:a16="http://schemas.microsoft.com/office/drawing/2014/main" id="{F62CCB93-6CFC-9C44-9CF2-28B3466F6EAE}"/>
                  </a:ext>
                </a:extLst>
              </p:cNvPr>
              <p:cNvPicPr/>
              <p:nvPr/>
            </p:nvPicPr>
            <p:blipFill>
              <a:blip r:embed="rId4"/>
              <a:stretch>
                <a:fillRect/>
              </a:stretch>
            </p:blipFill>
            <p:spPr>
              <a:xfrm>
                <a:off x="450382" y="3456585"/>
                <a:ext cx="756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1" name="インク 30">
                <a:extLst>
                  <a:ext uri="{FF2B5EF4-FFF2-40B4-BE49-F238E27FC236}">
                    <a16:creationId xmlns:a16="http://schemas.microsoft.com/office/drawing/2014/main" id="{B8920DD8-F5EF-4E47-BCBF-945C3663B749}"/>
                  </a:ext>
                </a:extLst>
              </p14:cNvPr>
              <p14:cNvContentPartPr/>
              <p14:nvPr/>
            </p14:nvContentPartPr>
            <p14:xfrm>
              <a:off x="479542" y="4549545"/>
              <a:ext cx="26280" cy="70560"/>
            </p14:xfrm>
          </p:contentPart>
        </mc:Choice>
        <mc:Fallback xmlns="">
          <p:pic>
            <p:nvPicPr>
              <p:cNvPr id="31" name="インク 30">
                <a:extLst>
                  <a:ext uri="{FF2B5EF4-FFF2-40B4-BE49-F238E27FC236}">
                    <a16:creationId xmlns:a16="http://schemas.microsoft.com/office/drawing/2014/main" id="{B8920DD8-F5EF-4E47-BCBF-945C3663B749}"/>
                  </a:ext>
                </a:extLst>
              </p:cNvPr>
              <p:cNvPicPr/>
              <p:nvPr/>
            </p:nvPicPr>
            <p:blipFill>
              <a:blip r:embed="rId6"/>
              <a:stretch>
                <a:fillRect/>
              </a:stretch>
            </p:blipFill>
            <p:spPr>
              <a:xfrm>
                <a:off x="443542" y="4513905"/>
                <a:ext cx="9792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2" name="インク 31">
                <a:extLst>
                  <a:ext uri="{FF2B5EF4-FFF2-40B4-BE49-F238E27FC236}">
                    <a16:creationId xmlns:a16="http://schemas.microsoft.com/office/drawing/2014/main" id="{BEB39E1B-E0E9-3C47-9584-3A1A367E8D15}"/>
                  </a:ext>
                </a:extLst>
              </p14:cNvPr>
              <p14:cNvContentPartPr/>
              <p14:nvPr/>
            </p14:nvContentPartPr>
            <p14:xfrm>
              <a:off x="497542" y="5601105"/>
              <a:ext cx="4320" cy="53640"/>
            </p14:xfrm>
          </p:contentPart>
        </mc:Choice>
        <mc:Fallback xmlns="">
          <p:pic>
            <p:nvPicPr>
              <p:cNvPr id="32" name="インク 31">
                <a:extLst>
                  <a:ext uri="{FF2B5EF4-FFF2-40B4-BE49-F238E27FC236}">
                    <a16:creationId xmlns:a16="http://schemas.microsoft.com/office/drawing/2014/main" id="{BEB39E1B-E0E9-3C47-9584-3A1A367E8D15}"/>
                  </a:ext>
                </a:extLst>
              </p:cNvPr>
              <p:cNvPicPr/>
              <p:nvPr/>
            </p:nvPicPr>
            <p:blipFill>
              <a:blip r:embed="rId8"/>
              <a:stretch>
                <a:fillRect/>
              </a:stretch>
            </p:blipFill>
            <p:spPr>
              <a:xfrm>
                <a:off x="461902" y="5565105"/>
                <a:ext cx="7596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3" name="インク 32">
                <a:extLst>
                  <a:ext uri="{FF2B5EF4-FFF2-40B4-BE49-F238E27FC236}">
                    <a16:creationId xmlns:a16="http://schemas.microsoft.com/office/drawing/2014/main" id="{8C9B7608-1D57-6442-BF57-2A486F5DBA46}"/>
                  </a:ext>
                </a:extLst>
              </p14:cNvPr>
              <p14:cNvContentPartPr/>
              <p14:nvPr/>
            </p14:nvContentPartPr>
            <p14:xfrm>
              <a:off x="2992702" y="5946345"/>
              <a:ext cx="37800" cy="69120"/>
            </p14:xfrm>
          </p:contentPart>
        </mc:Choice>
        <mc:Fallback xmlns="">
          <p:pic>
            <p:nvPicPr>
              <p:cNvPr id="33" name="インク 32">
                <a:extLst>
                  <a:ext uri="{FF2B5EF4-FFF2-40B4-BE49-F238E27FC236}">
                    <a16:creationId xmlns:a16="http://schemas.microsoft.com/office/drawing/2014/main" id="{8C9B7608-1D57-6442-BF57-2A486F5DBA46}"/>
                  </a:ext>
                </a:extLst>
              </p:cNvPr>
              <p:cNvPicPr/>
              <p:nvPr/>
            </p:nvPicPr>
            <p:blipFill>
              <a:blip r:embed="rId10"/>
              <a:stretch>
                <a:fillRect/>
              </a:stretch>
            </p:blipFill>
            <p:spPr>
              <a:xfrm>
                <a:off x="2957062" y="5910705"/>
                <a:ext cx="10944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4" name="インク 33">
                <a:extLst>
                  <a:ext uri="{FF2B5EF4-FFF2-40B4-BE49-F238E27FC236}">
                    <a16:creationId xmlns:a16="http://schemas.microsoft.com/office/drawing/2014/main" id="{0A9A55C3-C745-8C47-B9B4-B2D525E01008}"/>
                  </a:ext>
                </a:extLst>
              </p14:cNvPr>
              <p14:cNvContentPartPr/>
              <p14:nvPr/>
            </p14:nvContentPartPr>
            <p14:xfrm>
              <a:off x="3463942" y="6202305"/>
              <a:ext cx="16920" cy="102600"/>
            </p14:xfrm>
          </p:contentPart>
        </mc:Choice>
        <mc:Fallback xmlns="">
          <p:pic>
            <p:nvPicPr>
              <p:cNvPr id="34" name="インク 33">
                <a:extLst>
                  <a:ext uri="{FF2B5EF4-FFF2-40B4-BE49-F238E27FC236}">
                    <a16:creationId xmlns:a16="http://schemas.microsoft.com/office/drawing/2014/main" id="{0A9A55C3-C745-8C47-B9B4-B2D525E01008}"/>
                  </a:ext>
                </a:extLst>
              </p:cNvPr>
              <p:cNvPicPr/>
              <p:nvPr/>
            </p:nvPicPr>
            <p:blipFill>
              <a:blip r:embed="rId12"/>
              <a:stretch>
                <a:fillRect/>
              </a:stretch>
            </p:blipFill>
            <p:spPr>
              <a:xfrm>
                <a:off x="3428302" y="6166305"/>
                <a:ext cx="8856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5" name="インク 34">
                <a:extLst>
                  <a:ext uri="{FF2B5EF4-FFF2-40B4-BE49-F238E27FC236}">
                    <a16:creationId xmlns:a16="http://schemas.microsoft.com/office/drawing/2014/main" id="{C9490685-DC1E-5142-A95F-81BB5741730B}"/>
                  </a:ext>
                </a:extLst>
              </p14:cNvPr>
              <p14:cNvContentPartPr/>
              <p14:nvPr/>
            </p14:nvContentPartPr>
            <p14:xfrm>
              <a:off x="3972982" y="6384105"/>
              <a:ext cx="3600" cy="43200"/>
            </p14:xfrm>
          </p:contentPart>
        </mc:Choice>
        <mc:Fallback xmlns="">
          <p:pic>
            <p:nvPicPr>
              <p:cNvPr id="35" name="インク 34">
                <a:extLst>
                  <a:ext uri="{FF2B5EF4-FFF2-40B4-BE49-F238E27FC236}">
                    <a16:creationId xmlns:a16="http://schemas.microsoft.com/office/drawing/2014/main" id="{C9490685-DC1E-5142-A95F-81BB5741730B}"/>
                  </a:ext>
                </a:extLst>
              </p:cNvPr>
              <p:cNvPicPr/>
              <p:nvPr/>
            </p:nvPicPr>
            <p:blipFill>
              <a:blip r:embed="rId14"/>
              <a:stretch>
                <a:fillRect/>
              </a:stretch>
            </p:blipFill>
            <p:spPr>
              <a:xfrm>
                <a:off x="3936982" y="6348465"/>
                <a:ext cx="7524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6" name="インク 35">
                <a:extLst>
                  <a:ext uri="{FF2B5EF4-FFF2-40B4-BE49-F238E27FC236}">
                    <a16:creationId xmlns:a16="http://schemas.microsoft.com/office/drawing/2014/main" id="{7C09503F-4646-D64C-93C1-3C8E771E3E3F}"/>
                  </a:ext>
                </a:extLst>
              </p14:cNvPr>
              <p14:cNvContentPartPr/>
              <p14:nvPr/>
            </p14:nvContentPartPr>
            <p14:xfrm>
              <a:off x="4686142" y="6505065"/>
              <a:ext cx="7920" cy="40320"/>
            </p14:xfrm>
          </p:contentPart>
        </mc:Choice>
        <mc:Fallback xmlns="">
          <p:pic>
            <p:nvPicPr>
              <p:cNvPr id="36" name="インク 35">
                <a:extLst>
                  <a:ext uri="{FF2B5EF4-FFF2-40B4-BE49-F238E27FC236}">
                    <a16:creationId xmlns:a16="http://schemas.microsoft.com/office/drawing/2014/main" id="{7C09503F-4646-D64C-93C1-3C8E771E3E3F}"/>
                  </a:ext>
                </a:extLst>
              </p:cNvPr>
              <p:cNvPicPr/>
              <p:nvPr/>
            </p:nvPicPr>
            <p:blipFill>
              <a:blip r:embed="rId16"/>
              <a:stretch>
                <a:fillRect/>
              </a:stretch>
            </p:blipFill>
            <p:spPr>
              <a:xfrm>
                <a:off x="4650142" y="6469065"/>
                <a:ext cx="7956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7" name="インク 36">
                <a:extLst>
                  <a:ext uri="{FF2B5EF4-FFF2-40B4-BE49-F238E27FC236}">
                    <a16:creationId xmlns:a16="http://schemas.microsoft.com/office/drawing/2014/main" id="{B5EF9D3D-5C62-4547-89B5-DA5DD9D44265}"/>
                  </a:ext>
                </a:extLst>
              </p14:cNvPr>
              <p14:cNvContentPartPr/>
              <p14:nvPr/>
            </p14:nvContentPartPr>
            <p14:xfrm>
              <a:off x="5280502" y="6550425"/>
              <a:ext cx="12600" cy="64440"/>
            </p14:xfrm>
          </p:contentPart>
        </mc:Choice>
        <mc:Fallback xmlns="">
          <p:pic>
            <p:nvPicPr>
              <p:cNvPr id="37" name="インク 36">
                <a:extLst>
                  <a:ext uri="{FF2B5EF4-FFF2-40B4-BE49-F238E27FC236}">
                    <a16:creationId xmlns:a16="http://schemas.microsoft.com/office/drawing/2014/main" id="{B5EF9D3D-5C62-4547-89B5-DA5DD9D44265}"/>
                  </a:ext>
                </a:extLst>
              </p:cNvPr>
              <p:cNvPicPr/>
              <p:nvPr/>
            </p:nvPicPr>
            <p:blipFill>
              <a:blip r:embed="rId18"/>
              <a:stretch>
                <a:fillRect/>
              </a:stretch>
            </p:blipFill>
            <p:spPr>
              <a:xfrm>
                <a:off x="5244862" y="6514425"/>
                <a:ext cx="8424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8" name="インク 37">
                <a:extLst>
                  <a:ext uri="{FF2B5EF4-FFF2-40B4-BE49-F238E27FC236}">
                    <a16:creationId xmlns:a16="http://schemas.microsoft.com/office/drawing/2014/main" id="{C7EE3A80-73B4-0E43-8489-E249D7A417D1}"/>
                  </a:ext>
                </a:extLst>
              </p14:cNvPr>
              <p14:cNvContentPartPr/>
              <p14:nvPr/>
            </p14:nvContentPartPr>
            <p14:xfrm>
              <a:off x="693022" y="4821345"/>
              <a:ext cx="18000" cy="18000"/>
            </p14:xfrm>
          </p:contentPart>
        </mc:Choice>
        <mc:Fallback xmlns="">
          <p:pic>
            <p:nvPicPr>
              <p:cNvPr id="38" name="インク 37">
                <a:extLst>
                  <a:ext uri="{FF2B5EF4-FFF2-40B4-BE49-F238E27FC236}">
                    <a16:creationId xmlns:a16="http://schemas.microsoft.com/office/drawing/2014/main" id="{C7EE3A80-73B4-0E43-8489-E249D7A417D1}"/>
                  </a:ext>
                </a:extLst>
              </p:cNvPr>
              <p:cNvPicPr/>
              <p:nvPr/>
            </p:nvPicPr>
            <p:blipFill>
              <a:blip r:embed="rId20"/>
              <a:stretch>
                <a:fillRect/>
              </a:stretch>
            </p:blipFill>
            <p:spPr>
              <a:xfrm>
                <a:off x="657382" y="4785705"/>
                <a:ext cx="8964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9" name="インク 38">
                <a:extLst>
                  <a:ext uri="{FF2B5EF4-FFF2-40B4-BE49-F238E27FC236}">
                    <a16:creationId xmlns:a16="http://schemas.microsoft.com/office/drawing/2014/main" id="{539886C5-3CC0-814F-8B58-4DBC913FA129}"/>
                  </a:ext>
                </a:extLst>
              </p14:cNvPr>
              <p14:cNvContentPartPr/>
              <p14:nvPr/>
            </p14:nvContentPartPr>
            <p14:xfrm>
              <a:off x="1196302" y="5135625"/>
              <a:ext cx="360" cy="360"/>
            </p14:xfrm>
          </p:contentPart>
        </mc:Choice>
        <mc:Fallback xmlns="">
          <p:pic>
            <p:nvPicPr>
              <p:cNvPr id="39" name="インク 38">
                <a:extLst>
                  <a:ext uri="{FF2B5EF4-FFF2-40B4-BE49-F238E27FC236}">
                    <a16:creationId xmlns:a16="http://schemas.microsoft.com/office/drawing/2014/main" id="{539886C5-3CC0-814F-8B58-4DBC913FA129}"/>
                  </a:ext>
                </a:extLst>
              </p:cNvPr>
              <p:cNvPicPr/>
              <p:nvPr/>
            </p:nvPicPr>
            <p:blipFill>
              <a:blip r:embed="rId22"/>
              <a:stretch>
                <a:fillRect/>
              </a:stretch>
            </p:blipFill>
            <p:spPr>
              <a:xfrm>
                <a:off x="1160662" y="509962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0" name="インク 39">
                <a:extLst>
                  <a:ext uri="{FF2B5EF4-FFF2-40B4-BE49-F238E27FC236}">
                    <a16:creationId xmlns:a16="http://schemas.microsoft.com/office/drawing/2014/main" id="{AF0CCB82-3778-894C-A17F-A76D1DE50A8F}"/>
                  </a:ext>
                </a:extLst>
              </p14:cNvPr>
              <p14:cNvContentPartPr/>
              <p14:nvPr/>
            </p14:nvContentPartPr>
            <p14:xfrm>
              <a:off x="1755022" y="5391945"/>
              <a:ext cx="360" cy="360"/>
            </p14:xfrm>
          </p:contentPart>
        </mc:Choice>
        <mc:Fallback xmlns="">
          <p:pic>
            <p:nvPicPr>
              <p:cNvPr id="40" name="インク 39">
                <a:extLst>
                  <a:ext uri="{FF2B5EF4-FFF2-40B4-BE49-F238E27FC236}">
                    <a16:creationId xmlns:a16="http://schemas.microsoft.com/office/drawing/2014/main" id="{AF0CCB82-3778-894C-A17F-A76D1DE50A8F}"/>
                  </a:ext>
                </a:extLst>
              </p:cNvPr>
              <p:cNvPicPr/>
              <p:nvPr/>
            </p:nvPicPr>
            <p:blipFill>
              <a:blip r:embed="rId22"/>
              <a:stretch>
                <a:fillRect/>
              </a:stretch>
            </p:blipFill>
            <p:spPr>
              <a:xfrm>
                <a:off x="1719022" y="535594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1" name="インク 40">
                <a:extLst>
                  <a:ext uri="{FF2B5EF4-FFF2-40B4-BE49-F238E27FC236}">
                    <a16:creationId xmlns:a16="http://schemas.microsoft.com/office/drawing/2014/main" id="{899474B7-16A3-034A-8867-D4F399544764}"/>
                  </a:ext>
                </a:extLst>
              </p14:cNvPr>
              <p14:cNvContentPartPr/>
              <p14:nvPr/>
            </p14:nvContentPartPr>
            <p14:xfrm>
              <a:off x="2191702" y="5564025"/>
              <a:ext cx="360" cy="360"/>
            </p14:xfrm>
          </p:contentPart>
        </mc:Choice>
        <mc:Fallback xmlns="">
          <p:pic>
            <p:nvPicPr>
              <p:cNvPr id="41" name="インク 40">
                <a:extLst>
                  <a:ext uri="{FF2B5EF4-FFF2-40B4-BE49-F238E27FC236}">
                    <a16:creationId xmlns:a16="http://schemas.microsoft.com/office/drawing/2014/main" id="{899474B7-16A3-034A-8867-D4F399544764}"/>
                  </a:ext>
                </a:extLst>
              </p:cNvPr>
              <p:cNvPicPr/>
              <p:nvPr/>
            </p:nvPicPr>
            <p:blipFill>
              <a:blip r:embed="rId22"/>
              <a:stretch>
                <a:fillRect/>
              </a:stretch>
            </p:blipFill>
            <p:spPr>
              <a:xfrm>
                <a:off x="2156062" y="552838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2" name="インク 41">
                <a:extLst>
                  <a:ext uri="{FF2B5EF4-FFF2-40B4-BE49-F238E27FC236}">
                    <a16:creationId xmlns:a16="http://schemas.microsoft.com/office/drawing/2014/main" id="{197BD793-834E-FC48-AF31-61631D769B77}"/>
                  </a:ext>
                </a:extLst>
              </p14:cNvPr>
              <p14:cNvContentPartPr/>
              <p14:nvPr/>
            </p14:nvContentPartPr>
            <p14:xfrm>
              <a:off x="545062" y="3319425"/>
              <a:ext cx="360" cy="360"/>
            </p14:xfrm>
          </p:contentPart>
        </mc:Choice>
        <mc:Fallback xmlns="">
          <p:pic>
            <p:nvPicPr>
              <p:cNvPr id="42" name="インク 41">
                <a:extLst>
                  <a:ext uri="{FF2B5EF4-FFF2-40B4-BE49-F238E27FC236}">
                    <a16:creationId xmlns:a16="http://schemas.microsoft.com/office/drawing/2014/main" id="{197BD793-834E-FC48-AF31-61631D769B77}"/>
                  </a:ext>
                </a:extLst>
              </p:cNvPr>
              <p:cNvPicPr/>
              <p:nvPr/>
            </p:nvPicPr>
            <p:blipFill>
              <a:blip r:embed="rId22"/>
              <a:stretch>
                <a:fillRect/>
              </a:stretch>
            </p:blipFill>
            <p:spPr>
              <a:xfrm>
                <a:off x="509062" y="328342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3" name="インク 42">
                <a:extLst>
                  <a:ext uri="{FF2B5EF4-FFF2-40B4-BE49-F238E27FC236}">
                    <a16:creationId xmlns:a16="http://schemas.microsoft.com/office/drawing/2014/main" id="{FB2AFA5D-AEF0-0846-837A-B67E3DF3E37E}"/>
                  </a:ext>
                </a:extLst>
              </p14:cNvPr>
              <p14:cNvContentPartPr/>
              <p14:nvPr/>
            </p14:nvContentPartPr>
            <p14:xfrm>
              <a:off x="807502" y="3648465"/>
              <a:ext cx="360" cy="360"/>
            </p14:xfrm>
          </p:contentPart>
        </mc:Choice>
        <mc:Fallback xmlns="">
          <p:pic>
            <p:nvPicPr>
              <p:cNvPr id="43" name="インク 42">
                <a:extLst>
                  <a:ext uri="{FF2B5EF4-FFF2-40B4-BE49-F238E27FC236}">
                    <a16:creationId xmlns:a16="http://schemas.microsoft.com/office/drawing/2014/main" id="{FB2AFA5D-AEF0-0846-837A-B67E3DF3E37E}"/>
                  </a:ext>
                </a:extLst>
              </p:cNvPr>
              <p:cNvPicPr/>
              <p:nvPr/>
            </p:nvPicPr>
            <p:blipFill>
              <a:blip r:embed="rId22"/>
              <a:stretch>
                <a:fillRect/>
              </a:stretch>
            </p:blipFill>
            <p:spPr>
              <a:xfrm>
                <a:off x="771862" y="361282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4" name="インク 43">
                <a:extLst>
                  <a:ext uri="{FF2B5EF4-FFF2-40B4-BE49-F238E27FC236}">
                    <a16:creationId xmlns:a16="http://schemas.microsoft.com/office/drawing/2014/main" id="{A67BBC2B-C8DF-464B-8357-129607FBB638}"/>
                  </a:ext>
                </a:extLst>
              </p14:cNvPr>
              <p14:cNvContentPartPr/>
              <p14:nvPr/>
            </p14:nvContentPartPr>
            <p14:xfrm>
              <a:off x="1126822" y="3929265"/>
              <a:ext cx="360" cy="360"/>
            </p14:xfrm>
          </p:contentPart>
        </mc:Choice>
        <mc:Fallback xmlns="">
          <p:pic>
            <p:nvPicPr>
              <p:cNvPr id="44" name="インク 43">
                <a:extLst>
                  <a:ext uri="{FF2B5EF4-FFF2-40B4-BE49-F238E27FC236}">
                    <a16:creationId xmlns:a16="http://schemas.microsoft.com/office/drawing/2014/main" id="{A67BBC2B-C8DF-464B-8357-129607FBB638}"/>
                  </a:ext>
                </a:extLst>
              </p:cNvPr>
              <p:cNvPicPr/>
              <p:nvPr/>
            </p:nvPicPr>
            <p:blipFill>
              <a:blip r:embed="rId22"/>
              <a:stretch>
                <a:fillRect/>
              </a:stretch>
            </p:blipFill>
            <p:spPr>
              <a:xfrm>
                <a:off x="1090822" y="389326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5" name="インク 44">
                <a:extLst>
                  <a:ext uri="{FF2B5EF4-FFF2-40B4-BE49-F238E27FC236}">
                    <a16:creationId xmlns:a16="http://schemas.microsoft.com/office/drawing/2014/main" id="{AE10F7A0-9442-B24F-B25D-6BA91679A8BD}"/>
                  </a:ext>
                </a:extLst>
              </p14:cNvPr>
              <p14:cNvContentPartPr/>
              <p14:nvPr/>
            </p14:nvContentPartPr>
            <p14:xfrm>
              <a:off x="1385302" y="4213665"/>
              <a:ext cx="360" cy="360"/>
            </p14:xfrm>
          </p:contentPart>
        </mc:Choice>
        <mc:Fallback xmlns="">
          <p:pic>
            <p:nvPicPr>
              <p:cNvPr id="45" name="インク 44">
                <a:extLst>
                  <a:ext uri="{FF2B5EF4-FFF2-40B4-BE49-F238E27FC236}">
                    <a16:creationId xmlns:a16="http://schemas.microsoft.com/office/drawing/2014/main" id="{AE10F7A0-9442-B24F-B25D-6BA91679A8BD}"/>
                  </a:ext>
                </a:extLst>
              </p:cNvPr>
              <p:cNvPicPr/>
              <p:nvPr/>
            </p:nvPicPr>
            <p:blipFill>
              <a:blip r:embed="rId22"/>
              <a:stretch>
                <a:fillRect/>
              </a:stretch>
            </p:blipFill>
            <p:spPr>
              <a:xfrm>
                <a:off x="1349662" y="417802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6" name="インク 45">
                <a:extLst>
                  <a:ext uri="{FF2B5EF4-FFF2-40B4-BE49-F238E27FC236}">
                    <a16:creationId xmlns:a16="http://schemas.microsoft.com/office/drawing/2014/main" id="{378F8A93-2AB7-464C-ABBA-BB5BEE0E5E16}"/>
                  </a:ext>
                </a:extLst>
              </p14:cNvPr>
              <p14:cNvContentPartPr/>
              <p14:nvPr/>
            </p14:nvContentPartPr>
            <p14:xfrm>
              <a:off x="826942" y="3624705"/>
              <a:ext cx="360" cy="360"/>
            </p14:xfrm>
          </p:contentPart>
        </mc:Choice>
        <mc:Fallback xmlns="">
          <p:pic>
            <p:nvPicPr>
              <p:cNvPr id="46" name="インク 45">
                <a:extLst>
                  <a:ext uri="{FF2B5EF4-FFF2-40B4-BE49-F238E27FC236}">
                    <a16:creationId xmlns:a16="http://schemas.microsoft.com/office/drawing/2014/main" id="{378F8A93-2AB7-464C-ABBA-BB5BEE0E5E16}"/>
                  </a:ext>
                </a:extLst>
              </p:cNvPr>
              <p:cNvPicPr/>
              <p:nvPr/>
            </p:nvPicPr>
            <p:blipFill>
              <a:blip r:embed="rId22"/>
              <a:stretch>
                <a:fillRect/>
              </a:stretch>
            </p:blipFill>
            <p:spPr>
              <a:xfrm>
                <a:off x="790942" y="358870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7" name="インク 46">
                <a:extLst>
                  <a:ext uri="{FF2B5EF4-FFF2-40B4-BE49-F238E27FC236}">
                    <a16:creationId xmlns:a16="http://schemas.microsoft.com/office/drawing/2014/main" id="{58F91772-6270-C04B-A36C-0DC849FF63EB}"/>
                  </a:ext>
                </a:extLst>
              </p14:cNvPr>
              <p14:cNvContentPartPr/>
              <p14:nvPr/>
            </p14:nvContentPartPr>
            <p14:xfrm>
              <a:off x="1089742" y="3951945"/>
              <a:ext cx="360" cy="360"/>
            </p14:xfrm>
          </p:contentPart>
        </mc:Choice>
        <mc:Fallback xmlns="">
          <p:pic>
            <p:nvPicPr>
              <p:cNvPr id="47" name="インク 46">
                <a:extLst>
                  <a:ext uri="{FF2B5EF4-FFF2-40B4-BE49-F238E27FC236}">
                    <a16:creationId xmlns:a16="http://schemas.microsoft.com/office/drawing/2014/main" id="{58F91772-6270-C04B-A36C-0DC849FF63EB}"/>
                  </a:ext>
                </a:extLst>
              </p:cNvPr>
              <p:cNvPicPr/>
              <p:nvPr/>
            </p:nvPicPr>
            <p:blipFill>
              <a:blip r:embed="rId22"/>
              <a:stretch>
                <a:fillRect/>
              </a:stretch>
            </p:blipFill>
            <p:spPr>
              <a:xfrm>
                <a:off x="1053742" y="391594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8" name="インク 47">
                <a:extLst>
                  <a:ext uri="{FF2B5EF4-FFF2-40B4-BE49-F238E27FC236}">
                    <a16:creationId xmlns:a16="http://schemas.microsoft.com/office/drawing/2014/main" id="{A9A7C7DB-E199-3F47-A91D-AE30E67CC2FE}"/>
                  </a:ext>
                </a:extLst>
              </p14:cNvPr>
              <p14:cNvContentPartPr/>
              <p14:nvPr/>
            </p14:nvContentPartPr>
            <p14:xfrm>
              <a:off x="1403662" y="4176225"/>
              <a:ext cx="360" cy="360"/>
            </p14:xfrm>
          </p:contentPart>
        </mc:Choice>
        <mc:Fallback xmlns="">
          <p:pic>
            <p:nvPicPr>
              <p:cNvPr id="48" name="インク 47">
                <a:extLst>
                  <a:ext uri="{FF2B5EF4-FFF2-40B4-BE49-F238E27FC236}">
                    <a16:creationId xmlns:a16="http://schemas.microsoft.com/office/drawing/2014/main" id="{A9A7C7DB-E199-3F47-A91D-AE30E67CC2FE}"/>
                  </a:ext>
                </a:extLst>
              </p:cNvPr>
              <p:cNvPicPr/>
              <p:nvPr/>
            </p:nvPicPr>
            <p:blipFill>
              <a:blip r:embed="rId22"/>
              <a:stretch>
                <a:fillRect/>
              </a:stretch>
            </p:blipFill>
            <p:spPr>
              <a:xfrm>
                <a:off x="1368022" y="4140585"/>
                <a:ext cx="72000" cy="72000"/>
              </a:xfrm>
              <a:prstGeom prst="rect">
                <a:avLst/>
              </a:prstGeom>
            </p:spPr>
          </p:pic>
        </mc:Fallback>
      </mc:AlternateContent>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376BD013-DE3B-374D-AB2A-CE47EE1E618D}"/>
                  </a:ext>
                </a:extLst>
              </p:cNvPr>
              <p:cNvSpPr txBox="1"/>
              <p:nvPr/>
            </p:nvSpPr>
            <p:spPr>
              <a:xfrm>
                <a:off x="149605" y="2168518"/>
                <a:ext cx="37427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𝑁</m:t>
                      </m:r>
                    </m:oMath>
                  </m:oMathPara>
                </a14:m>
                <a:endParaRPr kumimoji="1" lang="ja-JP" altLang="en-US" sz="2800"/>
              </a:p>
            </p:txBody>
          </p:sp>
        </mc:Choice>
        <mc:Fallback xmlns="">
          <p:sp>
            <p:nvSpPr>
              <p:cNvPr id="49" name="テキスト ボックス 48">
                <a:extLst>
                  <a:ext uri="{FF2B5EF4-FFF2-40B4-BE49-F238E27FC236}">
                    <a16:creationId xmlns:a16="http://schemas.microsoft.com/office/drawing/2014/main" id="{376BD013-DE3B-374D-AB2A-CE47EE1E618D}"/>
                  </a:ext>
                </a:extLst>
              </p:cNvPr>
              <p:cNvSpPr txBox="1">
                <a:spLocks noRot="1" noChangeAspect="1" noMove="1" noResize="1" noEditPoints="1" noAdjustHandles="1" noChangeArrowheads="1" noChangeShapeType="1" noTextEdit="1"/>
              </p:cNvSpPr>
              <p:nvPr/>
            </p:nvSpPr>
            <p:spPr>
              <a:xfrm>
                <a:off x="149605" y="2168518"/>
                <a:ext cx="374270" cy="430887"/>
              </a:xfrm>
              <a:prstGeom prst="rect">
                <a:avLst/>
              </a:prstGeom>
              <a:blipFill>
                <a:blip r:embed="rId32"/>
                <a:stretch>
                  <a:fillRect l="-20690" r="-17241" b="-285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D9B06119-5F05-B740-995C-E1A1905D80C2}"/>
                  </a:ext>
                </a:extLst>
              </p:cNvPr>
              <p:cNvSpPr txBox="1"/>
              <p:nvPr/>
            </p:nvSpPr>
            <p:spPr>
              <a:xfrm>
                <a:off x="8520283" y="6384105"/>
                <a:ext cx="76880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(µ</m:t>
                      </m:r>
                      <m:r>
                        <a:rPr kumimoji="1" lang="en-US" altLang="ja-JP" sz="2800" b="0" i="1" smtClean="0">
                          <a:latin typeface="Cambria Math" panose="02040503050406030204" pitchFamily="18" charset="0"/>
                        </a:rPr>
                        <m:t>𝑠</m:t>
                      </m:r>
                      <m:r>
                        <a:rPr kumimoji="1" lang="en-US" altLang="ja-JP" sz="2800" b="0" i="1" smtClean="0">
                          <a:latin typeface="Cambria Math" panose="02040503050406030204" pitchFamily="18" charset="0"/>
                        </a:rPr>
                        <m:t>)</m:t>
                      </m:r>
                    </m:oMath>
                  </m:oMathPara>
                </a14:m>
                <a:endParaRPr kumimoji="1" lang="ja-JP" altLang="en-US" sz="2800"/>
              </a:p>
            </p:txBody>
          </p:sp>
        </mc:Choice>
        <mc:Fallback xmlns="">
          <p:sp>
            <p:nvSpPr>
              <p:cNvPr id="50" name="テキスト ボックス 49">
                <a:extLst>
                  <a:ext uri="{FF2B5EF4-FFF2-40B4-BE49-F238E27FC236}">
                    <a16:creationId xmlns:a16="http://schemas.microsoft.com/office/drawing/2014/main" id="{D9B06119-5F05-B740-995C-E1A1905D80C2}"/>
                  </a:ext>
                </a:extLst>
              </p:cNvPr>
              <p:cNvSpPr txBox="1">
                <a:spLocks noRot="1" noChangeAspect="1" noMove="1" noResize="1" noEditPoints="1" noAdjustHandles="1" noChangeArrowheads="1" noChangeShapeType="1" noTextEdit="1"/>
              </p:cNvSpPr>
              <p:nvPr/>
            </p:nvSpPr>
            <p:spPr>
              <a:xfrm>
                <a:off x="8520283" y="6384105"/>
                <a:ext cx="768800" cy="430887"/>
              </a:xfrm>
              <a:prstGeom prst="rect">
                <a:avLst/>
              </a:prstGeom>
              <a:blipFill>
                <a:blip r:embed="rId33"/>
                <a:stretch>
                  <a:fillRect l="-14754" r="-14754" b="-31429"/>
                </a:stretch>
              </a:blipFill>
            </p:spPr>
            <p:txBody>
              <a:bodyPr/>
              <a:lstStyle/>
              <a:p>
                <a:r>
                  <a:rPr lang="ja-JP" altLang="en-US">
                    <a:noFill/>
                  </a:rPr>
                  <a:t> </a:t>
                </a:r>
              </a:p>
            </p:txBody>
          </p:sp>
        </mc:Fallback>
      </mc:AlternateContent>
      <p:sp>
        <p:nvSpPr>
          <p:cNvPr id="51" name="テキスト ボックス 50">
            <a:extLst>
              <a:ext uri="{FF2B5EF4-FFF2-40B4-BE49-F238E27FC236}">
                <a16:creationId xmlns:a16="http://schemas.microsoft.com/office/drawing/2014/main" id="{89D0832E-A52A-294B-8164-EAF06AB85A11}"/>
              </a:ext>
            </a:extLst>
          </p:cNvPr>
          <p:cNvSpPr txBox="1"/>
          <p:nvPr/>
        </p:nvSpPr>
        <p:spPr>
          <a:xfrm>
            <a:off x="8687283" y="2679716"/>
            <a:ext cx="184731" cy="369332"/>
          </a:xfrm>
          <a:prstGeom prst="rect">
            <a:avLst/>
          </a:prstGeom>
          <a:noFill/>
        </p:spPr>
        <p:txBody>
          <a:bodyPr wrap="none" rtlCol="0">
            <a:spAutoFit/>
          </a:bodyPr>
          <a:lstStyle/>
          <a:p>
            <a:endParaRPr kumimoji="1" lang="ja-JP" altLang="en-US"/>
          </a:p>
        </p:txBody>
      </p:sp>
      <p:sp>
        <p:nvSpPr>
          <p:cNvPr id="53" name="円形吹き出し 52">
            <a:extLst>
              <a:ext uri="{FF2B5EF4-FFF2-40B4-BE49-F238E27FC236}">
                <a16:creationId xmlns:a16="http://schemas.microsoft.com/office/drawing/2014/main" id="{44E8EB2C-DD01-A547-A747-A0A4AC9D19AE}"/>
              </a:ext>
            </a:extLst>
          </p:cNvPr>
          <p:cNvSpPr/>
          <p:nvPr/>
        </p:nvSpPr>
        <p:spPr>
          <a:xfrm>
            <a:off x="5132613" y="1546644"/>
            <a:ext cx="4156470" cy="1502404"/>
          </a:xfrm>
          <a:prstGeom prst="wedgeEllipseCallout">
            <a:avLst>
              <a:gd name="adj1" fmla="val -77169"/>
              <a:gd name="adj2" fmla="val -1892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3200" dirty="0">
                <a:latin typeface="Cambria Math" panose="02040503050406030204" pitchFamily="18" charset="0"/>
                <a:ea typeface="Cambria Math" panose="02040503050406030204" pitchFamily="18" charset="0"/>
              </a:rPr>
              <a:t>Relatively long-life time </a:t>
            </a:r>
            <a:endParaRPr kumimoji="1" lang="ja-JP" altLang="en-US" sz="3200">
              <a:latin typeface="Cambria Math" panose="02040503050406030204" pitchFamily="18" charset="0"/>
            </a:endParaRPr>
          </a:p>
        </p:txBody>
      </p:sp>
      <p:sp>
        <p:nvSpPr>
          <p:cNvPr id="4" name="円形吹き出し 3">
            <a:extLst>
              <a:ext uri="{FF2B5EF4-FFF2-40B4-BE49-F238E27FC236}">
                <a16:creationId xmlns:a16="http://schemas.microsoft.com/office/drawing/2014/main" id="{30003C13-F5F2-5A4D-A396-2018BAD378F8}"/>
              </a:ext>
            </a:extLst>
          </p:cNvPr>
          <p:cNvSpPr/>
          <p:nvPr/>
        </p:nvSpPr>
        <p:spPr>
          <a:xfrm>
            <a:off x="7727295" y="4605128"/>
            <a:ext cx="2970077" cy="1291310"/>
          </a:xfrm>
          <a:prstGeom prst="wedgeEllipseCallout">
            <a:avLst>
              <a:gd name="adj1" fmla="val -120029"/>
              <a:gd name="adj2" fmla="val 6709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800" dirty="0">
                <a:latin typeface="Cambria Math" panose="02040503050406030204" pitchFamily="18" charset="0"/>
                <a:ea typeface="Cambria Math" panose="02040503050406030204" pitchFamily="18" charset="0"/>
              </a:rPr>
              <a:t>Obstruct</a:t>
            </a:r>
          </a:p>
          <a:p>
            <a:pPr algn="ctr"/>
            <a:r>
              <a:rPr kumimoji="1" lang="en-US" altLang="ja-JP" sz="2800" dirty="0">
                <a:latin typeface="Cambria Math" panose="02040503050406030204" pitchFamily="18" charset="0"/>
                <a:ea typeface="Cambria Math" panose="02040503050406030204" pitchFamily="18" charset="0"/>
              </a:rPr>
              <a:t>2.2µs signal</a:t>
            </a:r>
            <a:endParaRPr kumimoji="1" lang="ja-JP" altLang="en-US" sz="2800">
              <a:latin typeface="Cambria Math" panose="02040503050406030204" pitchFamily="18" charset="0"/>
            </a:endParaRPr>
          </a:p>
        </p:txBody>
      </p:sp>
    </p:spTree>
    <p:extLst>
      <p:ext uri="{BB962C8B-B14F-4D97-AF65-F5344CB8AC3E}">
        <p14:creationId xmlns:p14="http://schemas.microsoft.com/office/powerpoint/2010/main" val="4182290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03F1E9BE-2D40-4943-9FDB-67001175CCAC}"/>
              </a:ext>
            </a:extLst>
          </p:cNvPr>
          <p:cNvSpPr>
            <a:spLocks noGrp="1"/>
          </p:cNvSpPr>
          <p:nvPr>
            <p:ph idx="1"/>
          </p:nvPr>
        </p:nvSpPr>
        <p:spPr>
          <a:xfrm>
            <a:off x="838200" y="614363"/>
            <a:ext cx="10515600" cy="5912802"/>
          </a:xfrm>
        </p:spPr>
        <p:txBody>
          <a:bodyPr>
            <a:normAutofit/>
          </a:bodyPr>
          <a:lstStyle/>
          <a:p>
            <a:r>
              <a:rPr lang="en-US" altLang="ja-JP" sz="3600" dirty="0">
                <a:latin typeface="Cambria Math" panose="02040503050406030204" pitchFamily="18" charset="0"/>
              </a:rPr>
              <a:t>Fermi- Teller  Z law</a:t>
            </a:r>
            <a:endParaRPr lang="en-US" altLang="ja-JP" sz="3600" b="0" dirty="0">
              <a:latin typeface="Cambria Math" panose="02040503050406030204" pitchFamily="18" charset="0"/>
            </a:endParaRPr>
          </a:p>
        </p:txBody>
      </p:sp>
      <p:pic>
        <p:nvPicPr>
          <p:cNvPr id="2" name="図 1">
            <a:extLst>
              <a:ext uri="{FF2B5EF4-FFF2-40B4-BE49-F238E27FC236}">
                <a16:creationId xmlns:a16="http://schemas.microsoft.com/office/drawing/2014/main" id="{69DD0F2A-FD92-C040-A888-6A6268ED1678}"/>
              </a:ext>
            </a:extLst>
          </p:cNvPr>
          <p:cNvPicPr>
            <a:picLocks noChangeAspect="1"/>
          </p:cNvPicPr>
          <p:nvPr/>
        </p:nvPicPr>
        <p:blipFill>
          <a:blip r:embed="rId2"/>
          <a:stretch>
            <a:fillRect/>
          </a:stretch>
        </p:blipFill>
        <p:spPr>
          <a:xfrm>
            <a:off x="2218975" y="1750608"/>
            <a:ext cx="2898457" cy="2898457"/>
          </a:xfrm>
          <a:prstGeom prst="rect">
            <a:avLst/>
          </a:prstGeom>
        </p:spPr>
      </p:pic>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399D0743-FCFA-DA49-92BD-DF4808798248}"/>
                  </a:ext>
                </a:extLst>
              </p:cNvPr>
              <p:cNvSpPr txBox="1"/>
              <p:nvPr/>
            </p:nvSpPr>
            <p:spPr>
              <a:xfrm>
                <a:off x="2853815" y="3958113"/>
                <a:ext cx="1628775" cy="627159"/>
              </a:xfrm>
              <a:prstGeom prst="rect">
                <a:avLst/>
              </a:prstGeom>
              <a:noFill/>
            </p:spPr>
            <p:txBody>
              <a:bodyPr wrap="square" rtlCol="0">
                <a:spAutoFit/>
              </a:bodyPr>
              <a:lstStyle/>
              <a:p>
                <a:r>
                  <a:rPr kumimoji="1" lang="en-US" altLang="ja-JP" sz="3200" dirty="0">
                    <a:latin typeface="Cambria Math" panose="02040503050406030204" pitchFamily="18" charset="0"/>
                    <a:ea typeface="Cambria Math" panose="02040503050406030204" pitchFamily="18" charset="0"/>
                  </a:rPr>
                  <a:t>µ-    : </a:t>
                </a:r>
                <a14:m>
                  <m:oMath xmlns:m="http://schemas.openxmlformats.org/officeDocument/2006/math">
                    <m:sSub>
                      <m:sSubPr>
                        <m:ctrlPr>
                          <a:rPr kumimoji="1" lang="en-US" altLang="ja-JP" sz="3200" i="1" smtClean="0">
                            <a:latin typeface="Cambria Math" panose="02040503050406030204" pitchFamily="18" charset="0"/>
                            <a:ea typeface="Cambria Math" panose="02040503050406030204" pitchFamily="18" charset="0"/>
                          </a:rPr>
                        </m:ctrlPr>
                      </m:sSubPr>
                      <m:e>
                        <m:r>
                          <a:rPr kumimoji="1" lang="en-US" altLang="ja-JP" sz="3200" b="0" i="1" smtClean="0">
                            <a:latin typeface="Cambria Math" panose="02040503050406030204" pitchFamily="18" charset="0"/>
                            <a:ea typeface="Cambria Math" panose="02040503050406030204" pitchFamily="18" charset="0"/>
                          </a:rPr>
                          <m:t>𝑁</m:t>
                        </m:r>
                      </m:e>
                      <m:sub>
                        <m:r>
                          <a:rPr kumimoji="1" lang="en-US" altLang="ja-JP" sz="3200" b="0" i="1" smtClean="0">
                            <a:latin typeface="Cambria Math" panose="02040503050406030204" pitchFamily="18" charset="0"/>
                            <a:ea typeface="Cambria Math" panose="02040503050406030204" pitchFamily="18" charset="0"/>
                          </a:rPr>
                          <m:t>µ</m:t>
                        </m:r>
                      </m:sub>
                    </m:sSub>
                  </m:oMath>
                </a14:m>
                <a:endParaRPr kumimoji="1" lang="ja-JP" altLang="en-US" sz="3200">
                  <a:latin typeface="Cambria Math" panose="02040503050406030204" pitchFamily="18" charset="0"/>
                </a:endParaRPr>
              </a:p>
            </p:txBody>
          </p:sp>
        </mc:Choice>
        <mc:Fallback xmlns="">
          <p:sp>
            <p:nvSpPr>
              <p:cNvPr id="8" name="テキスト ボックス 7">
                <a:extLst>
                  <a:ext uri="{FF2B5EF4-FFF2-40B4-BE49-F238E27FC236}">
                    <a16:creationId xmlns:a16="http://schemas.microsoft.com/office/drawing/2014/main" id="{399D0743-FCFA-DA49-92BD-DF4808798248}"/>
                  </a:ext>
                </a:extLst>
              </p:cNvPr>
              <p:cNvSpPr txBox="1">
                <a:spLocks noRot="1" noChangeAspect="1" noMove="1" noResize="1" noEditPoints="1" noAdjustHandles="1" noChangeArrowheads="1" noChangeShapeType="1" noTextEdit="1"/>
              </p:cNvSpPr>
              <p:nvPr/>
            </p:nvSpPr>
            <p:spPr>
              <a:xfrm>
                <a:off x="2853815" y="3958113"/>
                <a:ext cx="1628775" cy="627159"/>
              </a:xfrm>
              <a:prstGeom prst="rect">
                <a:avLst/>
              </a:prstGeom>
              <a:blipFill>
                <a:blip r:embed="rId3"/>
                <a:stretch>
                  <a:fillRect l="-9302" t="-14286" b="-24490"/>
                </a:stretch>
              </a:blipFill>
            </p:spPr>
            <p:txBody>
              <a:bodyPr/>
              <a:lstStyle/>
              <a:p>
                <a:r>
                  <a:rPr lang="ja-JP" altLang="en-US">
                    <a:noFill/>
                  </a:rPr>
                  <a:t> </a:t>
                </a:r>
              </a:p>
            </p:txBody>
          </p:sp>
        </mc:Fallback>
      </mc:AlternateContent>
      <p:sp>
        <p:nvSpPr>
          <p:cNvPr id="9" name="正方形/長方形 8">
            <a:extLst>
              <a:ext uri="{FF2B5EF4-FFF2-40B4-BE49-F238E27FC236}">
                <a16:creationId xmlns:a16="http://schemas.microsoft.com/office/drawing/2014/main" id="{2D8E9071-C4FB-F040-BB50-32A55443C920}"/>
              </a:ext>
            </a:extLst>
          </p:cNvPr>
          <p:cNvSpPr/>
          <p:nvPr/>
        </p:nvSpPr>
        <p:spPr>
          <a:xfrm>
            <a:off x="6544606" y="1091902"/>
            <a:ext cx="3812436" cy="34608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3200"/>
          </a:p>
        </p:txBody>
      </p:sp>
      <p:sp>
        <p:nvSpPr>
          <p:cNvPr id="10" name="テキスト ボックス 9">
            <a:extLst>
              <a:ext uri="{FF2B5EF4-FFF2-40B4-BE49-F238E27FC236}">
                <a16:creationId xmlns:a16="http://schemas.microsoft.com/office/drawing/2014/main" id="{DB3F3E09-D7FF-6442-A7B2-A63991D40889}"/>
              </a:ext>
            </a:extLst>
          </p:cNvPr>
          <p:cNvSpPr txBox="1"/>
          <p:nvPr/>
        </p:nvSpPr>
        <p:spPr>
          <a:xfrm>
            <a:off x="10605905" y="2601350"/>
            <a:ext cx="1299449" cy="584775"/>
          </a:xfrm>
          <a:prstGeom prst="rect">
            <a:avLst/>
          </a:prstGeom>
          <a:noFill/>
        </p:spPr>
        <p:txBody>
          <a:bodyPr wrap="square" rtlCol="0">
            <a:spAutoFit/>
          </a:bodyPr>
          <a:lstStyle/>
          <a:p>
            <a:r>
              <a:rPr kumimoji="1" lang="en-US" altLang="ja-JP" sz="3200" dirty="0">
                <a:latin typeface="Cambria Math" panose="02040503050406030204" pitchFamily="18" charset="0"/>
                <a:ea typeface="Cambria Math" panose="02040503050406030204" pitchFamily="18" charset="0"/>
              </a:rPr>
              <a:t>Target</a:t>
            </a:r>
            <a:endParaRPr kumimoji="1" lang="ja-JP" altLang="en-US" sz="3200">
              <a:latin typeface="Cambria Math" panose="02040503050406030204" pitchFamily="18" charset="0"/>
            </a:endParaRPr>
          </a:p>
        </p:txBody>
      </p:sp>
      <p:cxnSp>
        <p:nvCxnSpPr>
          <p:cNvPr id="16" name="直線矢印コネクタ 15">
            <a:extLst>
              <a:ext uri="{FF2B5EF4-FFF2-40B4-BE49-F238E27FC236}">
                <a16:creationId xmlns:a16="http://schemas.microsoft.com/office/drawing/2014/main" id="{90FB73FA-B48E-594F-992C-C937B06F6FAD}"/>
              </a:ext>
            </a:extLst>
          </p:cNvPr>
          <p:cNvCxnSpPr>
            <a:cxnSpLocks/>
          </p:cNvCxnSpPr>
          <p:nvPr/>
        </p:nvCxnSpPr>
        <p:spPr>
          <a:xfrm flipV="1">
            <a:off x="5257800" y="2350511"/>
            <a:ext cx="2100313" cy="864000"/>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0" name="直線矢印コネクタ 19">
            <a:extLst>
              <a:ext uri="{FF2B5EF4-FFF2-40B4-BE49-F238E27FC236}">
                <a16:creationId xmlns:a16="http://schemas.microsoft.com/office/drawing/2014/main" id="{EBA352A0-7CD8-DE47-8D11-AC5144FC4B4C}"/>
              </a:ext>
            </a:extLst>
          </p:cNvPr>
          <p:cNvCxnSpPr>
            <a:cxnSpLocks/>
          </p:cNvCxnSpPr>
          <p:nvPr/>
        </p:nvCxnSpPr>
        <p:spPr>
          <a:xfrm>
            <a:off x="5257800" y="3228975"/>
            <a:ext cx="2686050" cy="40005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円/楕円 22">
            <a:extLst>
              <a:ext uri="{FF2B5EF4-FFF2-40B4-BE49-F238E27FC236}">
                <a16:creationId xmlns:a16="http://schemas.microsoft.com/office/drawing/2014/main" id="{0FDF4D06-44AD-1548-900C-3692C514B49E}"/>
              </a:ext>
            </a:extLst>
          </p:cNvPr>
          <p:cNvSpPr/>
          <p:nvPr/>
        </p:nvSpPr>
        <p:spPr>
          <a:xfrm>
            <a:off x="7676309" y="1212651"/>
            <a:ext cx="1899173" cy="182868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5400" dirty="0">
                <a:latin typeface="Cambria Math" panose="02040503050406030204" pitchFamily="18" charset="0"/>
                <a:ea typeface="Cambria Math" panose="02040503050406030204" pitchFamily="18" charset="0"/>
              </a:rPr>
              <a:t>Z</a:t>
            </a:r>
            <a:endParaRPr kumimoji="1" lang="ja-JP" altLang="en-US" sz="5400">
              <a:latin typeface="Cambria Math" panose="02040503050406030204" pitchFamily="18" charset="0"/>
            </a:endParaRPr>
          </a:p>
        </p:txBody>
      </p:sp>
      <p:sp>
        <p:nvSpPr>
          <p:cNvPr id="24" name="円/楕円 23">
            <a:extLst>
              <a:ext uri="{FF2B5EF4-FFF2-40B4-BE49-F238E27FC236}">
                <a16:creationId xmlns:a16="http://schemas.microsoft.com/office/drawing/2014/main" id="{11EEB767-E9D9-2447-8857-2514157AD9DD}"/>
              </a:ext>
            </a:extLst>
          </p:cNvPr>
          <p:cNvSpPr/>
          <p:nvPr/>
        </p:nvSpPr>
        <p:spPr>
          <a:xfrm>
            <a:off x="8062088" y="3146714"/>
            <a:ext cx="1276097" cy="133991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400" dirty="0">
                <a:latin typeface="Cambria Math" panose="02040503050406030204" pitchFamily="18" charset="0"/>
                <a:ea typeface="Cambria Math" panose="02040503050406030204" pitchFamily="18" charset="0"/>
              </a:rPr>
              <a:t>Z’</a:t>
            </a:r>
            <a:endParaRPr kumimoji="1" lang="ja-JP" altLang="en-US" sz="440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91C996CA-9397-6E40-BE7C-F732CF1EA0B2}"/>
                  </a:ext>
                </a:extLst>
              </p:cNvPr>
              <p:cNvSpPr txBox="1"/>
              <p:nvPr/>
            </p:nvSpPr>
            <p:spPr>
              <a:xfrm>
                <a:off x="9430313" y="1639146"/>
                <a:ext cx="926729"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i="1" smtClean="0">
                              <a:latin typeface="Cambria Math" panose="02040503050406030204" pitchFamily="18" charset="0"/>
                            </a:rPr>
                          </m:ctrlPr>
                        </m:sSubPr>
                        <m:e>
                          <m:r>
                            <a:rPr kumimoji="1" lang="en-US" altLang="ja-JP" sz="3200" b="0" i="1" smtClean="0">
                              <a:latin typeface="Cambria Math" panose="02040503050406030204" pitchFamily="18" charset="0"/>
                            </a:rPr>
                            <m:t>𝑁</m:t>
                          </m:r>
                        </m:e>
                        <m:sub>
                          <m:r>
                            <a:rPr kumimoji="1" lang="en-US" altLang="ja-JP" sz="3200" b="0" i="1" smtClean="0">
                              <a:latin typeface="Cambria Math" panose="02040503050406030204" pitchFamily="18" charset="0"/>
                            </a:rPr>
                            <m:t>𝑍</m:t>
                          </m:r>
                        </m:sub>
                      </m:sSub>
                    </m:oMath>
                  </m:oMathPara>
                </a14:m>
                <a:endParaRPr kumimoji="1" lang="ja-JP" altLang="en-US" sz="3200"/>
              </a:p>
            </p:txBody>
          </p:sp>
        </mc:Choice>
        <mc:Fallback xmlns="">
          <p:sp>
            <p:nvSpPr>
              <p:cNvPr id="25" name="テキスト ボックス 24">
                <a:extLst>
                  <a:ext uri="{FF2B5EF4-FFF2-40B4-BE49-F238E27FC236}">
                    <a16:creationId xmlns:a16="http://schemas.microsoft.com/office/drawing/2014/main" id="{91C996CA-9397-6E40-BE7C-F732CF1EA0B2}"/>
                  </a:ext>
                </a:extLst>
              </p:cNvPr>
              <p:cNvSpPr txBox="1">
                <a:spLocks noRot="1" noChangeAspect="1" noMove="1" noResize="1" noEditPoints="1" noAdjustHandles="1" noChangeArrowheads="1" noChangeShapeType="1" noTextEdit="1"/>
              </p:cNvSpPr>
              <p:nvPr/>
            </p:nvSpPr>
            <p:spPr>
              <a:xfrm>
                <a:off x="9430313" y="1639146"/>
                <a:ext cx="926729" cy="584775"/>
              </a:xfrm>
              <a:prstGeom prst="rect">
                <a:avLst/>
              </a:prstGeom>
              <a:blipFill>
                <a:blip r:embed="rId4"/>
                <a:stretch>
                  <a:fillRect b="-212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86715125-8131-D04A-925D-3DAF1A80515C}"/>
                  </a:ext>
                </a:extLst>
              </p:cNvPr>
              <p:cNvSpPr txBox="1"/>
              <p:nvPr/>
            </p:nvSpPr>
            <p:spPr>
              <a:xfrm>
                <a:off x="9360053" y="3349731"/>
                <a:ext cx="77367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i="1" smtClean="0">
                              <a:latin typeface="Cambria Math" panose="02040503050406030204" pitchFamily="18" charset="0"/>
                            </a:rPr>
                          </m:ctrlPr>
                        </m:sSubPr>
                        <m:e>
                          <m:r>
                            <a:rPr kumimoji="1" lang="en-US" altLang="ja-JP" sz="3200" b="0" i="1" smtClean="0">
                              <a:latin typeface="Cambria Math" panose="02040503050406030204" pitchFamily="18" charset="0"/>
                            </a:rPr>
                            <m:t>𝑁</m:t>
                          </m:r>
                        </m:e>
                        <m:sub>
                          <m:r>
                            <a:rPr kumimoji="1" lang="en-US" altLang="ja-JP" sz="3200" b="0" i="1" smtClean="0">
                              <a:latin typeface="Cambria Math" panose="02040503050406030204" pitchFamily="18" charset="0"/>
                            </a:rPr>
                            <m:t>𝑍</m:t>
                          </m:r>
                          <m:r>
                            <a:rPr kumimoji="1" lang="en-US" altLang="ja-JP" sz="3200" b="0" i="1" smtClean="0">
                              <a:latin typeface="Cambria Math" panose="02040503050406030204" pitchFamily="18" charset="0"/>
                            </a:rPr>
                            <m:t>′</m:t>
                          </m:r>
                        </m:sub>
                      </m:sSub>
                    </m:oMath>
                  </m:oMathPara>
                </a14:m>
                <a:endParaRPr kumimoji="1" lang="ja-JP" altLang="en-US" sz="3200"/>
              </a:p>
            </p:txBody>
          </p:sp>
        </mc:Choice>
        <mc:Fallback xmlns="">
          <p:sp>
            <p:nvSpPr>
              <p:cNvPr id="26" name="テキスト ボックス 25">
                <a:extLst>
                  <a:ext uri="{FF2B5EF4-FFF2-40B4-BE49-F238E27FC236}">
                    <a16:creationId xmlns:a16="http://schemas.microsoft.com/office/drawing/2014/main" id="{86715125-8131-D04A-925D-3DAF1A80515C}"/>
                  </a:ext>
                </a:extLst>
              </p:cNvPr>
              <p:cNvSpPr txBox="1">
                <a:spLocks noRot="1" noChangeAspect="1" noMove="1" noResize="1" noEditPoints="1" noAdjustHandles="1" noChangeArrowheads="1" noChangeShapeType="1" noTextEdit="1"/>
              </p:cNvSpPr>
              <p:nvPr/>
            </p:nvSpPr>
            <p:spPr>
              <a:xfrm>
                <a:off x="9360053" y="3349731"/>
                <a:ext cx="773672" cy="584775"/>
              </a:xfrm>
              <a:prstGeom prst="rect">
                <a:avLst/>
              </a:prstGeom>
              <a:blipFill>
                <a:blip r:embed="rId5"/>
                <a:stretch>
                  <a:fillRect l="-3226" b="-2174"/>
                </a:stretch>
              </a:blipFill>
            </p:spPr>
            <p:txBody>
              <a:bodyPr/>
              <a:lstStyle/>
              <a:p>
                <a:r>
                  <a:rPr lang="ja-JP" altLang="en-US">
                    <a:noFill/>
                  </a:rPr>
                  <a:t> </a:t>
                </a:r>
              </a:p>
            </p:txBody>
          </p:sp>
        </mc:Fallback>
      </mc:AlternateContent>
      <p:sp>
        <p:nvSpPr>
          <p:cNvPr id="35" name="テキスト ボックス 34">
            <a:extLst>
              <a:ext uri="{FF2B5EF4-FFF2-40B4-BE49-F238E27FC236}">
                <a16:creationId xmlns:a16="http://schemas.microsoft.com/office/drawing/2014/main" id="{7BEBF706-73BE-2B46-AE81-51E37BB49741}"/>
              </a:ext>
            </a:extLst>
          </p:cNvPr>
          <p:cNvSpPr txBox="1"/>
          <p:nvPr/>
        </p:nvSpPr>
        <p:spPr>
          <a:xfrm>
            <a:off x="5693569" y="2971800"/>
            <a:ext cx="65" cy="276999"/>
          </a:xfrm>
          <a:prstGeom prst="rect">
            <a:avLst/>
          </a:prstGeom>
          <a:noFill/>
        </p:spPr>
        <p:txBody>
          <a:bodyPr wrap="none" lIns="0" tIns="0" rIns="0" bIns="0" rtlCol="0">
            <a:spAutoFit/>
          </a:bodyPr>
          <a:lstStyle/>
          <a:p>
            <a:endParaRPr kumimoji="1" lang="ja-JP" altLang="en-US"/>
          </a:p>
        </p:txBody>
      </p:sp>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FA1649A1-D250-B246-AB59-CA4E82788246}"/>
                  </a:ext>
                </a:extLst>
              </p:cNvPr>
              <p:cNvSpPr txBox="1"/>
              <p:nvPr/>
            </p:nvSpPr>
            <p:spPr>
              <a:xfrm>
                <a:off x="4992250" y="4955976"/>
                <a:ext cx="6361550" cy="646331"/>
              </a:xfrm>
              <a:prstGeom prst="rect">
                <a:avLst/>
              </a:prstGeom>
              <a:noFill/>
            </p:spPr>
            <p:txBody>
              <a:bodyPr wrap="none" rtlCol="0">
                <a:spAutoFit/>
              </a:bodyPr>
              <a:lstStyle/>
              <a:p>
                <a:r>
                  <a:rPr kumimoji="1" lang="en-US" altLang="ja-JP" sz="3600" dirty="0">
                    <a:latin typeface="Cambria Math" panose="02040503050406030204" pitchFamily="18" charset="0"/>
                    <a:ea typeface="Cambria Math" panose="02040503050406030204" pitchFamily="18" charset="0"/>
                  </a:rPr>
                  <a:t>Interaction ratio =   </a:t>
                </a:r>
                <a14:m>
                  <m:oMath xmlns:m="http://schemas.openxmlformats.org/officeDocument/2006/math">
                    <m:sSub>
                      <m:sSubPr>
                        <m:ctrlPr>
                          <a:rPr lang="en-US" altLang="ja-JP" sz="3600" i="1">
                            <a:latin typeface="Cambria Math" panose="02040503050406030204" pitchFamily="18" charset="0"/>
                            <a:ea typeface="Cambria Math" panose="02040503050406030204" pitchFamily="18" charset="0"/>
                          </a:rPr>
                        </m:ctrlPr>
                      </m:sSubPr>
                      <m:e>
                        <m:r>
                          <a:rPr lang="en-US" altLang="ja-JP" sz="3600" i="1">
                            <a:latin typeface="Cambria Math" panose="02040503050406030204" pitchFamily="18" charset="0"/>
                            <a:ea typeface="Cambria Math" panose="02040503050406030204" pitchFamily="18" charset="0"/>
                          </a:rPr>
                          <m:t>𝑁</m:t>
                        </m:r>
                      </m:e>
                      <m:sub>
                        <m:r>
                          <a:rPr lang="en-US" altLang="ja-JP" sz="3600" i="1">
                            <a:latin typeface="Cambria Math" panose="02040503050406030204" pitchFamily="18" charset="0"/>
                            <a:ea typeface="Cambria Math" panose="02040503050406030204" pitchFamily="18" charset="0"/>
                          </a:rPr>
                          <m:t>𝑍</m:t>
                        </m:r>
                      </m:sub>
                    </m:sSub>
                  </m:oMath>
                </a14:m>
                <a:r>
                  <a:rPr kumimoji="1" lang="en-US" altLang="ja-JP" sz="3600" dirty="0">
                    <a:latin typeface="Cambria Math" panose="02040503050406030204" pitchFamily="18" charset="0"/>
                    <a:ea typeface="Cambria Math" panose="02040503050406030204" pitchFamily="18" charset="0"/>
                  </a:rPr>
                  <a:t>Z  : </a:t>
                </a:r>
                <a14:m>
                  <m:oMath xmlns:m="http://schemas.openxmlformats.org/officeDocument/2006/math">
                    <m:sSub>
                      <m:sSubPr>
                        <m:ctrlPr>
                          <a:rPr lang="en-US" altLang="ja-JP" sz="3600" i="1">
                            <a:latin typeface="Cambria Math" panose="02040503050406030204" pitchFamily="18" charset="0"/>
                            <a:ea typeface="Cambria Math" panose="02040503050406030204" pitchFamily="18" charset="0"/>
                          </a:rPr>
                        </m:ctrlPr>
                      </m:sSubPr>
                      <m:e>
                        <m:r>
                          <a:rPr lang="en-US" altLang="ja-JP" sz="3600" i="1">
                            <a:latin typeface="Cambria Math" panose="02040503050406030204" pitchFamily="18" charset="0"/>
                            <a:ea typeface="Cambria Math" panose="02040503050406030204" pitchFamily="18" charset="0"/>
                          </a:rPr>
                          <m:t>𝑁</m:t>
                        </m:r>
                      </m:e>
                      <m:sub>
                        <m:r>
                          <a:rPr lang="en-US" altLang="ja-JP" sz="3600" i="1">
                            <a:latin typeface="Cambria Math" panose="02040503050406030204" pitchFamily="18" charset="0"/>
                            <a:ea typeface="Cambria Math" panose="02040503050406030204" pitchFamily="18" charset="0"/>
                          </a:rPr>
                          <m:t>𝑍</m:t>
                        </m:r>
                        <m:r>
                          <a:rPr lang="en-US" altLang="ja-JP" sz="3600" i="1">
                            <a:latin typeface="Cambria Math" panose="02040503050406030204" pitchFamily="18" charset="0"/>
                            <a:ea typeface="Cambria Math" panose="02040503050406030204" pitchFamily="18" charset="0"/>
                          </a:rPr>
                          <m:t>′</m:t>
                        </m:r>
                      </m:sub>
                    </m:sSub>
                  </m:oMath>
                </a14:m>
                <a:r>
                  <a:rPr kumimoji="1" lang="en-US" altLang="ja-JP" sz="3600" dirty="0">
                    <a:latin typeface="Cambria Math" panose="02040503050406030204" pitchFamily="18" charset="0"/>
                    <a:ea typeface="Cambria Math" panose="02040503050406030204" pitchFamily="18" charset="0"/>
                  </a:rPr>
                  <a:t>Z’</a:t>
                </a:r>
                <a:endParaRPr kumimoji="1" lang="ja-JP" altLang="en-US" sz="3600">
                  <a:latin typeface="Cambria Math" panose="02040503050406030204" pitchFamily="18" charset="0"/>
                </a:endParaRPr>
              </a:p>
            </p:txBody>
          </p:sp>
        </mc:Choice>
        <mc:Fallback xmlns="">
          <p:sp>
            <p:nvSpPr>
              <p:cNvPr id="40" name="テキスト ボックス 39">
                <a:extLst>
                  <a:ext uri="{FF2B5EF4-FFF2-40B4-BE49-F238E27FC236}">
                    <a16:creationId xmlns:a16="http://schemas.microsoft.com/office/drawing/2014/main" id="{FA1649A1-D250-B246-AB59-CA4E82788246}"/>
                  </a:ext>
                </a:extLst>
              </p:cNvPr>
              <p:cNvSpPr txBox="1">
                <a:spLocks noRot="1" noChangeAspect="1" noMove="1" noResize="1" noEditPoints="1" noAdjustHandles="1" noChangeArrowheads="1" noChangeShapeType="1" noTextEdit="1"/>
              </p:cNvSpPr>
              <p:nvPr/>
            </p:nvSpPr>
            <p:spPr>
              <a:xfrm>
                <a:off x="4992250" y="4955976"/>
                <a:ext cx="6361550" cy="646331"/>
              </a:xfrm>
              <a:prstGeom prst="rect">
                <a:avLst/>
              </a:prstGeom>
              <a:blipFill>
                <a:blip r:embed="rId6"/>
                <a:stretch>
                  <a:fillRect l="-2789" t="-11538" r="-1793" b="-3461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587096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98F3DD6F-F295-C044-BF72-37A6DAC1DBBF}"/>
                  </a:ext>
                </a:extLst>
              </p:cNvPr>
              <p:cNvSpPr>
                <a:spLocks noGrp="1"/>
              </p:cNvSpPr>
              <p:nvPr>
                <p:ph idx="1"/>
              </p:nvPr>
            </p:nvSpPr>
            <p:spPr>
              <a:xfrm>
                <a:off x="704768" y="772605"/>
                <a:ext cx="11353162" cy="5982524"/>
              </a:xfrm>
            </p:spPr>
            <p:txBody>
              <a:bodyPr>
                <a:normAutofit/>
              </a:bodyPr>
              <a:lstStyle/>
              <a:p>
                <a:pPr marL="0" indent="0">
                  <a:buNone/>
                </a:pPr>
                <a:r>
                  <a:rPr lang="en-US" altLang="ja-JP" dirty="0">
                    <a:latin typeface="Cambria Math" panose="02040503050406030204" pitchFamily="18" charset="0"/>
                    <a:ea typeface="Cambria Math" panose="02040503050406030204" pitchFamily="18" charset="0"/>
                  </a:rPr>
                  <a:t>     </a:t>
                </a:r>
                <a14:m>
                  <m:oMath xmlns:m="http://schemas.openxmlformats.org/officeDocument/2006/math">
                    <m:r>
                      <a:rPr lang="en-US" altLang="ja-JP" sz="3700" b="0" i="1" smtClean="0">
                        <a:latin typeface="Cambria Math" panose="02040503050406030204" pitchFamily="18" charset="0"/>
                        <a:ea typeface="Cambria Math" panose="02040503050406030204" pitchFamily="18" charset="0"/>
                      </a:rPr>
                      <m:t>𝐵𝐺</m:t>
                    </m:r>
                    <m:d>
                      <m:dPr>
                        <m:ctrlPr>
                          <a:rPr lang="en-US" altLang="ja-JP" sz="3700" b="0" i="1" smtClean="0">
                            <a:latin typeface="Cambria Math" panose="02040503050406030204" pitchFamily="18" charset="0"/>
                            <a:ea typeface="Cambria Math" panose="02040503050406030204" pitchFamily="18" charset="0"/>
                          </a:rPr>
                        </m:ctrlPr>
                      </m:dPr>
                      <m:e>
                        <m:r>
                          <a:rPr lang="en-US" altLang="ja-JP" sz="3700" b="0" i="1" smtClean="0">
                            <a:latin typeface="Cambria Math" panose="02040503050406030204" pitchFamily="18" charset="0"/>
                            <a:ea typeface="Cambria Math" panose="02040503050406030204" pitchFamily="18" charset="0"/>
                          </a:rPr>
                          <m:t>𝑡</m:t>
                        </m:r>
                      </m:e>
                    </m:d>
                    <m:r>
                      <a:rPr lang="en-US" altLang="ja-JP" sz="3700" b="0" i="0" smtClean="0">
                        <a:latin typeface="Cambria Math" panose="02040503050406030204" pitchFamily="18" charset="0"/>
                        <a:ea typeface="Cambria Math" panose="02040503050406030204" pitchFamily="18" charset="0"/>
                      </a:rPr>
                      <m:t>=</m:t>
                    </m:r>
                    <m:f>
                      <m:fPr>
                        <m:ctrlPr>
                          <a:rPr lang="en-US" altLang="ja-JP" sz="3700" b="0" i="1" smtClean="0">
                            <a:latin typeface="Cambria Math" panose="02040503050406030204" pitchFamily="18" charset="0"/>
                            <a:ea typeface="Cambria Math" panose="02040503050406030204" pitchFamily="18" charset="0"/>
                          </a:rPr>
                        </m:ctrlPr>
                      </m:fPr>
                      <m:num>
                        <m:r>
                          <a:rPr lang="en-US" altLang="ja-JP" sz="3700" b="0" i="1" smtClean="0">
                            <a:latin typeface="Cambria Math" panose="02040503050406030204" pitchFamily="18" charset="0"/>
                            <a:ea typeface="Cambria Math" panose="02040503050406030204" pitchFamily="18" charset="0"/>
                          </a:rPr>
                          <m:t>𝑆</m:t>
                        </m:r>
                        <m:d>
                          <m:dPr>
                            <m:ctrlPr>
                              <a:rPr lang="en-US" altLang="ja-JP" sz="3700" b="0" i="1" smtClean="0">
                                <a:latin typeface="Cambria Math" panose="02040503050406030204" pitchFamily="18" charset="0"/>
                                <a:ea typeface="Cambria Math" panose="02040503050406030204" pitchFamily="18" charset="0"/>
                              </a:rPr>
                            </m:ctrlPr>
                          </m:dPr>
                          <m:e>
                            <m:r>
                              <a:rPr lang="en-US" altLang="ja-JP" sz="3700" b="0" i="1" smtClean="0">
                                <a:latin typeface="Cambria Math" panose="02040503050406030204" pitchFamily="18" charset="0"/>
                                <a:ea typeface="Cambria Math" panose="02040503050406030204" pitchFamily="18" charset="0"/>
                              </a:rPr>
                              <m:t>∞−</m:t>
                            </m:r>
                            <m:r>
                              <a:rPr lang="en-US" altLang="ja-JP" sz="3700" b="0" i="1" smtClean="0">
                                <a:latin typeface="Cambria Math" panose="02040503050406030204" pitchFamily="18" charset="0"/>
                                <a:ea typeface="Cambria Math" panose="02040503050406030204" pitchFamily="18" charset="0"/>
                              </a:rPr>
                              <m:t>𝑡</m:t>
                            </m:r>
                          </m:e>
                        </m:d>
                      </m:num>
                      <m:den>
                        <m:r>
                          <a:rPr lang="en-US" altLang="ja-JP" sz="3700" b="0" i="1" smtClean="0">
                            <a:latin typeface="Cambria Math" panose="02040503050406030204" pitchFamily="18" charset="0"/>
                            <a:ea typeface="Cambria Math" panose="02040503050406030204" pitchFamily="18" charset="0"/>
                          </a:rPr>
                          <m:t>𝑆</m:t>
                        </m:r>
                        <m:d>
                          <m:dPr>
                            <m:ctrlPr>
                              <a:rPr lang="en-US" altLang="ja-JP" sz="3700" b="0" i="1" smtClean="0">
                                <a:latin typeface="Cambria Math" panose="02040503050406030204" pitchFamily="18" charset="0"/>
                                <a:ea typeface="Cambria Math" panose="02040503050406030204" pitchFamily="18" charset="0"/>
                              </a:rPr>
                            </m:ctrlPr>
                          </m:dPr>
                          <m:e>
                            <m:r>
                              <a:rPr lang="en-US" altLang="ja-JP" sz="3700" b="0" i="1" smtClean="0">
                                <a:latin typeface="Cambria Math" panose="02040503050406030204" pitchFamily="18" charset="0"/>
                                <a:ea typeface="Cambria Math" panose="02040503050406030204" pitchFamily="18" charset="0"/>
                              </a:rPr>
                              <m:t>∞−0</m:t>
                            </m:r>
                          </m:e>
                        </m:d>
                      </m:den>
                    </m:f>
                    <m:r>
                      <a:rPr lang="en-US" altLang="ja-JP" sz="3700" b="0" i="1" smtClean="0">
                        <a:latin typeface="Cambria Math" panose="02040503050406030204" pitchFamily="18" charset="0"/>
                        <a:ea typeface="Cambria Math" panose="02040503050406030204" pitchFamily="18" charset="0"/>
                      </a:rPr>
                      <m:t>𝑁</m:t>
                    </m:r>
                  </m:oMath>
                </a14:m>
                <a:r>
                  <a:rPr lang="en-US" altLang="ja-JP" dirty="0">
                    <a:latin typeface="Cambria Math" panose="02040503050406030204" pitchFamily="18" charset="0"/>
                    <a:ea typeface="Cambria Math" panose="02040503050406030204" pitchFamily="18" charset="0"/>
                  </a:rPr>
                  <a:t>   N: the number of µ- for each impurity element</a:t>
                </a:r>
                <a:endParaRPr lang="en-US" altLang="ja-JP" b="0" i="0" dirty="0">
                  <a:latin typeface="Cambria Math" panose="02040503050406030204" pitchFamily="18" charset="0"/>
                  <a:ea typeface="Cambria Math" panose="02040503050406030204" pitchFamily="18" charset="0"/>
                </a:endParaRPr>
              </a:p>
              <a:p>
                <a:pPr marL="0" indent="0">
                  <a:buNone/>
                </a:pPr>
                <a:r>
                  <a:rPr lang="en-US" altLang="ja-JP" sz="3200" b="0" dirty="0">
                    <a:ea typeface="Cambria Math" panose="02040503050406030204" pitchFamily="18" charset="0"/>
                  </a:rPr>
                  <a:t>   </a:t>
                </a:r>
                <a14:m>
                  <m:oMath xmlns:m="http://schemas.openxmlformats.org/officeDocument/2006/math">
                    <m:r>
                      <a:rPr lang="en-US" altLang="ja-JP" sz="3400" b="0" i="0" smtClean="0">
                        <a:latin typeface="Cambria Math" panose="02040503050406030204" pitchFamily="18" charset="0"/>
                        <a:ea typeface="Cambria Math" panose="02040503050406030204" pitchFamily="18" charset="0"/>
                      </a:rPr>
                      <m:t> </m:t>
                    </m:r>
                    <m:r>
                      <m:rPr>
                        <m:sty m:val="p"/>
                      </m:rPr>
                      <a:rPr lang="en-US" altLang="ja-JP" sz="3400" b="0" i="0" smtClean="0">
                        <a:latin typeface="Cambria Math" panose="02040503050406030204" pitchFamily="18" charset="0"/>
                        <a:ea typeface="Cambria Math" panose="02040503050406030204" pitchFamily="18" charset="0"/>
                      </a:rPr>
                      <m:t>S</m:t>
                    </m:r>
                    <m:d>
                      <m:dPr>
                        <m:ctrlPr>
                          <a:rPr lang="en-US" altLang="ja-JP" sz="3400" b="0" i="1" smtClean="0">
                            <a:latin typeface="Cambria Math" panose="02040503050406030204" pitchFamily="18" charset="0"/>
                            <a:ea typeface="Cambria Math" panose="02040503050406030204" pitchFamily="18" charset="0"/>
                          </a:rPr>
                        </m:ctrlPr>
                      </m:dPr>
                      <m:e>
                        <m:r>
                          <a:rPr lang="en-US" altLang="ja-JP" sz="3400" b="0" i="1" smtClean="0">
                            <a:latin typeface="Cambria Math" panose="02040503050406030204" pitchFamily="18" charset="0"/>
                            <a:ea typeface="Cambria Math" panose="02040503050406030204" pitchFamily="18" charset="0"/>
                          </a:rPr>
                          <m:t>∞−</m:t>
                        </m:r>
                        <m:r>
                          <a:rPr lang="en-US" altLang="ja-JP" sz="3400" b="0" i="1" smtClean="0">
                            <a:latin typeface="Cambria Math" panose="02040503050406030204" pitchFamily="18" charset="0"/>
                            <a:ea typeface="Cambria Math" panose="02040503050406030204" pitchFamily="18" charset="0"/>
                          </a:rPr>
                          <m:t>𝑡</m:t>
                        </m:r>
                      </m:e>
                    </m:d>
                    <m:r>
                      <a:rPr lang="en-US" altLang="ja-JP" sz="3400" b="0" i="1" smtClean="0">
                        <a:latin typeface="Cambria Math" panose="02040503050406030204" pitchFamily="18" charset="0"/>
                        <a:ea typeface="Cambria Math" panose="02040503050406030204" pitchFamily="18" charset="0"/>
                      </a:rPr>
                      <m:t>=</m:t>
                    </m:r>
                    <m:nary>
                      <m:naryPr>
                        <m:limLoc m:val="undOvr"/>
                        <m:ctrlPr>
                          <a:rPr lang="en-US" altLang="ja-JP" sz="3400" b="0" i="1" smtClean="0">
                            <a:latin typeface="Cambria Math" panose="02040503050406030204" pitchFamily="18" charset="0"/>
                            <a:ea typeface="Cambria Math" panose="02040503050406030204" pitchFamily="18" charset="0"/>
                          </a:rPr>
                        </m:ctrlPr>
                      </m:naryPr>
                      <m:sub>
                        <m:r>
                          <m:rPr>
                            <m:brk m:alnAt="24"/>
                          </m:rPr>
                          <a:rPr lang="en-US" altLang="ja-JP" sz="3400" b="0" i="1" smtClean="0">
                            <a:latin typeface="Cambria Math" panose="02040503050406030204" pitchFamily="18" charset="0"/>
                            <a:ea typeface="Cambria Math" panose="02040503050406030204" pitchFamily="18" charset="0"/>
                          </a:rPr>
                          <m:t>𝑡</m:t>
                        </m:r>
                      </m:sub>
                      <m:sup>
                        <m:r>
                          <a:rPr lang="en-US" altLang="ja-JP" sz="3400" b="0" i="1" smtClean="0">
                            <a:latin typeface="Cambria Math" panose="02040503050406030204" pitchFamily="18" charset="0"/>
                            <a:ea typeface="Cambria Math" panose="02040503050406030204" pitchFamily="18" charset="0"/>
                          </a:rPr>
                          <m:t>∞</m:t>
                        </m:r>
                      </m:sup>
                      <m:e>
                        <m:r>
                          <a:rPr lang="en-US" altLang="ja-JP" sz="3400" b="0" i="1" smtClean="0">
                            <a:latin typeface="Cambria Math" panose="02040503050406030204" pitchFamily="18" charset="0"/>
                            <a:ea typeface="Cambria Math" panose="02040503050406030204" pitchFamily="18" charset="0"/>
                          </a:rPr>
                          <m:t>𝑑𝑡</m:t>
                        </m:r>
                        <m:r>
                          <a:rPr lang="en-US" altLang="ja-JP" sz="3400" b="0" i="1" smtClean="0">
                            <a:latin typeface="Cambria Math" panose="02040503050406030204" pitchFamily="18" charset="0"/>
                            <a:ea typeface="Cambria Math" panose="02040503050406030204" pitchFamily="18" charset="0"/>
                          </a:rPr>
                          <m:t>′</m:t>
                        </m:r>
                        <m:r>
                          <a:rPr lang="en-US" altLang="ja-JP" sz="3400" b="0" i="1" smtClean="0">
                            <a:latin typeface="Cambria Math" panose="02040503050406030204" pitchFamily="18" charset="0"/>
                            <a:ea typeface="Cambria Math" panose="02040503050406030204" pitchFamily="18" charset="0"/>
                          </a:rPr>
                          <m:t>𝑁</m:t>
                        </m:r>
                        <m:sSup>
                          <m:sSupPr>
                            <m:ctrlPr>
                              <a:rPr lang="en-US" altLang="ja-JP" sz="3400" b="0" i="1" smtClean="0">
                                <a:latin typeface="Cambria Math" panose="02040503050406030204" pitchFamily="18" charset="0"/>
                                <a:ea typeface="Cambria Math" panose="02040503050406030204" pitchFamily="18" charset="0"/>
                              </a:rPr>
                            </m:ctrlPr>
                          </m:sSupPr>
                          <m:e>
                            <m:r>
                              <a:rPr lang="en-US" altLang="ja-JP" sz="3400" b="0" i="1" smtClean="0">
                                <a:latin typeface="Cambria Math" panose="02040503050406030204" pitchFamily="18" charset="0"/>
                                <a:ea typeface="Cambria Math" panose="02040503050406030204" pitchFamily="18" charset="0"/>
                              </a:rPr>
                              <m:t>𝑒</m:t>
                            </m:r>
                          </m:e>
                          <m:sup>
                            <m:r>
                              <a:rPr lang="en-US" altLang="ja-JP" sz="3400" b="0" i="1" smtClean="0">
                                <a:latin typeface="Cambria Math" panose="02040503050406030204" pitchFamily="18" charset="0"/>
                                <a:ea typeface="Cambria Math" panose="02040503050406030204" pitchFamily="18" charset="0"/>
                              </a:rPr>
                              <m:t>−</m:t>
                            </m:r>
                            <m:r>
                              <a:rPr lang="en-US" altLang="ja-JP" sz="3400" b="0" i="1" smtClean="0">
                                <a:latin typeface="Cambria Math" panose="02040503050406030204" pitchFamily="18" charset="0"/>
                                <a:ea typeface="Cambria Math" panose="02040503050406030204" pitchFamily="18" charset="0"/>
                              </a:rPr>
                              <m:t>𝑡</m:t>
                            </m:r>
                            <m:r>
                              <a:rPr lang="en-US" altLang="ja-JP" sz="3400" b="0" i="1" smtClean="0">
                                <a:latin typeface="Cambria Math" panose="02040503050406030204" pitchFamily="18" charset="0"/>
                                <a:ea typeface="Cambria Math" panose="02040503050406030204" pitchFamily="18" charset="0"/>
                              </a:rPr>
                              <m:t>′/</m:t>
                            </m:r>
                            <m:r>
                              <a:rPr lang="en-US" altLang="ja-JP" sz="3400" b="0" i="1" smtClean="0">
                                <a:latin typeface="Cambria Math" panose="02040503050406030204" pitchFamily="18" charset="0"/>
                                <a:ea typeface="Cambria Math" panose="02040503050406030204" pitchFamily="18" charset="0"/>
                              </a:rPr>
                              <m:t>𝜏</m:t>
                            </m:r>
                          </m:sup>
                        </m:sSup>
                      </m:e>
                    </m:nary>
                  </m:oMath>
                </a14:m>
                <a:r>
                  <a:rPr lang="en-US" altLang="ja-JP" sz="3200" b="0" i="0" dirty="0">
                    <a:latin typeface="Cambria Math" panose="02040503050406030204" pitchFamily="18" charset="0"/>
                    <a:ea typeface="Cambria Math" panose="02040503050406030204" pitchFamily="18" charset="0"/>
                  </a:rPr>
                  <a:t>  </a:t>
                </a:r>
                <a:r>
                  <a:rPr lang="en-US" altLang="ja-JP" b="0" i="0" dirty="0">
                    <a:latin typeface="Cambria Math" panose="02040503050406030204" pitchFamily="18" charset="0"/>
                    <a:ea typeface="Cambria Math" panose="02040503050406030204" pitchFamily="18" charset="0"/>
                  </a:rPr>
                  <a:t>τ: mean life for each impurity element</a:t>
                </a:r>
              </a:p>
              <a:p>
                <a:pPr marL="0" indent="0">
                  <a:buNone/>
                </a:pPr>
                <a:r>
                  <a:rPr lang="en-US" altLang="ja-JP" sz="3600" b="0" dirty="0">
                    <a:ea typeface="Cambria Math" panose="02040503050406030204" pitchFamily="18" charset="0"/>
                  </a:rPr>
                  <a:t>          </a:t>
                </a:r>
                <a:endParaRPr lang="en-US" altLang="ja-JP" sz="3200" b="0" dirty="0">
                  <a:latin typeface="Cambria Math" panose="02040503050406030204" pitchFamily="18" charset="0"/>
                  <a:ea typeface="Cambria Math" panose="02040503050406030204" pitchFamily="18" charset="0"/>
                </a:endParaRPr>
              </a:p>
              <a:p>
                <a:pPr marL="0" indent="0">
                  <a:buNone/>
                </a:pPr>
                <a:r>
                  <a:rPr lang="en-US" altLang="ja-JP" sz="3200" b="0" dirty="0">
                    <a:latin typeface="Cambria Math" panose="02040503050406030204" pitchFamily="18" charset="0"/>
                    <a:ea typeface="Cambria Math" panose="02040503050406030204" pitchFamily="18" charset="0"/>
                  </a:rPr>
                  <a:t>Example</a:t>
                </a:r>
              </a:p>
              <a:p>
                <a:pPr marL="0" indent="0">
                  <a:buNone/>
                </a:pPr>
                <a:r>
                  <a:rPr lang="en-US" altLang="ja-JP" sz="3200" dirty="0">
                    <a:latin typeface="Cambria Math" panose="02040503050406030204" pitchFamily="18" charset="0"/>
                    <a:ea typeface="Cambria Math" panose="02040503050406030204" pitchFamily="18" charset="0"/>
                  </a:rPr>
                  <a:t>  (Pb and Fe) </a:t>
                </a:r>
              </a:p>
            </p:txBody>
          </p:sp>
        </mc:Choice>
        <mc:Fallback xmlns="">
          <p:sp>
            <p:nvSpPr>
              <p:cNvPr id="3" name="コンテンツ プレースホルダー 2">
                <a:extLst>
                  <a:ext uri="{FF2B5EF4-FFF2-40B4-BE49-F238E27FC236}">
                    <a16:creationId xmlns:a16="http://schemas.microsoft.com/office/drawing/2014/main" id="{98F3DD6F-F295-C044-BF72-37A6DAC1DBBF}"/>
                  </a:ext>
                </a:extLst>
              </p:cNvPr>
              <p:cNvSpPr>
                <a:spLocks noGrp="1" noRot="1" noChangeAspect="1" noMove="1" noResize="1" noEditPoints="1" noAdjustHandles="1" noChangeArrowheads="1" noChangeShapeType="1" noTextEdit="1"/>
              </p:cNvSpPr>
              <p:nvPr>
                <p:ph idx="1"/>
              </p:nvPr>
            </p:nvSpPr>
            <p:spPr>
              <a:xfrm>
                <a:off x="704768" y="772605"/>
                <a:ext cx="11353162" cy="5982524"/>
              </a:xfrm>
              <a:blipFill>
                <a:blip r:embed="rId2"/>
                <a:stretch>
                  <a:fillRect l="-1229" t="-2119" r="-447"/>
                </a:stretch>
              </a:blipFill>
            </p:spPr>
            <p:txBody>
              <a:bodyPr/>
              <a:lstStyle/>
              <a:p>
                <a:r>
                  <a:rPr lang="ja-JP" altLang="en-US">
                    <a:noFill/>
                  </a:rPr>
                  <a:t> </a:t>
                </a:r>
              </a:p>
            </p:txBody>
          </p:sp>
        </mc:Fallback>
      </mc:AlternateContent>
      <p:sp>
        <p:nvSpPr>
          <p:cNvPr id="6" name="テキスト ボックス 5">
            <a:extLst>
              <a:ext uri="{FF2B5EF4-FFF2-40B4-BE49-F238E27FC236}">
                <a16:creationId xmlns:a16="http://schemas.microsoft.com/office/drawing/2014/main" id="{BA428084-3A2F-E141-B12C-120BAE601788}"/>
              </a:ext>
            </a:extLst>
          </p:cNvPr>
          <p:cNvSpPr txBox="1"/>
          <p:nvPr/>
        </p:nvSpPr>
        <p:spPr>
          <a:xfrm>
            <a:off x="457200" y="231053"/>
            <a:ext cx="6433684" cy="677108"/>
          </a:xfrm>
          <a:prstGeom prst="rect">
            <a:avLst/>
          </a:prstGeom>
          <a:noFill/>
        </p:spPr>
        <p:txBody>
          <a:bodyPr wrap="none" rtlCol="0">
            <a:spAutoFit/>
          </a:bodyPr>
          <a:lstStyle/>
          <a:p>
            <a:pPr marL="285750" indent="-285750">
              <a:buFont typeface="Arial" panose="020B0604020202020204" pitchFamily="34" charset="0"/>
              <a:buChar char="•"/>
            </a:pPr>
            <a:r>
              <a:rPr lang="en-US" altLang="ja-JP" sz="3800" dirty="0">
                <a:latin typeface="Cambria Math" panose="02040503050406030204" pitchFamily="18" charset="0"/>
                <a:ea typeface="Cambria Math" panose="02040503050406030204" pitchFamily="18" charset="0"/>
              </a:rPr>
              <a:t>Calculation of BG after time t</a:t>
            </a:r>
            <a:endParaRPr kumimoji="1" lang="ja-JP" altLang="en-US" sz="3800">
              <a:latin typeface="Cambria Math" panose="02040503050406030204" pitchFamily="18" charset="0"/>
            </a:endParaRPr>
          </a:p>
        </p:txBody>
      </p:sp>
      <p:pic>
        <p:nvPicPr>
          <p:cNvPr id="54" name="図 53">
            <a:extLst>
              <a:ext uri="{FF2B5EF4-FFF2-40B4-BE49-F238E27FC236}">
                <a16:creationId xmlns:a16="http://schemas.microsoft.com/office/drawing/2014/main" id="{0CF8157C-739B-484A-B8F0-AD724D67B440}"/>
              </a:ext>
            </a:extLst>
          </p:cNvPr>
          <p:cNvPicPr>
            <a:picLocks noChangeAspect="1"/>
          </p:cNvPicPr>
          <p:nvPr/>
        </p:nvPicPr>
        <p:blipFill>
          <a:blip r:embed="rId3"/>
          <a:stretch>
            <a:fillRect/>
          </a:stretch>
        </p:blipFill>
        <p:spPr>
          <a:xfrm>
            <a:off x="3836534" y="2589529"/>
            <a:ext cx="7650698" cy="4165600"/>
          </a:xfrm>
          <a:prstGeom prst="rect">
            <a:avLst/>
          </a:prstGeom>
        </p:spPr>
      </p:pic>
      <p:sp>
        <p:nvSpPr>
          <p:cNvPr id="55" name="テキスト ボックス 54">
            <a:extLst>
              <a:ext uri="{FF2B5EF4-FFF2-40B4-BE49-F238E27FC236}">
                <a16:creationId xmlns:a16="http://schemas.microsoft.com/office/drawing/2014/main" id="{59BFB510-BA07-3E47-B6F8-EEBFB7F5369D}"/>
              </a:ext>
            </a:extLst>
          </p:cNvPr>
          <p:cNvSpPr txBox="1"/>
          <p:nvPr/>
        </p:nvSpPr>
        <p:spPr>
          <a:xfrm>
            <a:off x="424509" y="4819204"/>
            <a:ext cx="3530518" cy="1077218"/>
          </a:xfrm>
          <a:prstGeom prst="rect">
            <a:avLst/>
          </a:prstGeom>
          <a:noFill/>
        </p:spPr>
        <p:txBody>
          <a:bodyPr wrap="none" rtlCol="0">
            <a:spAutoFit/>
          </a:bodyPr>
          <a:lstStyle/>
          <a:p>
            <a:r>
              <a:rPr kumimoji="1" lang="en-US" altLang="ja-JP" sz="3200" dirty="0">
                <a:latin typeface="Cambria Math" panose="02040503050406030204" pitchFamily="18" charset="0"/>
                <a:ea typeface="Cambria Math" panose="02040503050406030204" pitchFamily="18" charset="0"/>
              </a:rPr>
              <a:t>Black : signal by Pb</a:t>
            </a:r>
          </a:p>
          <a:p>
            <a:r>
              <a:rPr lang="en-US" altLang="ja-JP" sz="3200" dirty="0">
                <a:latin typeface="Cambria Math" panose="02040503050406030204" pitchFamily="18" charset="0"/>
                <a:ea typeface="Cambria Math" panose="02040503050406030204" pitchFamily="18" charset="0"/>
              </a:rPr>
              <a:t>Pink : signal by Fe</a:t>
            </a:r>
            <a:endParaRPr kumimoji="1" lang="ja-JP" altLang="en-US" sz="320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56" name="テキスト ボックス 55">
                <a:extLst>
                  <a:ext uri="{FF2B5EF4-FFF2-40B4-BE49-F238E27FC236}">
                    <a16:creationId xmlns:a16="http://schemas.microsoft.com/office/drawing/2014/main" id="{9CB2E204-BB65-E741-88C7-7EC2F737724E}"/>
                  </a:ext>
                </a:extLst>
              </p:cNvPr>
              <p:cNvSpPr txBox="1"/>
              <p:nvPr/>
            </p:nvSpPr>
            <p:spPr>
              <a:xfrm>
                <a:off x="4629151" y="2725085"/>
                <a:ext cx="2366802" cy="8218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𝑁</m:t>
                          </m:r>
                        </m:e>
                        <m:sub>
                          <m:r>
                            <a:rPr kumimoji="1" lang="en-US" altLang="ja-JP" sz="2400" b="0" i="1" smtClean="0">
                              <a:latin typeface="Cambria Math" panose="02040503050406030204" pitchFamily="18" charset="0"/>
                            </a:rPr>
                            <m:t>𝑃𝑏</m:t>
                          </m:r>
                        </m:sub>
                      </m:sSub>
                      <m:func>
                        <m:funcPr>
                          <m:ctrlPr>
                            <a:rPr kumimoji="1" lang="en-US" altLang="ja-JP" sz="2400" b="0" i="1" smtClean="0">
                              <a:latin typeface="Cambria Math" panose="02040503050406030204" pitchFamily="18" charset="0"/>
                            </a:rPr>
                          </m:ctrlPr>
                        </m:funcPr>
                        <m:fName>
                          <m:r>
                            <m:rPr>
                              <m:sty m:val="p"/>
                            </m:rPr>
                            <a:rPr kumimoji="1" lang="en-US" altLang="ja-JP" sz="2400" b="0" i="0" smtClean="0">
                              <a:latin typeface="Cambria Math" panose="02040503050406030204" pitchFamily="18" charset="0"/>
                            </a:rPr>
                            <m:t>exp</m:t>
                          </m:r>
                        </m:fName>
                        <m:e>
                          <m:d>
                            <m:dPr>
                              <m:ctrlPr>
                                <a:rPr kumimoji="1" lang="en-US" altLang="ja-JP" sz="2400" b="0" i="1" smtClean="0">
                                  <a:latin typeface="Cambria Math" panose="02040503050406030204" pitchFamily="18" charset="0"/>
                                </a:rPr>
                              </m:ctrlPr>
                            </m:dPr>
                            <m:e>
                              <m:r>
                                <a:rPr kumimoji="1" lang="en-US" altLang="ja-JP" sz="2400" b="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𝑡</m:t>
                                  </m:r>
                                </m:num>
                                <m:den>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ea typeface="Cambria Math" panose="02040503050406030204" pitchFamily="18" charset="0"/>
                                        </a:rPr>
                                        <m:t>𝜏</m:t>
                                      </m:r>
                                    </m:e>
                                    <m:sub>
                                      <m:r>
                                        <a:rPr kumimoji="1" lang="en-US" altLang="ja-JP" sz="2400" b="0" i="1" smtClean="0">
                                          <a:latin typeface="Cambria Math" panose="02040503050406030204" pitchFamily="18" charset="0"/>
                                        </a:rPr>
                                        <m:t>𝑃𝑏</m:t>
                                      </m:r>
                                    </m:sub>
                                  </m:sSub>
                                </m:den>
                              </m:f>
                            </m:e>
                          </m:d>
                        </m:e>
                      </m:func>
                    </m:oMath>
                  </m:oMathPara>
                </a14:m>
                <a:endParaRPr kumimoji="1" lang="en-US" altLang="ja-JP" sz="2400" b="0" dirty="0"/>
              </a:p>
            </p:txBody>
          </p:sp>
        </mc:Choice>
        <mc:Fallback xmlns="">
          <p:sp>
            <p:nvSpPr>
              <p:cNvPr id="56" name="テキスト ボックス 55">
                <a:extLst>
                  <a:ext uri="{FF2B5EF4-FFF2-40B4-BE49-F238E27FC236}">
                    <a16:creationId xmlns:a16="http://schemas.microsoft.com/office/drawing/2014/main" id="{9CB2E204-BB65-E741-88C7-7EC2F737724E}"/>
                  </a:ext>
                </a:extLst>
              </p:cNvPr>
              <p:cNvSpPr txBox="1">
                <a:spLocks noRot="1" noChangeAspect="1" noMove="1" noResize="1" noEditPoints="1" noAdjustHandles="1" noChangeArrowheads="1" noChangeShapeType="1" noTextEdit="1"/>
              </p:cNvSpPr>
              <p:nvPr/>
            </p:nvSpPr>
            <p:spPr>
              <a:xfrm>
                <a:off x="4629151" y="2725085"/>
                <a:ext cx="2366802" cy="821892"/>
              </a:xfrm>
              <a:prstGeom prst="rect">
                <a:avLst/>
              </a:prstGeom>
              <a:blipFill>
                <a:blip r:embed="rId4"/>
                <a:stretch>
                  <a:fillRect b="-307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7" name="テキスト ボックス 56">
                <a:extLst>
                  <a:ext uri="{FF2B5EF4-FFF2-40B4-BE49-F238E27FC236}">
                    <a16:creationId xmlns:a16="http://schemas.microsoft.com/office/drawing/2014/main" id="{1273B61D-6830-8F4E-8AFF-42ECFB287F68}"/>
                  </a:ext>
                </a:extLst>
              </p:cNvPr>
              <p:cNvSpPr txBox="1"/>
              <p:nvPr/>
            </p:nvSpPr>
            <p:spPr>
              <a:xfrm>
                <a:off x="8672513" y="5357813"/>
                <a:ext cx="2182777" cy="8218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𝑁</m:t>
                          </m:r>
                        </m:e>
                        <m:sub>
                          <m:r>
                            <a:rPr kumimoji="1" lang="en-US" altLang="ja-JP" sz="2400" b="0" i="1" smtClean="0">
                              <a:latin typeface="Cambria Math" panose="02040503050406030204" pitchFamily="18" charset="0"/>
                            </a:rPr>
                            <m:t>𝐹𝑒</m:t>
                          </m:r>
                        </m:sub>
                      </m:sSub>
                      <m:r>
                        <m:rPr>
                          <m:sty m:val="p"/>
                        </m:rPr>
                        <a:rPr kumimoji="1" lang="en-US" altLang="ja-JP" sz="2400" b="0" i="0" smtClean="0">
                          <a:latin typeface="Cambria Math" panose="02040503050406030204" pitchFamily="18" charset="0"/>
                        </a:rPr>
                        <m:t>exp</m:t>
                      </m:r>
                      <m:r>
                        <a:rPr kumimoji="1" lang="en-US" altLang="ja-JP" sz="2400" b="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𝑡</m:t>
                          </m:r>
                        </m:num>
                        <m:den>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ea typeface="Cambria Math" panose="02040503050406030204" pitchFamily="18" charset="0"/>
                                </a:rPr>
                                <m:t>𝜏</m:t>
                              </m:r>
                            </m:e>
                            <m:sub>
                              <m:r>
                                <a:rPr kumimoji="1" lang="en-US" altLang="ja-JP" sz="2400" b="0" i="1" smtClean="0">
                                  <a:latin typeface="Cambria Math" panose="02040503050406030204" pitchFamily="18" charset="0"/>
                                </a:rPr>
                                <m:t>𝐹𝑒</m:t>
                              </m:r>
                            </m:sub>
                          </m:sSub>
                        </m:den>
                      </m:f>
                      <m:r>
                        <a:rPr kumimoji="1" lang="en-US" altLang="ja-JP" sz="2400" b="0" i="1" smtClean="0">
                          <a:latin typeface="Cambria Math" panose="02040503050406030204" pitchFamily="18" charset="0"/>
                        </a:rPr>
                        <m:t>)</m:t>
                      </m:r>
                    </m:oMath>
                  </m:oMathPara>
                </a14:m>
                <a:endParaRPr kumimoji="1" lang="ja-JP" altLang="en-US" sz="2400"/>
              </a:p>
            </p:txBody>
          </p:sp>
        </mc:Choice>
        <mc:Fallback xmlns="">
          <p:sp>
            <p:nvSpPr>
              <p:cNvPr id="57" name="テキスト ボックス 56">
                <a:extLst>
                  <a:ext uri="{FF2B5EF4-FFF2-40B4-BE49-F238E27FC236}">
                    <a16:creationId xmlns:a16="http://schemas.microsoft.com/office/drawing/2014/main" id="{1273B61D-6830-8F4E-8AFF-42ECFB287F68}"/>
                  </a:ext>
                </a:extLst>
              </p:cNvPr>
              <p:cNvSpPr txBox="1">
                <a:spLocks noRot="1" noChangeAspect="1" noMove="1" noResize="1" noEditPoints="1" noAdjustHandles="1" noChangeArrowheads="1" noChangeShapeType="1" noTextEdit="1"/>
              </p:cNvSpPr>
              <p:nvPr/>
            </p:nvSpPr>
            <p:spPr>
              <a:xfrm>
                <a:off x="8672513" y="5357813"/>
                <a:ext cx="2182777" cy="821892"/>
              </a:xfrm>
              <a:prstGeom prst="rect">
                <a:avLst/>
              </a:prstGeom>
              <a:blipFill>
                <a:blip r:embed="rId5"/>
                <a:stretch>
                  <a:fillRect b="-1515"/>
                </a:stretch>
              </a:blipFill>
            </p:spPr>
            <p:txBody>
              <a:bodyPr/>
              <a:lstStyle/>
              <a:p>
                <a:r>
                  <a:rPr lang="ja-JP" altLang="en-US">
                    <a:noFill/>
                  </a:rPr>
                  <a:t> </a:t>
                </a:r>
              </a:p>
            </p:txBody>
          </p:sp>
        </mc:Fallback>
      </mc:AlternateContent>
      <p:sp>
        <p:nvSpPr>
          <p:cNvPr id="58" name="テキスト ボックス 57">
            <a:extLst>
              <a:ext uri="{FF2B5EF4-FFF2-40B4-BE49-F238E27FC236}">
                <a16:creationId xmlns:a16="http://schemas.microsoft.com/office/drawing/2014/main" id="{3B19FD95-AFE2-3047-BC74-7C4FA01596D0}"/>
              </a:ext>
            </a:extLst>
          </p:cNvPr>
          <p:cNvSpPr txBox="1"/>
          <p:nvPr/>
        </p:nvSpPr>
        <p:spPr>
          <a:xfrm>
            <a:off x="11431783" y="6385797"/>
            <a:ext cx="846707" cy="461665"/>
          </a:xfrm>
          <a:prstGeom prst="rect">
            <a:avLst/>
          </a:prstGeom>
          <a:noFill/>
        </p:spPr>
        <p:txBody>
          <a:bodyPr wrap="none" rtlCol="0">
            <a:spAutoFit/>
          </a:bodyPr>
          <a:lstStyle/>
          <a:p>
            <a:r>
              <a:rPr lang="en-US" altLang="ja-JP" sz="2400" dirty="0">
                <a:latin typeface="Cambria Math" panose="02040503050406030204" pitchFamily="18" charset="0"/>
                <a:ea typeface="Cambria Math" panose="02040503050406030204" pitchFamily="18" charset="0"/>
              </a:rPr>
              <a:t>t(µs)</a:t>
            </a:r>
            <a:endParaRPr kumimoji="1" lang="en-US" altLang="ja-JP" sz="2400" dirty="0">
              <a:latin typeface="Cambria Math" panose="02040503050406030204" pitchFamily="18" charset="0"/>
              <a:ea typeface="Cambria Math" panose="02040503050406030204" pitchFamily="18" charset="0"/>
            </a:endParaRPr>
          </a:p>
        </p:txBody>
      </p:sp>
      <p:sp>
        <p:nvSpPr>
          <p:cNvPr id="59" name="テキスト ボックス 58">
            <a:extLst>
              <a:ext uri="{FF2B5EF4-FFF2-40B4-BE49-F238E27FC236}">
                <a16:creationId xmlns:a16="http://schemas.microsoft.com/office/drawing/2014/main" id="{7CBB473C-019B-4247-9EAC-C644B00541CD}"/>
              </a:ext>
            </a:extLst>
          </p:cNvPr>
          <p:cNvSpPr txBox="1"/>
          <p:nvPr/>
        </p:nvSpPr>
        <p:spPr>
          <a:xfrm>
            <a:off x="3515420" y="2651111"/>
            <a:ext cx="428322" cy="523220"/>
          </a:xfrm>
          <a:prstGeom prst="rect">
            <a:avLst/>
          </a:prstGeom>
          <a:noFill/>
        </p:spPr>
        <p:txBody>
          <a:bodyPr wrap="none" rtlCol="0">
            <a:spAutoFit/>
          </a:bodyPr>
          <a:lstStyle/>
          <a:p>
            <a:r>
              <a:rPr lang="en-US" altLang="ja-JP" sz="2800" dirty="0">
                <a:latin typeface="Cambria Math" panose="02040503050406030204" pitchFamily="18" charset="0"/>
                <a:ea typeface="Cambria Math" panose="02040503050406030204" pitchFamily="18" charset="0"/>
              </a:rPr>
              <a:t>N</a:t>
            </a:r>
            <a:endParaRPr kumimoji="1" lang="ja-JP" altLang="en-US" sz="2800">
              <a:latin typeface="Cambria Math" panose="02040503050406030204" pitchFamily="18" charset="0"/>
            </a:endParaRPr>
          </a:p>
        </p:txBody>
      </p:sp>
      <mc:AlternateContent xmlns:mc="http://schemas.openxmlformats.org/markup-compatibility/2006" xmlns:p14="http://schemas.microsoft.com/office/powerpoint/2010/main">
        <mc:Choice Requires="p14">
          <p:contentPart p14:bwMode="auto" r:id="rId6">
            <p14:nvContentPartPr>
              <p14:cNvPr id="60" name="インク 59">
                <a:extLst>
                  <a:ext uri="{FF2B5EF4-FFF2-40B4-BE49-F238E27FC236}">
                    <a16:creationId xmlns:a16="http://schemas.microsoft.com/office/drawing/2014/main" id="{A45A5BFE-EF3B-B348-8A18-92EF4E1A1C4B}"/>
                  </a:ext>
                </a:extLst>
              </p14:cNvPr>
              <p14:cNvContentPartPr/>
              <p14:nvPr/>
            </p14:nvContentPartPr>
            <p14:xfrm>
              <a:off x="4212742" y="3479265"/>
              <a:ext cx="360" cy="360"/>
            </p14:xfrm>
          </p:contentPart>
        </mc:Choice>
        <mc:Fallback xmlns="">
          <p:pic>
            <p:nvPicPr>
              <p:cNvPr id="60" name="インク 59">
                <a:extLst>
                  <a:ext uri="{FF2B5EF4-FFF2-40B4-BE49-F238E27FC236}">
                    <a16:creationId xmlns:a16="http://schemas.microsoft.com/office/drawing/2014/main" id="{A45A5BFE-EF3B-B348-8A18-92EF4E1A1C4B}"/>
                  </a:ext>
                </a:extLst>
              </p:cNvPr>
              <p:cNvPicPr/>
              <p:nvPr/>
            </p:nvPicPr>
            <p:blipFill>
              <a:blip r:embed="rId7"/>
              <a:stretch>
                <a:fillRect/>
              </a:stretch>
            </p:blipFill>
            <p:spPr>
              <a:xfrm>
                <a:off x="4176742" y="344362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1" name="インク 60">
                <a:extLst>
                  <a:ext uri="{FF2B5EF4-FFF2-40B4-BE49-F238E27FC236}">
                    <a16:creationId xmlns:a16="http://schemas.microsoft.com/office/drawing/2014/main" id="{151A943A-5891-294C-A14E-8A6E48B285E2}"/>
                  </a:ext>
                </a:extLst>
              </p14:cNvPr>
              <p14:cNvContentPartPr/>
              <p14:nvPr/>
            </p14:nvContentPartPr>
            <p14:xfrm>
              <a:off x="4500022" y="3810825"/>
              <a:ext cx="360" cy="360"/>
            </p14:xfrm>
          </p:contentPart>
        </mc:Choice>
        <mc:Fallback xmlns="">
          <p:pic>
            <p:nvPicPr>
              <p:cNvPr id="61" name="インク 60">
                <a:extLst>
                  <a:ext uri="{FF2B5EF4-FFF2-40B4-BE49-F238E27FC236}">
                    <a16:creationId xmlns:a16="http://schemas.microsoft.com/office/drawing/2014/main" id="{151A943A-5891-294C-A14E-8A6E48B285E2}"/>
                  </a:ext>
                </a:extLst>
              </p:cNvPr>
              <p:cNvPicPr/>
              <p:nvPr/>
            </p:nvPicPr>
            <p:blipFill>
              <a:blip r:embed="rId7"/>
              <a:stretch>
                <a:fillRect/>
              </a:stretch>
            </p:blipFill>
            <p:spPr>
              <a:xfrm>
                <a:off x="4464382" y="377518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2" name="インク 61">
                <a:extLst>
                  <a:ext uri="{FF2B5EF4-FFF2-40B4-BE49-F238E27FC236}">
                    <a16:creationId xmlns:a16="http://schemas.microsoft.com/office/drawing/2014/main" id="{A0FF7F6D-B893-A541-8802-81EDF44CEC9C}"/>
                  </a:ext>
                </a:extLst>
              </p14:cNvPr>
              <p14:cNvContentPartPr/>
              <p14:nvPr/>
            </p14:nvContentPartPr>
            <p14:xfrm>
              <a:off x="4815022" y="4150305"/>
              <a:ext cx="360" cy="360"/>
            </p14:xfrm>
          </p:contentPart>
        </mc:Choice>
        <mc:Fallback xmlns="">
          <p:pic>
            <p:nvPicPr>
              <p:cNvPr id="62" name="インク 61">
                <a:extLst>
                  <a:ext uri="{FF2B5EF4-FFF2-40B4-BE49-F238E27FC236}">
                    <a16:creationId xmlns:a16="http://schemas.microsoft.com/office/drawing/2014/main" id="{A0FF7F6D-B893-A541-8802-81EDF44CEC9C}"/>
                  </a:ext>
                </a:extLst>
              </p:cNvPr>
              <p:cNvPicPr/>
              <p:nvPr/>
            </p:nvPicPr>
            <p:blipFill>
              <a:blip r:embed="rId7"/>
              <a:stretch>
                <a:fillRect/>
              </a:stretch>
            </p:blipFill>
            <p:spPr>
              <a:xfrm>
                <a:off x="4779382" y="411466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3" name="インク 62">
                <a:extLst>
                  <a:ext uri="{FF2B5EF4-FFF2-40B4-BE49-F238E27FC236}">
                    <a16:creationId xmlns:a16="http://schemas.microsoft.com/office/drawing/2014/main" id="{A70A48CE-28D1-7845-82C0-F6A570A20512}"/>
                  </a:ext>
                </a:extLst>
              </p14:cNvPr>
              <p14:cNvContentPartPr/>
              <p14:nvPr/>
            </p14:nvContentPartPr>
            <p14:xfrm>
              <a:off x="5507662" y="5096745"/>
              <a:ext cx="360" cy="360"/>
            </p14:xfrm>
          </p:contentPart>
        </mc:Choice>
        <mc:Fallback xmlns="">
          <p:pic>
            <p:nvPicPr>
              <p:cNvPr id="63" name="インク 62">
                <a:extLst>
                  <a:ext uri="{FF2B5EF4-FFF2-40B4-BE49-F238E27FC236}">
                    <a16:creationId xmlns:a16="http://schemas.microsoft.com/office/drawing/2014/main" id="{A70A48CE-28D1-7845-82C0-F6A570A20512}"/>
                  </a:ext>
                </a:extLst>
              </p:cNvPr>
              <p:cNvPicPr/>
              <p:nvPr/>
            </p:nvPicPr>
            <p:blipFill>
              <a:blip r:embed="rId7"/>
              <a:stretch>
                <a:fillRect/>
              </a:stretch>
            </p:blipFill>
            <p:spPr>
              <a:xfrm>
                <a:off x="5472022" y="506074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4" name="インク 63">
                <a:extLst>
                  <a:ext uri="{FF2B5EF4-FFF2-40B4-BE49-F238E27FC236}">
                    <a16:creationId xmlns:a16="http://schemas.microsoft.com/office/drawing/2014/main" id="{0EC99888-F9BA-8449-8241-3B70C790C0A5}"/>
                  </a:ext>
                </a:extLst>
              </p14:cNvPr>
              <p14:cNvContentPartPr/>
              <p14:nvPr/>
            </p14:nvContentPartPr>
            <p14:xfrm>
              <a:off x="5842822" y="5519025"/>
              <a:ext cx="360" cy="360"/>
            </p14:xfrm>
          </p:contentPart>
        </mc:Choice>
        <mc:Fallback xmlns="">
          <p:pic>
            <p:nvPicPr>
              <p:cNvPr id="64" name="インク 63">
                <a:extLst>
                  <a:ext uri="{FF2B5EF4-FFF2-40B4-BE49-F238E27FC236}">
                    <a16:creationId xmlns:a16="http://schemas.microsoft.com/office/drawing/2014/main" id="{0EC99888-F9BA-8449-8241-3B70C790C0A5}"/>
                  </a:ext>
                </a:extLst>
              </p:cNvPr>
              <p:cNvPicPr/>
              <p:nvPr/>
            </p:nvPicPr>
            <p:blipFill>
              <a:blip r:embed="rId7"/>
              <a:stretch>
                <a:fillRect/>
              </a:stretch>
            </p:blipFill>
            <p:spPr>
              <a:xfrm>
                <a:off x="5806822" y="548338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5" name="インク 64">
                <a:extLst>
                  <a:ext uri="{FF2B5EF4-FFF2-40B4-BE49-F238E27FC236}">
                    <a16:creationId xmlns:a16="http://schemas.microsoft.com/office/drawing/2014/main" id="{1B404F76-09B3-7E4E-9B63-654EB90CD045}"/>
                  </a:ext>
                </a:extLst>
              </p14:cNvPr>
              <p14:cNvContentPartPr/>
              <p14:nvPr/>
            </p14:nvContentPartPr>
            <p14:xfrm>
              <a:off x="6313702" y="5940945"/>
              <a:ext cx="360" cy="360"/>
            </p14:xfrm>
          </p:contentPart>
        </mc:Choice>
        <mc:Fallback xmlns="">
          <p:pic>
            <p:nvPicPr>
              <p:cNvPr id="65" name="インク 64">
                <a:extLst>
                  <a:ext uri="{FF2B5EF4-FFF2-40B4-BE49-F238E27FC236}">
                    <a16:creationId xmlns:a16="http://schemas.microsoft.com/office/drawing/2014/main" id="{1B404F76-09B3-7E4E-9B63-654EB90CD045}"/>
                  </a:ext>
                </a:extLst>
              </p:cNvPr>
              <p:cNvPicPr/>
              <p:nvPr/>
            </p:nvPicPr>
            <p:blipFill>
              <a:blip r:embed="rId7"/>
              <a:stretch>
                <a:fillRect/>
              </a:stretch>
            </p:blipFill>
            <p:spPr>
              <a:xfrm>
                <a:off x="6277702" y="590530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6" name="インク 65">
                <a:extLst>
                  <a:ext uri="{FF2B5EF4-FFF2-40B4-BE49-F238E27FC236}">
                    <a16:creationId xmlns:a16="http://schemas.microsoft.com/office/drawing/2014/main" id="{6CAC5F2F-29FE-D14E-9BD9-82270F41B5AB}"/>
                  </a:ext>
                </a:extLst>
              </p14:cNvPr>
              <p14:cNvContentPartPr/>
              <p14:nvPr/>
            </p14:nvContentPartPr>
            <p14:xfrm>
              <a:off x="6918502" y="6271065"/>
              <a:ext cx="360" cy="360"/>
            </p14:xfrm>
          </p:contentPart>
        </mc:Choice>
        <mc:Fallback xmlns="">
          <p:pic>
            <p:nvPicPr>
              <p:cNvPr id="66" name="インク 65">
                <a:extLst>
                  <a:ext uri="{FF2B5EF4-FFF2-40B4-BE49-F238E27FC236}">
                    <a16:creationId xmlns:a16="http://schemas.microsoft.com/office/drawing/2014/main" id="{6CAC5F2F-29FE-D14E-9BD9-82270F41B5AB}"/>
                  </a:ext>
                </a:extLst>
              </p:cNvPr>
              <p:cNvPicPr/>
              <p:nvPr/>
            </p:nvPicPr>
            <p:blipFill>
              <a:blip r:embed="rId7"/>
              <a:stretch>
                <a:fillRect/>
              </a:stretch>
            </p:blipFill>
            <p:spPr>
              <a:xfrm>
                <a:off x="6882502" y="623542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7" name="インク 66">
                <a:extLst>
                  <a:ext uri="{FF2B5EF4-FFF2-40B4-BE49-F238E27FC236}">
                    <a16:creationId xmlns:a16="http://schemas.microsoft.com/office/drawing/2014/main" id="{30EA138E-8762-164B-BB99-5726A32AC72E}"/>
                  </a:ext>
                </a:extLst>
              </p14:cNvPr>
              <p14:cNvContentPartPr/>
              <p14:nvPr/>
            </p14:nvContentPartPr>
            <p14:xfrm>
              <a:off x="7580902" y="6451065"/>
              <a:ext cx="360" cy="360"/>
            </p14:xfrm>
          </p:contentPart>
        </mc:Choice>
        <mc:Fallback xmlns="">
          <p:pic>
            <p:nvPicPr>
              <p:cNvPr id="67" name="インク 66">
                <a:extLst>
                  <a:ext uri="{FF2B5EF4-FFF2-40B4-BE49-F238E27FC236}">
                    <a16:creationId xmlns:a16="http://schemas.microsoft.com/office/drawing/2014/main" id="{30EA138E-8762-164B-BB99-5726A32AC72E}"/>
                  </a:ext>
                </a:extLst>
              </p:cNvPr>
              <p:cNvPicPr/>
              <p:nvPr/>
            </p:nvPicPr>
            <p:blipFill>
              <a:blip r:embed="rId7"/>
              <a:stretch>
                <a:fillRect/>
              </a:stretch>
            </p:blipFill>
            <p:spPr>
              <a:xfrm>
                <a:off x="7544902" y="641506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8" name="インク 67">
                <a:extLst>
                  <a:ext uri="{FF2B5EF4-FFF2-40B4-BE49-F238E27FC236}">
                    <a16:creationId xmlns:a16="http://schemas.microsoft.com/office/drawing/2014/main" id="{F799889E-16E5-EC4D-B560-3A90D9CEA81C}"/>
                  </a:ext>
                </a:extLst>
              </p14:cNvPr>
              <p14:cNvContentPartPr/>
              <p14:nvPr/>
            </p14:nvContentPartPr>
            <p14:xfrm>
              <a:off x="8355622" y="6564105"/>
              <a:ext cx="360" cy="360"/>
            </p14:xfrm>
          </p:contentPart>
        </mc:Choice>
        <mc:Fallback xmlns="">
          <p:pic>
            <p:nvPicPr>
              <p:cNvPr id="68" name="インク 67">
                <a:extLst>
                  <a:ext uri="{FF2B5EF4-FFF2-40B4-BE49-F238E27FC236}">
                    <a16:creationId xmlns:a16="http://schemas.microsoft.com/office/drawing/2014/main" id="{F799889E-16E5-EC4D-B560-3A90D9CEA81C}"/>
                  </a:ext>
                </a:extLst>
              </p:cNvPr>
              <p:cNvPicPr/>
              <p:nvPr/>
            </p:nvPicPr>
            <p:blipFill>
              <a:blip r:embed="rId7"/>
              <a:stretch>
                <a:fillRect/>
              </a:stretch>
            </p:blipFill>
            <p:spPr>
              <a:xfrm>
                <a:off x="8319622" y="652810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9" name="インク 68">
                <a:extLst>
                  <a:ext uri="{FF2B5EF4-FFF2-40B4-BE49-F238E27FC236}">
                    <a16:creationId xmlns:a16="http://schemas.microsoft.com/office/drawing/2014/main" id="{CC1E1D6E-26B9-9B49-BF58-5CA89E17E6B7}"/>
                  </a:ext>
                </a:extLst>
              </p14:cNvPr>
              <p14:cNvContentPartPr/>
              <p14:nvPr/>
            </p14:nvContentPartPr>
            <p14:xfrm>
              <a:off x="4062622" y="3510225"/>
              <a:ext cx="360" cy="71280"/>
            </p14:xfrm>
          </p:contentPart>
        </mc:Choice>
        <mc:Fallback xmlns="">
          <p:pic>
            <p:nvPicPr>
              <p:cNvPr id="69" name="インク 68">
                <a:extLst>
                  <a:ext uri="{FF2B5EF4-FFF2-40B4-BE49-F238E27FC236}">
                    <a16:creationId xmlns:a16="http://schemas.microsoft.com/office/drawing/2014/main" id="{CC1E1D6E-26B9-9B49-BF58-5CA89E17E6B7}"/>
                  </a:ext>
                </a:extLst>
              </p:cNvPr>
              <p:cNvPicPr/>
              <p:nvPr/>
            </p:nvPicPr>
            <p:blipFill>
              <a:blip r:embed="rId17"/>
              <a:stretch>
                <a:fillRect/>
              </a:stretch>
            </p:blipFill>
            <p:spPr>
              <a:xfrm>
                <a:off x="4026622" y="3474585"/>
                <a:ext cx="7200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0" name="インク 69">
                <a:extLst>
                  <a:ext uri="{FF2B5EF4-FFF2-40B4-BE49-F238E27FC236}">
                    <a16:creationId xmlns:a16="http://schemas.microsoft.com/office/drawing/2014/main" id="{9E06D370-8DEE-1443-A4DD-A6B3AF378D5B}"/>
                  </a:ext>
                </a:extLst>
              </p14:cNvPr>
              <p14:cNvContentPartPr/>
              <p14:nvPr/>
            </p14:nvContentPartPr>
            <p14:xfrm>
              <a:off x="4069822" y="4575105"/>
              <a:ext cx="360" cy="79920"/>
            </p14:xfrm>
          </p:contentPart>
        </mc:Choice>
        <mc:Fallback xmlns="">
          <p:pic>
            <p:nvPicPr>
              <p:cNvPr id="70" name="インク 69">
                <a:extLst>
                  <a:ext uri="{FF2B5EF4-FFF2-40B4-BE49-F238E27FC236}">
                    <a16:creationId xmlns:a16="http://schemas.microsoft.com/office/drawing/2014/main" id="{9E06D370-8DEE-1443-A4DD-A6B3AF378D5B}"/>
                  </a:ext>
                </a:extLst>
              </p:cNvPr>
              <p:cNvPicPr/>
              <p:nvPr/>
            </p:nvPicPr>
            <p:blipFill>
              <a:blip r:embed="rId19"/>
              <a:stretch>
                <a:fillRect/>
              </a:stretch>
            </p:blipFill>
            <p:spPr>
              <a:xfrm>
                <a:off x="4033822" y="4539105"/>
                <a:ext cx="7200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71" name="インク 70">
                <a:extLst>
                  <a:ext uri="{FF2B5EF4-FFF2-40B4-BE49-F238E27FC236}">
                    <a16:creationId xmlns:a16="http://schemas.microsoft.com/office/drawing/2014/main" id="{BDC35664-6E60-1145-8805-41183718D442}"/>
                  </a:ext>
                </a:extLst>
              </p14:cNvPr>
              <p14:cNvContentPartPr/>
              <p14:nvPr/>
            </p14:nvContentPartPr>
            <p14:xfrm>
              <a:off x="4061182" y="5610465"/>
              <a:ext cx="8640" cy="47520"/>
            </p14:xfrm>
          </p:contentPart>
        </mc:Choice>
        <mc:Fallback xmlns="">
          <p:pic>
            <p:nvPicPr>
              <p:cNvPr id="71" name="インク 70">
                <a:extLst>
                  <a:ext uri="{FF2B5EF4-FFF2-40B4-BE49-F238E27FC236}">
                    <a16:creationId xmlns:a16="http://schemas.microsoft.com/office/drawing/2014/main" id="{BDC35664-6E60-1145-8805-41183718D442}"/>
                  </a:ext>
                </a:extLst>
              </p:cNvPr>
              <p:cNvPicPr/>
              <p:nvPr/>
            </p:nvPicPr>
            <p:blipFill>
              <a:blip r:embed="rId21"/>
              <a:stretch>
                <a:fillRect/>
              </a:stretch>
            </p:blipFill>
            <p:spPr>
              <a:xfrm>
                <a:off x="4025542" y="5574825"/>
                <a:ext cx="80280" cy="119160"/>
              </a:xfrm>
              <a:prstGeom prst="rect">
                <a:avLst/>
              </a:prstGeom>
            </p:spPr>
          </p:pic>
        </mc:Fallback>
      </mc:AlternateContent>
    </p:spTree>
    <p:extLst>
      <p:ext uri="{BB962C8B-B14F-4D97-AF65-F5344CB8AC3E}">
        <p14:creationId xmlns:p14="http://schemas.microsoft.com/office/powerpoint/2010/main" val="3134214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E5D24F-8514-0948-BFF4-2A1E116339A0}"/>
              </a:ext>
            </a:extLst>
          </p:cNvPr>
          <p:cNvSpPr>
            <a:spLocks noGrp="1"/>
          </p:cNvSpPr>
          <p:nvPr>
            <p:ph type="title"/>
          </p:nvPr>
        </p:nvSpPr>
        <p:spPr>
          <a:xfrm>
            <a:off x="335360" y="-2071"/>
            <a:ext cx="5198286" cy="690731"/>
          </a:xfrm>
        </p:spPr>
        <p:txBody>
          <a:bodyPr>
            <a:normAutofit/>
          </a:bodyPr>
          <a:lstStyle/>
          <a:p>
            <a:r>
              <a:rPr lang="en-US" altLang="ja-JP" sz="4000" dirty="0">
                <a:latin typeface="Cambria Math" panose="02040503050406030204" pitchFamily="18" charset="0"/>
                <a:ea typeface="Cambria Math" panose="02040503050406030204" pitchFamily="18" charset="0"/>
              </a:rPr>
              <a:t>Purpose of experiment </a:t>
            </a:r>
            <a:endParaRPr kumimoji="1" lang="ja-JP" altLang="en-US" sz="400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38847ECA-4A85-D64E-A6F3-F2B0477E7808}"/>
                  </a:ext>
                </a:extLst>
              </p:cNvPr>
              <p:cNvSpPr>
                <a:spLocks noGrp="1"/>
              </p:cNvSpPr>
              <p:nvPr>
                <p:ph idx="1"/>
              </p:nvPr>
            </p:nvSpPr>
            <p:spPr>
              <a:xfrm>
                <a:off x="608004" y="696630"/>
                <a:ext cx="11176628" cy="1303753"/>
              </a:xfrm>
            </p:spPr>
            <p:txBody>
              <a:bodyPr>
                <a:normAutofit/>
              </a:bodyPr>
              <a:lstStyle/>
              <a:p>
                <a:pPr marL="0" indent="0">
                  <a:buNone/>
                </a:pPr>
                <a:r>
                  <a:rPr kumimoji="1" lang="en-US" altLang="ja-JP" sz="3800" dirty="0">
                    <a:latin typeface="Cambria Math" panose="02040503050406030204" pitchFamily="18" charset="0"/>
                    <a:ea typeface="Cambria Math" panose="02040503050406030204" pitchFamily="18" charset="0"/>
                  </a:rPr>
                  <a:t>Search of </a:t>
                </a:r>
                <a14:m>
                  <m:oMath xmlns:m="http://schemas.openxmlformats.org/officeDocument/2006/math">
                    <m:sSup>
                      <m:sSupPr>
                        <m:ctrlPr>
                          <a:rPr kumimoji="1" lang="en-US" altLang="ja-JP" sz="3800" i="1" smtClean="0">
                            <a:latin typeface="Cambria Math" panose="02040503050406030204" pitchFamily="18" charset="0"/>
                            <a:ea typeface="Cambria Math" panose="02040503050406030204" pitchFamily="18" charset="0"/>
                          </a:rPr>
                        </m:ctrlPr>
                      </m:sSupPr>
                      <m:e>
                        <m:r>
                          <a:rPr kumimoji="1" lang="en-US" altLang="ja-JP" sz="3800" i="1" smtClean="0">
                            <a:latin typeface="Cambria Math" panose="02040503050406030204" pitchFamily="18" charset="0"/>
                            <a:ea typeface="Cambria Math" panose="02040503050406030204" pitchFamily="18" charset="0"/>
                          </a:rPr>
                          <m:t>𝜇</m:t>
                        </m:r>
                      </m:e>
                      <m:sup>
                        <m:r>
                          <a:rPr kumimoji="1" lang="en-US" altLang="ja-JP" sz="3800" b="0" i="1" smtClean="0">
                            <a:latin typeface="Cambria Math" panose="02040503050406030204" pitchFamily="18" charset="0"/>
                            <a:ea typeface="Cambria Math" panose="02040503050406030204" pitchFamily="18" charset="0"/>
                          </a:rPr>
                          <m:t>−</m:t>
                        </m:r>
                      </m:sup>
                    </m:sSup>
                    <m:r>
                      <a:rPr kumimoji="1" lang="en-US" altLang="ja-JP" sz="3800" b="0" i="1" smtClean="0">
                        <a:latin typeface="Cambria Math" panose="02040503050406030204" pitchFamily="18" charset="0"/>
                        <a:ea typeface="Cambria Math" panose="02040503050406030204" pitchFamily="18" charset="0"/>
                      </a:rPr>
                      <m:t>+(</m:t>
                    </m:r>
                    <m:r>
                      <a:rPr kumimoji="1" lang="en-US" altLang="ja-JP" sz="3800" b="0" i="1" smtClean="0">
                        <a:latin typeface="Cambria Math" panose="02040503050406030204" pitchFamily="18" charset="0"/>
                        <a:ea typeface="Cambria Math" panose="02040503050406030204" pitchFamily="18" charset="0"/>
                      </a:rPr>
                      <m:t>𝑁</m:t>
                    </m:r>
                    <m:r>
                      <a:rPr kumimoji="1" lang="en-US" altLang="ja-JP" sz="3800" b="0" i="1" smtClean="0">
                        <a:latin typeface="Cambria Math" panose="02040503050406030204" pitchFamily="18" charset="0"/>
                        <a:ea typeface="Cambria Math" panose="02040503050406030204" pitchFamily="18" charset="0"/>
                      </a:rPr>
                      <m:t>,</m:t>
                    </m:r>
                    <m:r>
                      <a:rPr kumimoji="1" lang="en-US" altLang="ja-JP" sz="3800" b="0" i="1" smtClean="0">
                        <a:latin typeface="Cambria Math" panose="02040503050406030204" pitchFamily="18" charset="0"/>
                        <a:ea typeface="Cambria Math" panose="02040503050406030204" pitchFamily="18" charset="0"/>
                      </a:rPr>
                      <m:t>𝑍</m:t>
                    </m:r>
                    <m:r>
                      <a:rPr kumimoji="1" lang="en-US" altLang="ja-JP" sz="3800" b="0" i="1" smtClean="0">
                        <a:latin typeface="Cambria Math" panose="02040503050406030204" pitchFamily="18" charset="0"/>
                        <a:ea typeface="Cambria Math" panose="02040503050406030204" pitchFamily="18" charset="0"/>
                      </a:rPr>
                      <m:t>)→</m:t>
                    </m:r>
                    <m:sSup>
                      <m:sSupPr>
                        <m:ctrlPr>
                          <a:rPr kumimoji="1" lang="en-US" altLang="ja-JP" sz="3800" i="1" smtClean="0">
                            <a:latin typeface="Cambria Math" panose="02040503050406030204" pitchFamily="18" charset="0"/>
                            <a:ea typeface="Cambria Math" panose="02040503050406030204" pitchFamily="18" charset="0"/>
                          </a:rPr>
                        </m:ctrlPr>
                      </m:sSupPr>
                      <m:e>
                        <m:r>
                          <a:rPr kumimoji="1" lang="en-US" altLang="ja-JP" sz="3800" i="1" smtClean="0">
                            <a:latin typeface="Cambria Math" panose="02040503050406030204" pitchFamily="18" charset="0"/>
                            <a:ea typeface="Cambria Math" panose="02040503050406030204" pitchFamily="18" charset="0"/>
                          </a:rPr>
                          <m:t>𝜇</m:t>
                        </m:r>
                      </m:e>
                      <m:sup>
                        <m:r>
                          <a:rPr kumimoji="1" lang="en-US" altLang="ja-JP" sz="3800" b="0" i="1" smtClean="0">
                            <a:latin typeface="Cambria Math" panose="02040503050406030204" pitchFamily="18" charset="0"/>
                            <a:ea typeface="Cambria Math" panose="02040503050406030204" pitchFamily="18" charset="0"/>
                          </a:rPr>
                          <m:t>+</m:t>
                        </m:r>
                      </m:sup>
                    </m:sSup>
                    <m:r>
                      <a:rPr kumimoji="1" lang="en-US" altLang="ja-JP" sz="3800" b="0" i="1" smtClean="0">
                        <a:latin typeface="Cambria Math" panose="02040503050406030204" pitchFamily="18" charset="0"/>
                        <a:ea typeface="Cambria Math" panose="02040503050406030204" pitchFamily="18" charset="0"/>
                      </a:rPr>
                      <m:t>+(</m:t>
                    </m:r>
                    <m:r>
                      <a:rPr kumimoji="1" lang="en-US" altLang="ja-JP" sz="3800" b="0" i="1" smtClean="0">
                        <a:latin typeface="Cambria Math" panose="02040503050406030204" pitchFamily="18" charset="0"/>
                        <a:ea typeface="Cambria Math" panose="02040503050406030204" pitchFamily="18" charset="0"/>
                      </a:rPr>
                      <m:t>𝑁</m:t>
                    </m:r>
                    <m:r>
                      <a:rPr kumimoji="1" lang="en-US" altLang="ja-JP" sz="3800" b="0" i="1" smtClean="0">
                        <a:latin typeface="Cambria Math" panose="02040503050406030204" pitchFamily="18" charset="0"/>
                        <a:ea typeface="Cambria Math" panose="02040503050406030204" pitchFamily="18" charset="0"/>
                      </a:rPr>
                      <m:t>,</m:t>
                    </m:r>
                    <m:r>
                      <a:rPr kumimoji="1" lang="en-US" altLang="ja-JP" sz="3800" b="0" i="1" smtClean="0">
                        <a:latin typeface="Cambria Math" panose="02040503050406030204" pitchFamily="18" charset="0"/>
                        <a:ea typeface="Cambria Math" panose="02040503050406030204" pitchFamily="18" charset="0"/>
                      </a:rPr>
                      <m:t>𝑍</m:t>
                    </m:r>
                    <m:r>
                      <a:rPr kumimoji="1" lang="en-US" altLang="ja-JP" sz="3800" b="0" i="1" smtClean="0">
                        <a:latin typeface="Cambria Math" panose="02040503050406030204" pitchFamily="18" charset="0"/>
                        <a:ea typeface="Cambria Math" panose="02040503050406030204" pitchFamily="18" charset="0"/>
                      </a:rPr>
                      <m:t>−2)</m:t>
                    </m:r>
                  </m:oMath>
                </a14:m>
                <a:r>
                  <a:rPr kumimoji="1" lang="en-US" altLang="ja-JP" sz="3800" dirty="0">
                    <a:latin typeface="Cambria Math" panose="02040503050406030204" pitchFamily="18" charset="0"/>
                    <a:ea typeface="Cambria Math" panose="02040503050406030204" pitchFamily="18" charset="0"/>
                  </a:rPr>
                  <a:t> reaction (</a:t>
                </a:r>
                <a14:m>
                  <m:oMath xmlns:m="http://schemas.openxmlformats.org/officeDocument/2006/math">
                    <m:sSup>
                      <m:sSupPr>
                        <m:ctrlPr>
                          <a:rPr kumimoji="1" lang="en-US" altLang="ja-JP" sz="3800" i="1" smtClean="0">
                            <a:latin typeface="Cambria Math" panose="02040503050406030204" pitchFamily="18" charset="0"/>
                            <a:ea typeface="Cambria Math" panose="02040503050406030204" pitchFamily="18" charset="0"/>
                          </a:rPr>
                        </m:ctrlPr>
                      </m:sSupPr>
                      <m:e>
                        <m:r>
                          <a:rPr kumimoji="1" lang="en-US" altLang="ja-JP" sz="3800" i="1" smtClean="0">
                            <a:latin typeface="Cambria Math" panose="02040503050406030204" pitchFamily="18" charset="0"/>
                            <a:ea typeface="Cambria Math" panose="02040503050406030204" pitchFamily="18" charset="0"/>
                          </a:rPr>
                          <m:t>𝜇</m:t>
                        </m:r>
                      </m:e>
                      <m:sup>
                        <m:r>
                          <a:rPr kumimoji="1" lang="en-US" altLang="ja-JP" sz="3800" b="0" i="1" smtClean="0">
                            <a:latin typeface="Cambria Math" panose="02040503050406030204" pitchFamily="18" charset="0"/>
                            <a:ea typeface="Cambria Math" panose="02040503050406030204" pitchFamily="18" charset="0"/>
                          </a:rPr>
                          <m:t>−</m:t>
                        </m:r>
                      </m:sup>
                    </m:sSup>
                  </m:oMath>
                </a14:m>
                <a:r>
                  <a:rPr kumimoji="1" lang="en-US" altLang="ja-JP" sz="3800" dirty="0">
                    <a:latin typeface="Cambria Math" panose="02040503050406030204" pitchFamily="18" charset="0"/>
                    <a:ea typeface="Cambria Math" panose="02040503050406030204" pitchFamily="18" charset="0"/>
                  </a:rPr>
                  <a:t>- </a:t>
                </a:r>
                <a14:m>
                  <m:oMath xmlns:m="http://schemas.openxmlformats.org/officeDocument/2006/math">
                    <m:sSup>
                      <m:sSupPr>
                        <m:ctrlPr>
                          <a:rPr kumimoji="1" lang="en-US" altLang="ja-JP" sz="3800" i="1" dirty="0" smtClean="0">
                            <a:latin typeface="Cambria Math" panose="02040503050406030204" pitchFamily="18" charset="0"/>
                            <a:ea typeface="Cambria Math" panose="02040503050406030204" pitchFamily="18" charset="0"/>
                          </a:rPr>
                        </m:ctrlPr>
                      </m:sSupPr>
                      <m:e>
                        <m:r>
                          <a:rPr kumimoji="1" lang="en-US" altLang="ja-JP" sz="3800" i="1" dirty="0" smtClean="0">
                            <a:latin typeface="Cambria Math" panose="02040503050406030204" pitchFamily="18" charset="0"/>
                            <a:ea typeface="Cambria Math" panose="02040503050406030204" pitchFamily="18" charset="0"/>
                          </a:rPr>
                          <m:t>𝜇</m:t>
                        </m:r>
                      </m:e>
                      <m:sup>
                        <m:r>
                          <a:rPr kumimoji="1" lang="en-US" altLang="ja-JP" sz="3800" b="0" i="1" dirty="0" smtClean="0">
                            <a:latin typeface="Cambria Math" panose="02040503050406030204" pitchFamily="18" charset="0"/>
                            <a:ea typeface="Cambria Math" panose="02040503050406030204" pitchFamily="18" charset="0"/>
                          </a:rPr>
                          <m:t>+</m:t>
                        </m:r>
                      </m:sup>
                    </m:sSup>
                  </m:oMath>
                </a14:m>
                <a:r>
                  <a:rPr kumimoji="1" lang="en-US" altLang="ja-JP" sz="3800" dirty="0">
                    <a:latin typeface="Cambria Math" panose="02040503050406030204" pitchFamily="18" charset="0"/>
                    <a:ea typeface="Cambria Math" panose="02040503050406030204" pitchFamily="18" charset="0"/>
                  </a:rPr>
                  <a:t>conversion process)</a:t>
                </a:r>
              </a:p>
              <a:p>
                <a:pPr marL="0" indent="0">
                  <a:buNone/>
                </a:pPr>
                <a:endParaRPr kumimoji="1" lang="ja-JP" altLang="en-US"/>
              </a:p>
            </p:txBody>
          </p:sp>
        </mc:Choice>
        <mc:Fallback xmlns="">
          <p:sp>
            <p:nvSpPr>
              <p:cNvPr id="3" name="コンテンツ プレースホルダー 2">
                <a:extLst>
                  <a:ext uri="{FF2B5EF4-FFF2-40B4-BE49-F238E27FC236}">
                    <a16:creationId xmlns:a16="http://schemas.microsoft.com/office/drawing/2014/main" id="{38847ECA-4A85-D64E-A6F3-F2B0477E7808}"/>
                  </a:ext>
                </a:extLst>
              </p:cNvPr>
              <p:cNvSpPr>
                <a:spLocks noGrp="1" noRot="1" noChangeAspect="1" noMove="1" noResize="1" noEditPoints="1" noAdjustHandles="1" noChangeArrowheads="1" noChangeShapeType="1" noTextEdit="1"/>
              </p:cNvSpPr>
              <p:nvPr>
                <p:ph idx="1"/>
              </p:nvPr>
            </p:nvSpPr>
            <p:spPr>
              <a:xfrm>
                <a:off x="608004" y="696630"/>
                <a:ext cx="11176628" cy="1303753"/>
              </a:xfrm>
              <a:blipFill>
                <a:blip r:embed="rId3"/>
                <a:stretch>
                  <a:fillRect l="-1932" t="-11538" b="-4808"/>
                </a:stretch>
              </a:blipFill>
            </p:spPr>
            <p:txBody>
              <a:bodyPr/>
              <a:lstStyle/>
              <a:p>
                <a:r>
                  <a:rPr lang="ja-JP" altLang="en-US">
                    <a:noFill/>
                  </a:rPr>
                  <a:t> </a:t>
                </a:r>
              </a:p>
            </p:txBody>
          </p:sp>
        </mc:Fallback>
      </mc:AlternateContent>
      <p:graphicFrame>
        <p:nvGraphicFramePr>
          <p:cNvPr id="5" name="表 4">
            <a:extLst>
              <a:ext uri="{FF2B5EF4-FFF2-40B4-BE49-F238E27FC236}">
                <a16:creationId xmlns:a16="http://schemas.microsoft.com/office/drawing/2014/main" id="{D6066752-D588-4543-9567-13A9C60A11A0}"/>
              </a:ext>
            </a:extLst>
          </p:cNvPr>
          <p:cNvGraphicFramePr>
            <a:graphicFrameLocks noGrp="1"/>
          </p:cNvGraphicFramePr>
          <p:nvPr>
            <p:extLst>
              <p:ext uri="{D42A27DB-BD31-4B8C-83A1-F6EECF244321}">
                <p14:modId xmlns:p14="http://schemas.microsoft.com/office/powerpoint/2010/main" val="1614694844"/>
              </p:ext>
            </p:extLst>
          </p:nvPr>
        </p:nvGraphicFramePr>
        <p:xfrm>
          <a:off x="610643" y="4359983"/>
          <a:ext cx="5252931" cy="921957"/>
        </p:xfrm>
        <a:graphic>
          <a:graphicData uri="http://schemas.openxmlformats.org/drawingml/2006/table">
            <a:tbl>
              <a:tblPr firstRow="1" bandRow="1">
                <a:tableStyleId>{5C22544A-7EE6-4342-B048-85BDC9FD1C3A}</a:tableStyleId>
              </a:tblPr>
              <a:tblGrid>
                <a:gridCol w="1750977">
                  <a:extLst>
                    <a:ext uri="{9D8B030D-6E8A-4147-A177-3AD203B41FA5}">
                      <a16:colId xmlns:a16="http://schemas.microsoft.com/office/drawing/2014/main" val="3516981702"/>
                    </a:ext>
                  </a:extLst>
                </a:gridCol>
                <a:gridCol w="1750977">
                  <a:extLst>
                    <a:ext uri="{9D8B030D-6E8A-4147-A177-3AD203B41FA5}">
                      <a16:colId xmlns:a16="http://schemas.microsoft.com/office/drawing/2014/main" val="2931169169"/>
                    </a:ext>
                  </a:extLst>
                </a:gridCol>
                <a:gridCol w="1750977">
                  <a:extLst>
                    <a:ext uri="{9D8B030D-6E8A-4147-A177-3AD203B41FA5}">
                      <a16:colId xmlns:a16="http://schemas.microsoft.com/office/drawing/2014/main" val="913061829"/>
                    </a:ext>
                  </a:extLst>
                </a:gridCol>
              </a:tblGrid>
              <a:tr h="424667">
                <a:tc>
                  <a:txBody>
                    <a:bodyPr/>
                    <a:lstStyle/>
                    <a:p>
                      <a:pPr algn="ctr">
                        <a:lnSpc>
                          <a:spcPct val="150000"/>
                        </a:lnSpc>
                      </a:pPr>
                      <a:endParaRPr kumimoji="1" lang="ja-JP" altLang="en-US">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kumimoji="1" lang="en-US" altLang="ja-JP" dirty="0">
                          <a:solidFill>
                            <a:sysClr val="windowText" lastClr="000000"/>
                          </a:solidFill>
                          <a:latin typeface="Cambria Math" panose="02040503050406030204" pitchFamily="18" charset="0"/>
                          <a:ea typeface="Cambria Math" panose="02040503050406030204" pitchFamily="18" charset="0"/>
                        </a:rPr>
                        <a:t>Before</a:t>
                      </a:r>
                      <a:r>
                        <a:rPr kumimoji="1" lang="en-US" altLang="ja-JP" baseline="0" dirty="0">
                          <a:solidFill>
                            <a:sysClr val="windowText" lastClr="000000"/>
                          </a:solidFill>
                          <a:latin typeface="Cambria Math" panose="02040503050406030204" pitchFamily="18" charset="0"/>
                          <a:ea typeface="Cambria Math" panose="02040503050406030204" pitchFamily="18" charset="0"/>
                        </a:rPr>
                        <a:t> reaction</a:t>
                      </a:r>
                      <a:endParaRPr kumimoji="1" lang="ja-JP" altLang="en-US">
                        <a:solidFill>
                          <a:sysClr val="windowText" lastClr="000000"/>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kumimoji="1" lang="en-US" altLang="ja-JP" dirty="0">
                          <a:solidFill>
                            <a:sysClr val="windowText" lastClr="000000"/>
                          </a:solidFill>
                          <a:latin typeface="Cambria Math" panose="02040503050406030204" pitchFamily="18" charset="0"/>
                          <a:ea typeface="Cambria Math" panose="02040503050406030204" pitchFamily="18" charset="0"/>
                        </a:rPr>
                        <a:t>After</a:t>
                      </a:r>
                      <a:r>
                        <a:rPr kumimoji="1" lang="en-US" altLang="ja-JP" baseline="0" dirty="0">
                          <a:solidFill>
                            <a:sysClr val="windowText" lastClr="000000"/>
                          </a:solidFill>
                          <a:latin typeface="Cambria Math" panose="02040503050406030204" pitchFamily="18" charset="0"/>
                          <a:ea typeface="Cambria Math" panose="02040503050406030204" pitchFamily="18" charset="0"/>
                        </a:rPr>
                        <a:t> reaction</a:t>
                      </a:r>
                      <a:endParaRPr kumimoji="1" lang="ja-JP" altLang="en-US">
                        <a:solidFill>
                          <a:sysClr val="windowText" lastClr="000000"/>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0171844"/>
                  </a:ext>
                </a:extLst>
              </a:tr>
              <a:tr h="424636">
                <a:tc>
                  <a:txBody>
                    <a:bodyPr/>
                    <a:lstStyle/>
                    <a:p>
                      <a:pPr algn="ctr">
                        <a:lnSpc>
                          <a:spcPct val="150000"/>
                        </a:lnSpc>
                      </a:pPr>
                      <a:r>
                        <a:rPr kumimoji="1" lang="en-US" altLang="ja-JP" dirty="0">
                          <a:solidFill>
                            <a:sysClr val="windowText" lastClr="000000"/>
                          </a:solidFill>
                          <a:latin typeface="Cambria Math" panose="02040503050406030204" pitchFamily="18" charset="0"/>
                          <a:ea typeface="Cambria Math" panose="02040503050406030204" pitchFamily="18" charset="0"/>
                        </a:rPr>
                        <a:t>Lepton</a:t>
                      </a:r>
                      <a:r>
                        <a:rPr kumimoji="1" lang="en-US" altLang="ja-JP" baseline="0" dirty="0">
                          <a:solidFill>
                            <a:sysClr val="windowText" lastClr="000000"/>
                          </a:solidFill>
                          <a:latin typeface="Cambria Math" panose="02040503050406030204" pitchFamily="18" charset="0"/>
                          <a:ea typeface="Cambria Math" panose="02040503050406030204" pitchFamily="18" charset="0"/>
                        </a:rPr>
                        <a:t> number</a:t>
                      </a:r>
                      <a:endParaRPr kumimoji="1" lang="ja-JP" altLang="en-US">
                        <a:solidFill>
                          <a:sysClr val="windowText" lastClr="000000"/>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kumimoji="1" lang="en-US" altLang="ja-JP" dirty="0">
                          <a:latin typeface="Cambria Math" panose="02040503050406030204" pitchFamily="18" charset="0"/>
                          <a:ea typeface="Cambria Math" panose="02040503050406030204" pitchFamily="18" charset="0"/>
                        </a:rPr>
                        <a:t>+1</a:t>
                      </a:r>
                      <a:endParaRPr kumimoji="1" lang="ja-JP" altLang="en-US">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kumimoji="1" lang="en-US" altLang="ja-JP" dirty="0">
                          <a:latin typeface="Cambria Math" panose="02040503050406030204" pitchFamily="18" charset="0"/>
                          <a:ea typeface="Cambria Math" panose="02040503050406030204" pitchFamily="18" charset="0"/>
                        </a:rPr>
                        <a:t>-1</a:t>
                      </a:r>
                      <a:endParaRPr kumimoji="1" lang="ja-JP" altLang="en-US">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680021"/>
                  </a:ext>
                </a:extLst>
              </a:tr>
            </a:tbl>
          </a:graphicData>
        </a:graphic>
      </p:graphicFrame>
      <p:sp>
        <p:nvSpPr>
          <p:cNvPr id="6" name="テキスト ボックス 5">
            <a:extLst>
              <a:ext uri="{FF2B5EF4-FFF2-40B4-BE49-F238E27FC236}">
                <a16:creationId xmlns:a16="http://schemas.microsoft.com/office/drawing/2014/main" id="{2A546895-53D5-E048-AB9C-7CA9E86C5A75}"/>
              </a:ext>
            </a:extLst>
          </p:cNvPr>
          <p:cNvSpPr txBox="1"/>
          <p:nvPr/>
        </p:nvSpPr>
        <p:spPr>
          <a:xfrm>
            <a:off x="767408" y="5606367"/>
            <a:ext cx="6072404" cy="707886"/>
          </a:xfrm>
          <a:prstGeom prst="rect">
            <a:avLst/>
          </a:prstGeom>
          <a:noFill/>
        </p:spPr>
        <p:txBody>
          <a:bodyPr wrap="square" rtlCol="0">
            <a:spAutoFit/>
          </a:bodyPr>
          <a:lstStyle/>
          <a:p>
            <a:r>
              <a:rPr kumimoji="1" lang="ja-JP" altLang="en-US" sz="2400">
                <a:latin typeface="Cambria Math" panose="02040503050406030204" pitchFamily="18" charset="0"/>
              </a:rPr>
              <a:t>→</a:t>
            </a:r>
            <a:r>
              <a:rPr kumimoji="1" lang="en-US" altLang="ja-JP" sz="4000" dirty="0">
                <a:solidFill>
                  <a:schemeClr val="accent2"/>
                </a:solidFill>
                <a:latin typeface="Cambria Math" panose="02040503050406030204" pitchFamily="18" charset="0"/>
                <a:ea typeface="Cambria Math" panose="02040503050406030204" pitchFamily="18" charset="0"/>
              </a:rPr>
              <a:t>Lepton</a:t>
            </a:r>
            <a:r>
              <a:rPr lang="en-US" altLang="ja-JP" sz="4000" dirty="0">
                <a:solidFill>
                  <a:schemeClr val="accent2"/>
                </a:solidFill>
                <a:latin typeface="Cambria Math" panose="02040503050406030204" pitchFamily="18" charset="0"/>
                <a:ea typeface="Cambria Math" panose="02040503050406030204" pitchFamily="18" charset="0"/>
              </a:rPr>
              <a:t> number</a:t>
            </a:r>
            <a:r>
              <a:rPr kumimoji="1" lang="en-US" altLang="ja-JP" sz="4000" dirty="0">
                <a:solidFill>
                  <a:schemeClr val="accent2"/>
                </a:solidFill>
                <a:latin typeface="Cambria Math" panose="02040503050406030204" pitchFamily="18" charset="0"/>
                <a:ea typeface="Cambria Math" panose="02040503050406030204" pitchFamily="18" charset="0"/>
              </a:rPr>
              <a:t> violation</a:t>
            </a:r>
            <a:endParaRPr kumimoji="1" lang="ja-JP" altLang="en-US" sz="4000">
              <a:solidFill>
                <a:schemeClr val="accent2"/>
              </a:solidFill>
              <a:latin typeface="Cambria Math" panose="02040503050406030204" pitchFamily="18" charset="0"/>
            </a:endParaRPr>
          </a:p>
        </p:txBody>
      </p:sp>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3E88E050-682A-6244-A139-E637EE4ACB66}"/>
                  </a:ext>
                </a:extLst>
              </p:cNvPr>
              <p:cNvSpPr txBox="1"/>
              <p:nvPr/>
            </p:nvSpPr>
            <p:spPr>
              <a:xfrm>
                <a:off x="7309118" y="6136701"/>
                <a:ext cx="4284476" cy="369332"/>
              </a:xfrm>
              <a:prstGeom prst="rect">
                <a:avLst/>
              </a:prstGeom>
              <a:noFill/>
            </p:spPr>
            <p:txBody>
              <a:bodyPr wrap="square" rtlCol="0">
                <a:spAutoFit/>
              </a:bodyPr>
              <a:lstStyle/>
              <a:p>
                <a:r>
                  <a:rPr kumimoji="1" lang="en-US" altLang="ja-JP" dirty="0">
                    <a:latin typeface="Cambria Math" panose="02040503050406030204" pitchFamily="18" charset="0"/>
                    <a:ea typeface="Cambria Math" panose="02040503050406030204" pitchFamily="18" charset="0"/>
                  </a:rPr>
                  <a:t>Feynman diagram of  </a:t>
                </a:r>
                <a14:m>
                  <m:oMath xmlns:m="http://schemas.openxmlformats.org/officeDocument/2006/math">
                    <m:sSup>
                      <m:sSupPr>
                        <m:ctrlPr>
                          <a:rPr kumimoji="1" lang="en-US" altLang="ja-JP" i="1" smtClean="0">
                            <a:latin typeface="Cambria Math" panose="02040503050406030204" pitchFamily="18" charset="0"/>
                            <a:ea typeface="Cambria Math" panose="02040503050406030204" pitchFamily="18" charset="0"/>
                          </a:rPr>
                        </m:ctrlPr>
                      </m:sSupPr>
                      <m:e>
                        <m:r>
                          <a:rPr kumimoji="1" lang="en-US" altLang="ja-JP" i="1" smtClean="0">
                            <a:latin typeface="Cambria Math" panose="02040503050406030204" pitchFamily="18" charset="0"/>
                            <a:ea typeface="Cambria Math" panose="02040503050406030204" pitchFamily="18" charset="0"/>
                          </a:rPr>
                          <m:t>𝜇</m:t>
                        </m:r>
                      </m:e>
                      <m:sup>
                        <m:r>
                          <a:rPr kumimoji="1" lang="en-US" altLang="ja-JP" b="0" i="1" smtClean="0">
                            <a:latin typeface="Cambria Math" panose="02040503050406030204" pitchFamily="18" charset="0"/>
                            <a:ea typeface="Cambria Math" panose="02040503050406030204" pitchFamily="18" charset="0"/>
                          </a:rPr>
                          <m:t>−</m:t>
                        </m:r>
                      </m:sup>
                    </m:sSup>
                    <m:r>
                      <a:rPr kumimoji="1" lang="en-US" altLang="ja-JP" b="0" i="1" smtClean="0">
                        <a:latin typeface="Cambria Math" panose="02040503050406030204" pitchFamily="18" charset="0"/>
                        <a:ea typeface="Cambria Math" panose="02040503050406030204" pitchFamily="18" charset="0"/>
                      </a:rPr>
                      <m:t>– </m:t>
                    </m:r>
                    <m:sSup>
                      <m:sSupPr>
                        <m:ctrlPr>
                          <a:rPr kumimoji="1" lang="en-US" altLang="ja-JP" i="1" smtClean="0">
                            <a:latin typeface="Cambria Math" panose="02040503050406030204" pitchFamily="18" charset="0"/>
                            <a:ea typeface="Cambria Math" panose="02040503050406030204" pitchFamily="18" charset="0"/>
                          </a:rPr>
                        </m:ctrlPr>
                      </m:sSupPr>
                      <m:e>
                        <m:r>
                          <a:rPr kumimoji="1" lang="en-US" altLang="ja-JP" i="1" smtClean="0">
                            <a:latin typeface="Cambria Math" panose="02040503050406030204" pitchFamily="18" charset="0"/>
                            <a:ea typeface="Cambria Math" panose="02040503050406030204" pitchFamily="18" charset="0"/>
                          </a:rPr>
                          <m:t>𝜇</m:t>
                        </m:r>
                      </m:e>
                      <m:sup>
                        <m:r>
                          <a:rPr kumimoji="1" lang="en-US" altLang="ja-JP" b="0" i="1" smtClean="0">
                            <a:latin typeface="Cambria Math" panose="02040503050406030204" pitchFamily="18" charset="0"/>
                            <a:ea typeface="Cambria Math" panose="02040503050406030204" pitchFamily="18" charset="0"/>
                          </a:rPr>
                          <m:t>+</m:t>
                        </m:r>
                      </m:sup>
                    </m:sSup>
                  </m:oMath>
                </a14:m>
                <a:r>
                  <a:rPr kumimoji="1" lang="en-US" altLang="ja-JP" dirty="0">
                    <a:latin typeface="Cambria Math" panose="02040503050406030204" pitchFamily="18" charset="0"/>
                  </a:rPr>
                  <a:t> conversion</a:t>
                </a:r>
                <a:endParaRPr kumimoji="1" lang="ja-JP" altLang="en-US">
                  <a:latin typeface="Cambria Math" panose="02040503050406030204" pitchFamily="18" charset="0"/>
                </a:endParaRPr>
              </a:p>
            </p:txBody>
          </p:sp>
        </mc:Choice>
        <mc:Fallback xmlns="">
          <p:sp>
            <p:nvSpPr>
              <p:cNvPr id="50" name="テキスト ボックス 49">
                <a:extLst>
                  <a:ext uri="{FF2B5EF4-FFF2-40B4-BE49-F238E27FC236}">
                    <a16:creationId xmlns:a16="http://schemas.microsoft.com/office/drawing/2014/main" id="{3E88E050-682A-6244-A139-E637EE4ACB66}"/>
                  </a:ext>
                </a:extLst>
              </p:cNvPr>
              <p:cNvSpPr txBox="1">
                <a:spLocks noRot="1" noChangeAspect="1" noMove="1" noResize="1" noEditPoints="1" noAdjustHandles="1" noChangeArrowheads="1" noChangeShapeType="1" noTextEdit="1"/>
              </p:cNvSpPr>
              <p:nvPr/>
            </p:nvSpPr>
            <p:spPr>
              <a:xfrm>
                <a:off x="7309118" y="6136701"/>
                <a:ext cx="4284476" cy="369332"/>
              </a:xfrm>
              <a:prstGeom prst="rect">
                <a:avLst/>
              </a:prstGeom>
              <a:blipFill>
                <a:blip r:embed="rId4"/>
                <a:stretch>
                  <a:fillRect l="-1484" t="-6667" b="-23333"/>
                </a:stretch>
              </a:blipFill>
            </p:spPr>
            <p:txBody>
              <a:bodyPr/>
              <a:lstStyle/>
              <a:p>
                <a:r>
                  <a:rPr lang="ja-JP" altLang="en-US">
                    <a:noFill/>
                  </a:rPr>
                  <a:t> </a:t>
                </a:r>
              </a:p>
            </p:txBody>
          </p:sp>
        </mc:Fallback>
      </mc:AlternateContent>
      <p:grpSp>
        <p:nvGrpSpPr>
          <p:cNvPr id="67" name="グループ化 66">
            <a:extLst>
              <a:ext uri="{FF2B5EF4-FFF2-40B4-BE49-F238E27FC236}">
                <a16:creationId xmlns:a16="http://schemas.microsoft.com/office/drawing/2014/main" id="{885A2BDB-2921-654A-92D6-0E880EA5C99F}"/>
              </a:ext>
            </a:extLst>
          </p:cNvPr>
          <p:cNvGrpSpPr/>
          <p:nvPr/>
        </p:nvGrpSpPr>
        <p:grpSpPr>
          <a:xfrm>
            <a:off x="7269003" y="3094023"/>
            <a:ext cx="3767362" cy="2652502"/>
            <a:chOff x="906990" y="3977108"/>
            <a:chExt cx="3828590" cy="2545383"/>
          </a:xfrm>
        </p:grpSpPr>
        <p:grpSp>
          <p:nvGrpSpPr>
            <p:cNvPr id="55" name="グループ化 54">
              <a:extLst>
                <a:ext uri="{FF2B5EF4-FFF2-40B4-BE49-F238E27FC236}">
                  <a16:creationId xmlns:a16="http://schemas.microsoft.com/office/drawing/2014/main" id="{673E5C3D-D9D6-E145-AC14-AFD91939F3F9}"/>
                </a:ext>
              </a:extLst>
            </p:cNvPr>
            <p:cNvGrpSpPr/>
            <p:nvPr/>
          </p:nvGrpSpPr>
          <p:grpSpPr>
            <a:xfrm>
              <a:off x="906990" y="3977108"/>
              <a:ext cx="3690340" cy="1174622"/>
              <a:chOff x="923045" y="4147126"/>
              <a:chExt cx="3690340" cy="1174622"/>
            </a:xfrm>
          </p:grpSpPr>
          <p:sp>
            <p:nvSpPr>
              <p:cNvPr id="44" name="テキスト ボックス 43">
                <a:extLst>
                  <a:ext uri="{FF2B5EF4-FFF2-40B4-BE49-F238E27FC236}">
                    <a16:creationId xmlns:a16="http://schemas.microsoft.com/office/drawing/2014/main" id="{D7D98460-70CC-CE46-BF66-8C570913E962}"/>
                  </a:ext>
                </a:extLst>
              </p:cNvPr>
              <p:cNvSpPr txBox="1"/>
              <p:nvPr/>
            </p:nvSpPr>
            <p:spPr>
              <a:xfrm>
                <a:off x="923045" y="4147126"/>
                <a:ext cx="280549" cy="443021"/>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p</a:t>
                </a:r>
                <a:endParaRPr kumimoji="1" lang="ja-JP" altLang="en-US" sz="2400">
                  <a:latin typeface="Cambria Math" panose="02040503050406030204" pitchFamily="18" charset="0"/>
                </a:endParaRPr>
              </a:p>
            </p:txBody>
          </p:sp>
          <p:sp>
            <p:nvSpPr>
              <p:cNvPr id="46" name="テキスト ボックス 45">
                <a:extLst>
                  <a:ext uri="{FF2B5EF4-FFF2-40B4-BE49-F238E27FC236}">
                    <a16:creationId xmlns:a16="http://schemas.microsoft.com/office/drawing/2014/main" id="{CE991F54-475B-BC41-920C-C88222061D08}"/>
                  </a:ext>
                </a:extLst>
              </p:cNvPr>
              <p:cNvSpPr txBox="1"/>
              <p:nvPr/>
            </p:nvSpPr>
            <p:spPr>
              <a:xfrm>
                <a:off x="4332836" y="4284788"/>
                <a:ext cx="280549" cy="443021"/>
              </a:xfrm>
              <a:prstGeom prst="rect">
                <a:avLst/>
              </a:prstGeom>
              <a:noFill/>
            </p:spPr>
            <p:txBody>
              <a:bodyPr wrap="square" rtlCol="0">
                <a:spAutoFit/>
              </a:bodyPr>
              <a:lstStyle/>
              <a:p>
                <a:r>
                  <a:rPr lang="en-US" altLang="ja-JP" sz="2400" dirty="0">
                    <a:latin typeface="Cambria Math" panose="02040503050406030204" pitchFamily="18" charset="0"/>
                    <a:ea typeface="Cambria Math" panose="02040503050406030204" pitchFamily="18" charset="0"/>
                  </a:rPr>
                  <a:t>n</a:t>
                </a:r>
                <a:endParaRPr kumimoji="1" lang="ja-JP" altLang="en-US" sz="2400">
                  <a:latin typeface="Cambria Math" panose="02040503050406030204" pitchFamily="18" charset="0"/>
                </a:endParaRPr>
              </a:p>
            </p:txBody>
          </p:sp>
          <p:grpSp>
            <p:nvGrpSpPr>
              <p:cNvPr id="13" name="グループ化 12">
                <a:extLst>
                  <a:ext uri="{FF2B5EF4-FFF2-40B4-BE49-F238E27FC236}">
                    <a16:creationId xmlns:a16="http://schemas.microsoft.com/office/drawing/2014/main" id="{9391AFBB-09C9-194D-999A-93C7D5BBA72D}"/>
                  </a:ext>
                </a:extLst>
              </p:cNvPr>
              <p:cNvGrpSpPr/>
              <p:nvPr/>
            </p:nvGrpSpPr>
            <p:grpSpPr>
              <a:xfrm>
                <a:off x="1368948" y="4498481"/>
                <a:ext cx="981430" cy="335698"/>
                <a:chOff x="5579986" y="4509208"/>
                <a:chExt cx="1259508" cy="411707"/>
              </a:xfrm>
            </p:grpSpPr>
            <p:cxnSp>
              <p:nvCxnSpPr>
                <p:cNvPr id="10" name="直線コネクタ 9">
                  <a:extLst>
                    <a:ext uri="{FF2B5EF4-FFF2-40B4-BE49-F238E27FC236}">
                      <a16:creationId xmlns:a16="http://schemas.microsoft.com/office/drawing/2014/main" id="{63EA7E5E-1E33-DB42-AE00-38C9F23871BE}"/>
                    </a:ext>
                  </a:extLst>
                </p:cNvPr>
                <p:cNvCxnSpPr>
                  <a:cxnSpLocks/>
                </p:cNvCxnSpPr>
                <p:nvPr/>
              </p:nvCxnSpPr>
              <p:spPr>
                <a:xfrm>
                  <a:off x="5579986" y="4509208"/>
                  <a:ext cx="1259508" cy="41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三角形 11">
                  <a:extLst>
                    <a:ext uri="{FF2B5EF4-FFF2-40B4-BE49-F238E27FC236}">
                      <a16:creationId xmlns:a16="http://schemas.microsoft.com/office/drawing/2014/main" id="{5FCB82D6-26A9-724A-BE2C-021671DF539C}"/>
                    </a:ext>
                  </a:extLst>
                </p:cNvPr>
                <p:cNvSpPr/>
                <p:nvPr/>
              </p:nvSpPr>
              <p:spPr>
                <a:xfrm rot="6420000">
                  <a:off x="6192000" y="4672800"/>
                  <a:ext cx="144000" cy="1080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3ACDDA15-E32D-3D40-8F34-89076A9901BB}"/>
                  </a:ext>
                </a:extLst>
              </p:cNvPr>
              <p:cNvGrpSpPr/>
              <p:nvPr/>
            </p:nvGrpSpPr>
            <p:grpSpPr>
              <a:xfrm>
                <a:off x="2350378" y="4498481"/>
                <a:ext cx="1963627" cy="334632"/>
                <a:chOff x="3331532" y="4035672"/>
                <a:chExt cx="2484187" cy="410399"/>
              </a:xfrm>
            </p:grpSpPr>
            <p:cxnSp>
              <p:nvCxnSpPr>
                <p:cNvPr id="18" name="直線コネクタ 17">
                  <a:extLst>
                    <a:ext uri="{FF2B5EF4-FFF2-40B4-BE49-F238E27FC236}">
                      <a16:creationId xmlns:a16="http://schemas.microsoft.com/office/drawing/2014/main" id="{959C05B8-A1F2-A24E-A71F-B7FE262E6518}"/>
                    </a:ext>
                  </a:extLst>
                </p:cNvPr>
                <p:cNvCxnSpPr>
                  <a:cxnSpLocks/>
                </p:cNvCxnSpPr>
                <p:nvPr/>
              </p:nvCxnSpPr>
              <p:spPr>
                <a:xfrm flipV="1">
                  <a:off x="3331532" y="4035672"/>
                  <a:ext cx="2484187" cy="4103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三角形 18">
                  <a:extLst>
                    <a:ext uri="{FF2B5EF4-FFF2-40B4-BE49-F238E27FC236}">
                      <a16:creationId xmlns:a16="http://schemas.microsoft.com/office/drawing/2014/main" id="{393770CF-9E75-3D4E-ADF0-BB64346C490F}"/>
                    </a:ext>
                  </a:extLst>
                </p:cNvPr>
                <p:cNvSpPr/>
                <p:nvPr/>
              </p:nvSpPr>
              <p:spPr>
                <a:xfrm rot="4857283">
                  <a:off x="4566209" y="4168338"/>
                  <a:ext cx="144155" cy="108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フリーフォーム 31">
                <a:extLst>
                  <a:ext uri="{FF2B5EF4-FFF2-40B4-BE49-F238E27FC236}">
                    <a16:creationId xmlns:a16="http://schemas.microsoft.com/office/drawing/2014/main" id="{516E3865-AC56-6A41-898D-E1A8B979E30E}"/>
                  </a:ext>
                </a:extLst>
              </p:cNvPr>
              <p:cNvSpPr/>
              <p:nvPr/>
            </p:nvSpPr>
            <p:spPr>
              <a:xfrm rot="1839778" flipV="1">
                <a:off x="2314675" y="4906235"/>
                <a:ext cx="476545" cy="122193"/>
              </a:xfrm>
              <a:custGeom>
                <a:avLst/>
                <a:gdLst>
                  <a:gd name="connsiteX0" fmla="*/ 0 w 2887578"/>
                  <a:gd name="connsiteY0" fmla="*/ 360202 h 742804"/>
                  <a:gd name="connsiteX1" fmla="*/ 360947 w 2887578"/>
                  <a:gd name="connsiteY1" fmla="*/ 11286 h 742804"/>
                  <a:gd name="connsiteX2" fmla="*/ 1082842 w 2887578"/>
                  <a:gd name="connsiteY2" fmla="*/ 733181 h 742804"/>
                  <a:gd name="connsiteX3" fmla="*/ 1804736 w 2887578"/>
                  <a:gd name="connsiteY3" fmla="*/ 11286 h 742804"/>
                  <a:gd name="connsiteX4" fmla="*/ 2526631 w 2887578"/>
                  <a:gd name="connsiteY4" fmla="*/ 733181 h 742804"/>
                  <a:gd name="connsiteX5" fmla="*/ 2887578 w 2887578"/>
                  <a:gd name="connsiteY5" fmla="*/ 360202 h 7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578" h="742804">
                    <a:moveTo>
                      <a:pt x="0" y="360202"/>
                    </a:moveTo>
                    <a:cubicBezTo>
                      <a:pt x="90236" y="154662"/>
                      <a:pt x="180473" y="-50877"/>
                      <a:pt x="360947" y="11286"/>
                    </a:cubicBezTo>
                    <a:cubicBezTo>
                      <a:pt x="541421" y="73449"/>
                      <a:pt x="842211" y="733181"/>
                      <a:pt x="1082842" y="733181"/>
                    </a:cubicBezTo>
                    <a:cubicBezTo>
                      <a:pt x="1323473" y="733181"/>
                      <a:pt x="1564105" y="11286"/>
                      <a:pt x="1804736" y="11286"/>
                    </a:cubicBezTo>
                    <a:cubicBezTo>
                      <a:pt x="2045367" y="11286"/>
                      <a:pt x="2346157" y="675028"/>
                      <a:pt x="2526631" y="733181"/>
                    </a:cubicBezTo>
                    <a:cubicBezTo>
                      <a:pt x="2707105" y="791334"/>
                      <a:pt x="2797341" y="575768"/>
                      <a:pt x="2887578" y="3602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コネクタ 34">
                <a:extLst>
                  <a:ext uri="{FF2B5EF4-FFF2-40B4-BE49-F238E27FC236}">
                    <a16:creationId xmlns:a16="http://schemas.microsoft.com/office/drawing/2014/main" id="{0102D3FE-18DA-3648-BB73-044E2D46447B}"/>
                  </a:ext>
                </a:extLst>
              </p:cNvPr>
              <p:cNvCxnSpPr>
                <a:cxnSpLocks/>
              </p:cNvCxnSpPr>
              <p:nvPr/>
            </p:nvCxnSpPr>
            <p:spPr>
              <a:xfrm flipH="1">
                <a:off x="1380549" y="5097034"/>
                <a:ext cx="13771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三角形 41">
                <a:extLst>
                  <a:ext uri="{FF2B5EF4-FFF2-40B4-BE49-F238E27FC236}">
                    <a16:creationId xmlns:a16="http://schemas.microsoft.com/office/drawing/2014/main" id="{B6662A3D-1DE8-7B49-A415-AF6FC5490C1E}"/>
                  </a:ext>
                </a:extLst>
              </p:cNvPr>
              <p:cNvSpPr/>
              <p:nvPr/>
            </p:nvSpPr>
            <p:spPr>
              <a:xfrm rot="5400000">
                <a:off x="1941957" y="5062600"/>
                <a:ext cx="117415" cy="8415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0D8ADD17-7098-F54A-BEAC-15B26CBE66B7}"/>
                      </a:ext>
                    </a:extLst>
                  </p:cNvPr>
                  <p:cNvSpPr txBox="1"/>
                  <p:nvPr/>
                </p:nvSpPr>
                <p:spPr>
                  <a:xfrm>
                    <a:off x="976894" y="4967331"/>
                    <a:ext cx="448186" cy="3544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48" name="テキスト ボックス 47">
                    <a:extLst>
                      <a:ext uri="{FF2B5EF4-FFF2-40B4-BE49-F238E27FC236}">
                        <a16:creationId xmlns:a16="http://schemas.microsoft.com/office/drawing/2014/main" id="{0D8ADD17-7098-F54A-BEAC-15B26CBE66B7}"/>
                      </a:ext>
                    </a:extLst>
                  </p:cNvPr>
                  <p:cNvSpPr txBox="1">
                    <a:spLocks noRot="1" noChangeAspect="1" noMove="1" noResize="1" noEditPoints="1" noAdjustHandles="1" noChangeArrowheads="1" noChangeShapeType="1" noTextEdit="1"/>
                  </p:cNvSpPr>
                  <p:nvPr/>
                </p:nvSpPr>
                <p:spPr>
                  <a:xfrm>
                    <a:off x="976894" y="4967331"/>
                    <a:ext cx="448186" cy="354417"/>
                  </a:xfrm>
                  <a:prstGeom prst="rect">
                    <a:avLst/>
                  </a:prstGeom>
                  <a:blipFill>
                    <a:blip r:embed="rId5"/>
                    <a:stretch>
                      <a:fillRect l="-14286" b="-20000"/>
                    </a:stretch>
                  </a:blipFill>
                </p:spPr>
                <p:txBody>
                  <a:bodyPr/>
                  <a:lstStyle/>
                  <a:p>
                    <a:r>
                      <a:rPr lang="ja-JP" altLang="en-US">
                        <a:noFill/>
                      </a:rPr>
                      <a:t> </a:t>
                    </a:r>
                  </a:p>
                </p:txBody>
              </p:sp>
            </mc:Fallback>
          </mc:AlternateContent>
        </p:grpSp>
        <p:grpSp>
          <p:nvGrpSpPr>
            <p:cNvPr id="57" name="グループ化 56">
              <a:extLst>
                <a:ext uri="{FF2B5EF4-FFF2-40B4-BE49-F238E27FC236}">
                  <a16:creationId xmlns:a16="http://schemas.microsoft.com/office/drawing/2014/main" id="{ED3C0414-B1B9-CC49-B34B-8C3603E5A5F3}"/>
                </a:ext>
              </a:extLst>
            </p:cNvPr>
            <p:cNvGrpSpPr/>
            <p:nvPr/>
          </p:nvGrpSpPr>
          <p:grpSpPr>
            <a:xfrm>
              <a:off x="906990" y="5411954"/>
              <a:ext cx="3828590" cy="1110537"/>
              <a:chOff x="906990" y="5411954"/>
              <a:chExt cx="3828590" cy="1110537"/>
            </a:xfrm>
          </p:grpSpPr>
          <p:sp>
            <p:nvSpPr>
              <p:cNvPr id="47" name="テキスト ボックス 46">
                <a:extLst>
                  <a:ext uri="{FF2B5EF4-FFF2-40B4-BE49-F238E27FC236}">
                    <a16:creationId xmlns:a16="http://schemas.microsoft.com/office/drawing/2014/main" id="{944DE7D8-E04E-1D4F-B449-88A3F5378FC3}"/>
                  </a:ext>
                </a:extLst>
              </p:cNvPr>
              <p:cNvSpPr txBox="1"/>
              <p:nvPr/>
            </p:nvSpPr>
            <p:spPr>
              <a:xfrm>
                <a:off x="4356265" y="6079470"/>
                <a:ext cx="280549" cy="443021"/>
              </a:xfrm>
              <a:prstGeom prst="rect">
                <a:avLst/>
              </a:prstGeom>
              <a:noFill/>
            </p:spPr>
            <p:txBody>
              <a:bodyPr wrap="square" rtlCol="0">
                <a:spAutoFit/>
              </a:bodyPr>
              <a:lstStyle/>
              <a:p>
                <a:r>
                  <a:rPr lang="en-US" altLang="ja-JP" sz="2400" dirty="0">
                    <a:latin typeface="Cambria Math" panose="02040503050406030204" pitchFamily="18" charset="0"/>
                    <a:ea typeface="Cambria Math" panose="02040503050406030204" pitchFamily="18" charset="0"/>
                  </a:rPr>
                  <a:t>n</a:t>
                </a:r>
                <a:endParaRPr kumimoji="1" lang="ja-JP" altLang="en-US" sz="2400">
                  <a:latin typeface="Cambria Math" panose="02040503050406030204" pitchFamily="18" charset="0"/>
                </a:endParaRPr>
              </a:p>
            </p:txBody>
          </p:sp>
          <p:grpSp>
            <p:nvGrpSpPr>
              <p:cNvPr id="14" name="グループ化 13">
                <a:extLst>
                  <a:ext uri="{FF2B5EF4-FFF2-40B4-BE49-F238E27FC236}">
                    <a16:creationId xmlns:a16="http://schemas.microsoft.com/office/drawing/2014/main" id="{DEC015BE-E97E-B642-944A-E84E5AEB2472}"/>
                  </a:ext>
                </a:extLst>
              </p:cNvPr>
              <p:cNvGrpSpPr/>
              <p:nvPr/>
            </p:nvGrpSpPr>
            <p:grpSpPr>
              <a:xfrm flipV="1">
                <a:off x="1370074" y="5893886"/>
                <a:ext cx="981430" cy="334632"/>
                <a:chOff x="5579986" y="4509208"/>
                <a:chExt cx="1259508" cy="411707"/>
              </a:xfrm>
            </p:grpSpPr>
            <p:cxnSp>
              <p:nvCxnSpPr>
                <p:cNvPr id="15" name="直線コネクタ 14">
                  <a:extLst>
                    <a:ext uri="{FF2B5EF4-FFF2-40B4-BE49-F238E27FC236}">
                      <a16:creationId xmlns:a16="http://schemas.microsoft.com/office/drawing/2014/main" id="{BC4D9204-792C-CE4A-A74F-79C6FE4DDC70}"/>
                    </a:ext>
                  </a:extLst>
                </p:cNvPr>
                <p:cNvCxnSpPr>
                  <a:cxnSpLocks/>
                </p:cNvCxnSpPr>
                <p:nvPr/>
              </p:nvCxnSpPr>
              <p:spPr>
                <a:xfrm>
                  <a:off x="5579986" y="4509208"/>
                  <a:ext cx="1259508" cy="41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三角形 15">
                  <a:extLst>
                    <a:ext uri="{FF2B5EF4-FFF2-40B4-BE49-F238E27FC236}">
                      <a16:creationId xmlns:a16="http://schemas.microsoft.com/office/drawing/2014/main" id="{9214B975-2E9F-C745-936C-F01023C8178D}"/>
                    </a:ext>
                  </a:extLst>
                </p:cNvPr>
                <p:cNvSpPr/>
                <p:nvPr/>
              </p:nvSpPr>
              <p:spPr>
                <a:xfrm rot="6420000">
                  <a:off x="6192000" y="4672800"/>
                  <a:ext cx="144000" cy="1080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19D16554-A262-1D4F-9654-B939E84C7297}"/>
                  </a:ext>
                </a:extLst>
              </p:cNvPr>
              <p:cNvGrpSpPr/>
              <p:nvPr/>
            </p:nvGrpSpPr>
            <p:grpSpPr>
              <a:xfrm flipV="1">
                <a:off x="2350378" y="5893886"/>
                <a:ext cx="1963627" cy="334632"/>
                <a:chOff x="3331532" y="4035672"/>
                <a:chExt cx="2484187" cy="410399"/>
              </a:xfrm>
            </p:grpSpPr>
            <p:cxnSp>
              <p:nvCxnSpPr>
                <p:cNvPr id="24" name="直線コネクタ 23">
                  <a:extLst>
                    <a:ext uri="{FF2B5EF4-FFF2-40B4-BE49-F238E27FC236}">
                      <a16:creationId xmlns:a16="http://schemas.microsoft.com/office/drawing/2014/main" id="{0499384D-860E-324E-AFFE-A78B074D2DE3}"/>
                    </a:ext>
                  </a:extLst>
                </p:cNvPr>
                <p:cNvCxnSpPr>
                  <a:cxnSpLocks/>
                </p:cNvCxnSpPr>
                <p:nvPr/>
              </p:nvCxnSpPr>
              <p:spPr>
                <a:xfrm flipV="1">
                  <a:off x="3331532" y="4035672"/>
                  <a:ext cx="2484187" cy="4103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三角形 24">
                  <a:extLst>
                    <a:ext uri="{FF2B5EF4-FFF2-40B4-BE49-F238E27FC236}">
                      <a16:creationId xmlns:a16="http://schemas.microsoft.com/office/drawing/2014/main" id="{918339DE-3370-924E-B2EB-F92E1A78EAD4}"/>
                    </a:ext>
                  </a:extLst>
                </p:cNvPr>
                <p:cNvSpPr/>
                <p:nvPr/>
              </p:nvSpPr>
              <p:spPr>
                <a:xfrm rot="4857283">
                  <a:off x="4566209" y="4168338"/>
                  <a:ext cx="144155" cy="108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フリーフォーム 32">
                <a:extLst>
                  <a:ext uri="{FF2B5EF4-FFF2-40B4-BE49-F238E27FC236}">
                    <a16:creationId xmlns:a16="http://schemas.microsoft.com/office/drawing/2014/main" id="{94080D95-ACAC-4B45-B2B2-5169DCE8E55C}"/>
                  </a:ext>
                </a:extLst>
              </p:cNvPr>
              <p:cNvSpPr/>
              <p:nvPr/>
            </p:nvSpPr>
            <p:spPr>
              <a:xfrm rot="19740000">
                <a:off x="2317480" y="5698786"/>
                <a:ext cx="476545" cy="123286"/>
              </a:xfrm>
              <a:custGeom>
                <a:avLst/>
                <a:gdLst>
                  <a:gd name="connsiteX0" fmla="*/ 0 w 2887578"/>
                  <a:gd name="connsiteY0" fmla="*/ 360202 h 742804"/>
                  <a:gd name="connsiteX1" fmla="*/ 360947 w 2887578"/>
                  <a:gd name="connsiteY1" fmla="*/ 11286 h 742804"/>
                  <a:gd name="connsiteX2" fmla="*/ 1082842 w 2887578"/>
                  <a:gd name="connsiteY2" fmla="*/ 733181 h 742804"/>
                  <a:gd name="connsiteX3" fmla="*/ 1804736 w 2887578"/>
                  <a:gd name="connsiteY3" fmla="*/ 11286 h 742804"/>
                  <a:gd name="connsiteX4" fmla="*/ 2526631 w 2887578"/>
                  <a:gd name="connsiteY4" fmla="*/ 733181 h 742804"/>
                  <a:gd name="connsiteX5" fmla="*/ 2887578 w 2887578"/>
                  <a:gd name="connsiteY5" fmla="*/ 360202 h 7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578" h="742804">
                    <a:moveTo>
                      <a:pt x="0" y="360202"/>
                    </a:moveTo>
                    <a:cubicBezTo>
                      <a:pt x="90236" y="154662"/>
                      <a:pt x="180473" y="-50877"/>
                      <a:pt x="360947" y="11286"/>
                    </a:cubicBezTo>
                    <a:cubicBezTo>
                      <a:pt x="541421" y="73449"/>
                      <a:pt x="842211" y="733181"/>
                      <a:pt x="1082842" y="733181"/>
                    </a:cubicBezTo>
                    <a:cubicBezTo>
                      <a:pt x="1323473" y="733181"/>
                      <a:pt x="1564105" y="11286"/>
                      <a:pt x="1804736" y="11286"/>
                    </a:cubicBezTo>
                    <a:cubicBezTo>
                      <a:pt x="2045367" y="11286"/>
                      <a:pt x="2346157" y="675028"/>
                      <a:pt x="2526631" y="733181"/>
                    </a:cubicBezTo>
                    <a:cubicBezTo>
                      <a:pt x="2707105" y="791334"/>
                      <a:pt x="2797341" y="575768"/>
                      <a:pt x="2887578" y="3602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コネクタ 37">
                <a:extLst>
                  <a:ext uri="{FF2B5EF4-FFF2-40B4-BE49-F238E27FC236}">
                    <a16:creationId xmlns:a16="http://schemas.microsoft.com/office/drawing/2014/main" id="{1BAC07D3-1D22-144A-8218-002936DAF1AD}"/>
                  </a:ext>
                </a:extLst>
              </p:cNvPr>
              <p:cNvCxnSpPr>
                <a:cxnSpLocks/>
              </p:cNvCxnSpPr>
              <p:nvPr/>
            </p:nvCxnSpPr>
            <p:spPr>
              <a:xfrm flipH="1">
                <a:off x="2752137" y="5622466"/>
                <a:ext cx="15350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三角形 42">
                <a:extLst>
                  <a:ext uri="{FF2B5EF4-FFF2-40B4-BE49-F238E27FC236}">
                    <a16:creationId xmlns:a16="http://schemas.microsoft.com/office/drawing/2014/main" id="{BF9E2CCA-D53A-7444-9628-4DC6FBB7B6BC}"/>
                  </a:ext>
                </a:extLst>
              </p:cNvPr>
              <p:cNvSpPr/>
              <p:nvPr/>
            </p:nvSpPr>
            <p:spPr>
              <a:xfrm rot="16200000">
                <a:off x="3493461" y="5583094"/>
                <a:ext cx="117415" cy="8415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7AE19D51-09CD-7044-8C40-D55927C45728}"/>
                  </a:ext>
                </a:extLst>
              </p:cNvPr>
              <p:cNvSpPr txBox="1"/>
              <p:nvPr/>
            </p:nvSpPr>
            <p:spPr>
              <a:xfrm>
                <a:off x="906990" y="5983343"/>
                <a:ext cx="280549" cy="443021"/>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p</a:t>
                </a:r>
                <a:endParaRPr kumimoji="1" lang="ja-JP" altLang="en-US" sz="240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D68F9BEF-6FAF-464C-A10C-E6431ACA4CE6}"/>
                      </a:ext>
                    </a:extLst>
                  </p:cNvPr>
                  <p:cNvSpPr txBox="1"/>
                  <p:nvPr/>
                </p:nvSpPr>
                <p:spPr>
                  <a:xfrm>
                    <a:off x="4455031" y="5411954"/>
                    <a:ext cx="280549" cy="35441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49" name="テキスト ボックス 48">
                    <a:extLst>
                      <a:ext uri="{FF2B5EF4-FFF2-40B4-BE49-F238E27FC236}">
                        <a16:creationId xmlns:a16="http://schemas.microsoft.com/office/drawing/2014/main" id="{D68F9BEF-6FAF-464C-A10C-E6431ACA4CE6}"/>
                      </a:ext>
                    </a:extLst>
                  </p:cNvPr>
                  <p:cNvSpPr txBox="1">
                    <a:spLocks noRot="1" noChangeAspect="1" noMove="1" noResize="1" noEditPoints="1" noAdjustHandles="1" noChangeArrowheads="1" noChangeShapeType="1" noTextEdit="1"/>
                  </p:cNvSpPr>
                  <p:nvPr/>
                </p:nvSpPr>
                <p:spPr>
                  <a:xfrm>
                    <a:off x="4455031" y="5411954"/>
                    <a:ext cx="280549" cy="354417"/>
                  </a:xfrm>
                  <a:prstGeom prst="rect">
                    <a:avLst/>
                  </a:prstGeom>
                  <a:blipFill>
                    <a:blip r:embed="rId6"/>
                    <a:stretch>
                      <a:fillRect l="-30435" r="-39130" b="-20000"/>
                    </a:stretch>
                  </a:blipFill>
                </p:spPr>
                <p:txBody>
                  <a:bodyPr/>
                  <a:lstStyle/>
                  <a:p>
                    <a:r>
                      <a:rPr lang="ja-JP" altLang="en-US">
                        <a:noFill/>
                      </a:rPr>
                      <a:t> </a:t>
                    </a:r>
                  </a:p>
                </p:txBody>
              </p:sp>
            </mc:Fallback>
          </mc:AlternateContent>
        </p:grpSp>
        <p:cxnSp>
          <p:nvCxnSpPr>
            <p:cNvPr id="59" name="直線コネクタ 58">
              <a:extLst>
                <a:ext uri="{FF2B5EF4-FFF2-40B4-BE49-F238E27FC236}">
                  <a16:creationId xmlns:a16="http://schemas.microsoft.com/office/drawing/2014/main" id="{113D3881-08D6-E142-9E12-09B843E26875}"/>
                </a:ext>
              </a:extLst>
            </p:cNvPr>
            <p:cNvCxnSpPr>
              <a:cxnSpLocks/>
            </p:cNvCxnSpPr>
            <p:nvPr/>
          </p:nvCxnSpPr>
          <p:spPr>
            <a:xfrm>
              <a:off x="2741691" y="4927016"/>
              <a:ext cx="10800" cy="70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十字形 62">
              <a:extLst>
                <a:ext uri="{FF2B5EF4-FFF2-40B4-BE49-F238E27FC236}">
                  <a16:creationId xmlns:a16="http://schemas.microsoft.com/office/drawing/2014/main" id="{ECD43A71-6555-034A-A867-B6F3DDD43EF8}"/>
                </a:ext>
              </a:extLst>
            </p:cNvPr>
            <p:cNvSpPr/>
            <p:nvPr/>
          </p:nvSpPr>
          <p:spPr>
            <a:xfrm rot="2700000">
              <a:off x="2662136" y="5186628"/>
              <a:ext cx="180000" cy="180000"/>
            </a:xfrm>
            <a:prstGeom prst="plus">
              <a:avLst>
                <a:gd name="adj" fmla="val 4638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9E20C3AD-3D67-D145-9FCA-FFA192F041F9}"/>
                    </a:ext>
                  </a:extLst>
                </p:cNvPr>
                <p:cNvSpPr txBox="1"/>
                <p:nvPr/>
              </p:nvSpPr>
              <p:spPr>
                <a:xfrm>
                  <a:off x="2811933" y="4900614"/>
                  <a:ext cx="391495" cy="3829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i="1" smtClean="0">
                                <a:latin typeface="Cambria Math" panose="02040503050406030204" pitchFamily="18" charset="0"/>
                                <a:ea typeface="Cambria Math" panose="02040503050406030204" pitchFamily="18" charset="0"/>
                              </a:rPr>
                              <m:t>𝜈</m:t>
                            </m:r>
                          </m:e>
                          <m:sub>
                            <m:r>
                              <a:rPr kumimoji="1" lang="en-US" altLang="ja-JP" sz="2400" i="1" smtClean="0">
                                <a:latin typeface="Cambria Math" panose="02040503050406030204" pitchFamily="18" charset="0"/>
                                <a:ea typeface="Cambria Math" panose="02040503050406030204" pitchFamily="18" charset="0"/>
                              </a:rPr>
                              <m:t>𝜇</m:t>
                            </m:r>
                          </m:sub>
                        </m:sSub>
                      </m:oMath>
                    </m:oMathPara>
                  </a14:m>
                  <a:endParaRPr kumimoji="1" lang="ja-JP" altLang="en-US" sz="2400"/>
                </a:p>
              </p:txBody>
            </p:sp>
          </mc:Choice>
          <mc:Fallback xmlns="">
            <p:sp>
              <p:nvSpPr>
                <p:cNvPr id="65" name="テキスト ボックス 64">
                  <a:extLst>
                    <a:ext uri="{FF2B5EF4-FFF2-40B4-BE49-F238E27FC236}">
                      <a16:creationId xmlns:a16="http://schemas.microsoft.com/office/drawing/2014/main" id="{9E20C3AD-3D67-D145-9FCA-FFA192F041F9}"/>
                    </a:ext>
                  </a:extLst>
                </p:cNvPr>
                <p:cNvSpPr txBox="1">
                  <a:spLocks noRot="1" noChangeAspect="1" noMove="1" noResize="1" noEditPoints="1" noAdjustHandles="1" noChangeArrowheads="1" noChangeShapeType="1" noTextEdit="1"/>
                </p:cNvSpPr>
                <p:nvPr/>
              </p:nvSpPr>
              <p:spPr>
                <a:xfrm>
                  <a:off x="2811933" y="4900614"/>
                  <a:ext cx="391495" cy="382967"/>
                </a:xfrm>
                <a:prstGeom prst="rect">
                  <a:avLst/>
                </a:prstGeom>
                <a:blipFill>
                  <a:blip r:embed="rId7"/>
                  <a:stretch>
                    <a:fillRect l="-10000" r="-3333"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6" name="テキスト ボックス 65">
                  <a:extLst>
                    <a:ext uri="{FF2B5EF4-FFF2-40B4-BE49-F238E27FC236}">
                      <a16:creationId xmlns:a16="http://schemas.microsoft.com/office/drawing/2014/main" id="{85242040-2D4D-9947-9EEC-BA586EAEE4E8}"/>
                    </a:ext>
                  </a:extLst>
                </p:cNvPr>
                <p:cNvSpPr txBox="1"/>
                <p:nvPr/>
              </p:nvSpPr>
              <p:spPr>
                <a:xfrm>
                  <a:off x="2416634" y="5306345"/>
                  <a:ext cx="391495" cy="3829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i="1" smtClean="0">
                                <a:latin typeface="Cambria Math" panose="02040503050406030204" pitchFamily="18" charset="0"/>
                                <a:ea typeface="Cambria Math" panose="02040503050406030204" pitchFamily="18" charset="0"/>
                              </a:rPr>
                              <m:t>𝜈</m:t>
                            </m:r>
                          </m:e>
                          <m:sub>
                            <m:r>
                              <a:rPr kumimoji="1" lang="en-US" altLang="ja-JP" sz="2400" i="1" smtClean="0">
                                <a:latin typeface="Cambria Math" panose="02040503050406030204" pitchFamily="18" charset="0"/>
                                <a:ea typeface="Cambria Math" panose="02040503050406030204" pitchFamily="18" charset="0"/>
                              </a:rPr>
                              <m:t>𝜇</m:t>
                            </m:r>
                          </m:sub>
                        </m:sSub>
                      </m:oMath>
                    </m:oMathPara>
                  </a14:m>
                  <a:endParaRPr kumimoji="1" lang="ja-JP" altLang="en-US" sz="2400"/>
                </a:p>
              </p:txBody>
            </p:sp>
          </mc:Choice>
          <mc:Fallback xmlns="">
            <p:sp>
              <p:nvSpPr>
                <p:cNvPr id="66" name="テキスト ボックス 65">
                  <a:extLst>
                    <a:ext uri="{FF2B5EF4-FFF2-40B4-BE49-F238E27FC236}">
                      <a16:creationId xmlns:a16="http://schemas.microsoft.com/office/drawing/2014/main" id="{85242040-2D4D-9947-9EEC-BA586EAEE4E8}"/>
                    </a:ext>
                  </a:extLst>
                </p:cNvPr>
                <p:cNvSpPr txBox="1">
                  <a:spLocks noRot="1" noChangeAspect="1" noMove="1" noResize="1" noEditPoints="1" noAdjustHandles="1" noChangeArrowheads="1" noChangeShapeType="1" noTextEdit="1"/>
                </p:cNvSpPr>
                <p:nvPr/>
              </p:nvSpPr>
              <p:spPr>
                <a:xfrm>
                  <a:off x="2416634" y="5306345"/>
                  <a:ext cx="391495" cy="382967"/>
                </a:xfrm>
                <a:prstGeom prst="rect">
                  <a:avLst/>
                </a:prstGeom>
                <a:blipFill>
                  <a:blip r:embed="rId8"/>
                  <a:stretch>
                    <a:fillRect l="-3125" b="-18750"/>
                  </a:stretch>
                </a:blipFill>
              </p:spPr>
              <p:txBody>
                <a:bodyPr/>
                <a:lstStyle/>
                <a:p>
                  <a:r>
                    <a:rPr lang="ja-JP" altLang="en-US">
                      <a:noFill/>
                    </a:rPr>
                    <a:t> </a:t>
                  </a:r>
                </a:p>
              </p:txBody>
            </p:sp>
          </mc:Fallback>
        </mc:AlternateContent>
      </p:grpSp>
      <p:sp>
        <p:nvSpPr>
          <p:cNvPr id="7" name="テキスト ボックス 6">
            <a:extLst>
              <a:ext uri="{FF2B5EF4-FFF2-40B4-BE49-F238E27FC236}">
                <a16:creationId xmlns:a16="http://schemas.microsoft.com/office/drawing/2014/main" id="{CCC7E8A2-C8E2-2042-8F77-74FDF62F5F87}"/>
              </a:ext>
            </a:extLst>
          </p:cNvPr>
          <p:cNvSpPr txBox="1"/>
          <p:nvPr/>
        </p:nvSpPr>
        <p:spPr>
          <a:xfrm>
            <a:off x="535982" y="1994920"/>
            <a:ext cx="10010441" cy="461665"/>
          </a:xfrm>
          <a:prstGeom prst="rect">
            <a:avLst/>
          </a:prstGeom>
          <a:noFill/>
        </p:spPr>
        <p:txBody>
          <a:bodyPr wrap="square" rtlCol="0">
            <a:spAutoFit/>
          </a:bodyPr>
          <a:lstStyle/>
          <a:p>
            <a:r>
              <a:rPr lang="en-US" altLang="ja-JP" sz="2400" dirty="0">
                <a:latin typeface="Cambria Math" panose="02040503050406030204" pitchFamily="18" charset="0"/>
                <a:ea typeface="Cambria Math" panose="02040503050406030204" pitchFamily="18" charset="0"/>
              </a:rPr>
              <a:t>Lepton number … Lepton are parameterized with quantum number.</a:t>
            </a:r>
            <a:endParaRPr kumimoji="1" lang="ja-JP" altLang="en-US" sz="2400">
              <a:latin typeface="Cambria Math" panose="02040503050406030204" pitchFamily="18" charset="0"/>
            </a:endParaRPr>
          </a:p>
        </p:txBody>
      </p:sp>
      <p:sp>
        <p:nvSpPr>
          <p:cNvPr id="8" name="テキスト ボックス 7">
            <a:extLst>
              <a:ext uri="{FF2B5EF4-FFF2-40B4-BE49-F238E27FC236}">
                <a16:creationId xmlns:a16="http://schemas.microsoft.com/office/drawing/2014/main" id="{A339410C-E382-614C-BC07-61B29217FC55}"/>
              </a:ext>
            </a:extLst>
          </p:cNvPr>
          <p:cNvSpPr txBox="1"/>
          <p:nvPr/>
        </p:nvSpPr>
        <p:spPr>
          <a:xfrm>
            <a:off x="535982" y="2471314"/>
            <a:ext cx="8234850" cy="461665"/>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In standard model , lepton number is conserved</a:t>
            </a:r>
            <a:r>
              <a:rPr kumimoji="1" lang="en-US" altLang="ja-JP" dirty="0"/>
              <a:t>.</a:t>
            </a:r>
            <a:endParaRPr kumimoji="1" lang="ja-JP" altLang="en-US"/>
          </a:p>
        </p:txBody>
      </p:sp>
      <p:sp>
        <p:nvSpPr>
          <p:cNvPr id="9" name="テキスト ボックス 8">
            <a:extLst>
              <a:ext uri="{FF2B5EF4-FFF2-40B4-BE49-F238E27FC236}">
                <a16:creationId xmlns:a16="http://schemas.microsoft.com/office/drawing/2014/main" id="{0ABA7E13-C465-3946-B702-6A51ECD5B34A}"/>
              </a:ext>
            </a:extLst>
          </p:cNvPr>
          <p:cNvSpPr txBox="1"/>
          <p:nvPr/>
        </p:nvSpPr>
        <p:spPr>
          <a:xfrm>
            <a:off x="535982" y="3885833"/>
            <a:ext cx="4393817" cy="461665"/>
          </a:xfrm>
          <a:prstGeom prst="rect">
            <a:avLst/>
          </a:prstGeom>
          <a:noFill/>
        </p:spPr>
        <p:txBody>
          <a:bodyPr wrap="square" rtlCol="0">
            <a:spAutoFit/>
          </a:bodyPr>
          <a:lstStyle/>
          <a:p>
            <a:r>
              <a:rPr lang="en-US" altLang="ja-JP" sz="2400" dirty="0">
                <a:latin typeface="Cambria Math" panose="02040503050406030204" pitchFamily="18" charset="0"/>
                <a:ea typeface="Cambria Math" panose="02040503050406030204" pitchFamily="18" charset="0"/>
              </a:rPr>
              <a:t>However, this reaction . . . </a:t>
            </a:r>
            <a:endParaRPr kumimoji="1" lang="ja-JP" altLang="en-US" sz="240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0F793B0B-8ACC-AC4E-905C-76919111E22D}"/>
                  </a:ext>
                </a:extLst>
              </p:cNvPr>
              <p:cNvSpPr txBox="1"/>
              <p:nvPr/>
            </p:nvSpPr>
            <p:spPr>
              <a:xfrm>
                <a:off x="582839" y="3008564"/>
                <a:ext cx="7395180" cy="893386"/>
              </a:xfrm>
              <a:prstGeom prst="rect">
                <a:avLst/>
              </a:prstGeom>
              <a:noFill/>
            </p:spPr>
            <p:txBody>
              <a:bodyPr wrap="square" rtlCol="0">
                <a:spAutoFit/>
              </a:bodyPr>
              <a:lstStyle/>
              <a:p>
                <a:pPr/>
                <a:r>
                  <a:rPr lang="en-US" altLang="ja-JP" sz="2400" dirty="0">
                    <a:latin typeface="Cambria Math" panose="02040503050406030204" pitchFamily="18" charset="0"/>
                    <a:ea typeface="Cambria Math" panose="02040503050406030204" pitchFamily="18" charset="0"/>
                  </a:rPr>
                  <a:t>e</a:t>
                </a:r>
                <a:r>
                  <a:rPr kumimoji="1" lang="en-US" altLang="ja-JP" sz="2400" dirty="0">
                    <a:latin typeface="Cambria Math" panose="02040503050406030204" pitchFamily="18" charset="0"/>
                    <a:ea typeface="Cambria Math" panose="02040503050406030204" pitchFamily="18" charset="0"/>
                  </a:rPr>
                  <a:t>x.                               </a:t>
                </a:r>
                <a14:m>
                  <m:oMath xmlns:m="http://schemas.openxmlformats.org/officeDocument/2006/math">
                    <m:sSup>
                      <m:sSupPr>
                        <m:ctrlPr>
                          <a:rPr kumimoji="1" lang="en-US" altLang="ja-JP" sz="2400" i="1" smtClean="0">
                            <a:latin typeface="Cambria Math" panose="02040503050406030204" pitchFamily="18" charset="0"/>
                            <a:ea typeface="Cambria Math" panose="02040503050406030204" pitchFamily="18" charset="0"/>
                          </a:rPr>
                        </m:ctrlPr>
                      </m:sSupPr>
                      <m:e>
                        <m:r>
                          <a:rPr kumimoji="1" lang="en-US" altLang="ja-JP" sz="240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ea typeface="Cambria Math" panose="02040503050406030204" pitchFamily="18" charset="0"/>
                          </a:rPr>
                          <m:t>−</m:t>
                        </m:r>
                      </m:sup>
                    </m:sSup>
                    <m:r>
                      <a:rPr lang="en-US" altLang="ja-JP" sz="2400" i="1" smtClean="0">
                        <a:latin typeface="Cambria Math" panose="02040503050406030204" pitchFamily="18" charset="0"/>
                        <a:ea typeface="Cambria Math" panose="02040503050406030204" pitchFamily="18" charset="0"/>
                      </a:rPr>
                      <m:t>→</m:t>
                    </m:r>
                    <m:sSup>
                      <m:sSupPr>
                        <m:ctrlPr>
                          <a:rPr lang="en-US" altLang="ja-JP" sz="2400" i="1" smtClean="0">
                            <a:latin typeface="Cambria Math" panose="02040503050406030204" pitchFamily="18" charset="0"/>
                            <a:ea typeface="Cambria Math" panose="02040503050406030204" pitchFamily="18" charset="0"/>
                          </a:rPr>
                        </m:ctrlPr>
                      </m:sSupPr>
                      <m:e>
                        <m:r>
                          <a:rPr lang="en-US" altLang="ja-JP" sz="2400" b="0" i="1" smtClean="0">
                            <a:latin typeface="Cambria Math" panose="02040503050406030204" pitchFamily="18" charset="0"/>
                            <a:ea typeface="Cambria Math" panose="02040503050406030204" pitchFamily="18" charset="0"/>
                          </a:rPr>
                          <m:t>𝑒</m:t>
                        </m:r>
                      </m:e>
                      <m:sup>
                        <m:r>
                          <a:rPr lang="en-US" altLang="ja-JP" sz="2400" b="0" i="1" smtClean="0">
                            <a:latin typeface="Cambria Math" panose="02040503050406030204" pitchFamily="18" charset="0"/>
                            <a:ea typeface="Cambria Math" panose="02040503050406030204" pitchFamily="18" charset="0"/>
                          </a:rPr>
                          <m:t>−</m:t>
                        </m:r>
                      </m:sup>
                    </m:sSup>
                    <m:r>
                      <a:rPr lang="en-US" altLang="ja-JP" sz="2400" b="0" i="1" smtClean="0">
                        <a:latin typeface="Cambria Math" panose="02040503050406030204" pitchFamily="18" charset="0"/>
                        <a:ea typeface="Cambria Math" panose="02040503050406030204" pitchFamily="18" charset="0"/>
                      </a:rPr>
                      <m:t>+</m:t>
                    </m:r>
                    <m:sSub>
                      <m:sSubPr>
                        <m:ctrlPr>
                          <a:rPr lang="en-US" altLang="ja-JP" sz="2400" b="0" i="1" smtClean="0">
                            <a:latin typeface="Cambria Math" panose="02040503050406030204" pitchFamily="18" charset="0"/>
                            <a:ea typeface="Cambria Math" panose="02040503050406030204" pitchFamily="18" charset="0"/>
                          </a:rPr>
                        </m:ctrlPr>
                      </m:sSubPr>
                      <m:e>
                        <m:r>
                          <a:rPr lang="en-US" altLang="ja-JP" sz="2400" b="0" i="1" smtClean="0">
                            <a:latin typeface="Cambria Math" panose="02040503050406030204" pitchFamily="18" charset="0"/>
                            <a:ea typeface="Cambria Math" panose="02040503050406030204" pitchFamily="18" charset="0"/>
                          </a:rPr>
                          <m:t>𝜈</m:t>
                        </m:r>
                      </m:e>
                      <m:sub>
                        <m:r>
                          <a:rPr lang="en-US" altLang="ja-JP" sz="2400" b="0" i="1" smtClean="0">
                            <a:latin typeface="Cambria Math" panose="02040503050406030204" pitchFamily="18" charset="0"/>
                            <a:ea typeface="Cambria Math" panose="02040503050406030204" pitchFamily="18" charset="0"/>
                          </a:rPr>
                          <m:t>𝜇</m:t>
                        </m:r>
                      </m:sub>
                    </m:sSub>
                    <m:r>
                      <a:rPr lang="en-US" altLang="ja-JP" sz="2400" b="0" i="1" smtClean="0">
                        <a:latin typeface="Cambria Math" panose="02040503050406030204" pitchFamily="18" charset="0"/>
                        <a:ea typeface="Cambria Math" panose="02040503050406030204" pitchFamily="18" charset="0"/>
                      </a:rPr>
                      <m:t>+</m:t>
                    </m:r>
                    <m:acc>
                      <m:accPr>
                        <m:chr m:val="̅"/>
                        <m:ctrlPr>
                          <a:rPr kumimoji="1" lang="en-US" altLang="ja-JP" sz="2400" b="0" i="1" smtClean="0">
                            <a:latin typeface="Cambria Math" panose="02040503050406030204" pitchFamily="18" charset="0"/>
                            <a:ea typeface="Cambria Math" panose="02040503050406030204" pitchFamily="18" charset="0"/>
                          </a:rPr>
                        </m:ctrlPr>
                      </m:accPr>
                      <m:e>
                        <m:sSub>
                          <m:sSubPr>
                            <m:ctrlPr>
                              <a:rPr kumimoji="1" lang="en-US" altLang="ja-JP" sz="2400" b="0" i="1" smtClean="0">
                                <a:latin typeface="Cambria Math" panose="02040503050406030204" pitchFamily="18" charset="0"/>
                                <a:ea typeface="Cambria Math" panose="02040503050406030204" pitchFamily="18" charset="0"/>
                              </a:rPr>
                            </m:ctrlPr>
                          </m:sSubPr>
                          <m:e>
                            <m:r>
                              <a:rPr kumimoji="1" lang="en-US" altLang="ja-JP" sz="2400" b="0" i="1" smtClean="0">
                                <a:latin typeface="Cambria Math" panose="02040503050406030204" pitchFamily="18" charset="0"/>
                                <a:ea typeface="Cambria Math" panose="02040503050406030204" pitchFamily="18" charset="0"/>
                              </a:rPr>
                              <m:t>𝜈</m:t>
                            </m:r>
                          </m:e>
                          <m:sub>
                            <m:r>
                              <a:rPr kumimoji="1" lang="en-US" altLang="ja-JP" sz="2400" b="0" i="1" smtClean="0">
                                <a:latin typeface="Cambria Math" panose="02040503050406030204" pitchFamily="18" charset="0"/>
                                <a:ea typeface="Cambria Math" panose="02040503050406030204" pitchFamily="18" charset="0"/>
                              </a:rPr>
                              <m:t>𝑒</m:t>
                            </m:r>
                          </m:sub>
                        </m:sSub>
                      </m:e>
                    </m:acc>
                  </m:oMath>
                </a14:m>
                <a:br>
                  <a:rPr kumimoji="1" lang="en-US" altLang="ja-JP" sz="2400" i="1" dirty="0">
                    <a:latin typeface="Cambria Math" panose="02040503050406030204" pitchFamily="18" charset="0"/>
                    <a:ea typeface="Cambria Math" panose="02040503050406030204" pitchFamily="18" charset="0"/>
                  </a:rPr>
                </a:br>
                <a14:m>
                  <m:oMathPara xmlns:m="http://schemas.openxmlformats.org/officeDocument/2006/math">
                    <m:oMathParaPr>
                      <m:jc m:val="centerGroup"/>
                    </m:oMathParaPr>
                    <m:oMath xmlns:m="http://schemas.openxmlformats.org/officeDocument/2006/math">
                      <m:sSup>
                        <m:sSupPr>
                          <m:ctrlPr>
                            <a:rPr lang="en-US" altLang="ja-JP" sz="2400" i="1" smtClean="0">
                              <a:latin typeface="Cambria Math" panose="02040503050406030204" pitchFamily="18" charset="0"/>
                            </a:rPr>
                          </m:ctrlPr>
                        </m:sSupPr>
                        <m:e>
                          <m:r>
                            <a:rPr lang="en-US" altLang="ja-JP" sz="2400" i="1" smtClean="0">
                              <a:latin typeface="Cambria Math" panose="02040503050406030204" pitchFamily="18" charset="0"/>
                              <a:ea typeface="Cambria Math" panose="02040503050406030204" pitchFamily="18" charset="0"/>
                            </a:rPr>
                            <m:t>𝜇</m:t>
                          </m:r>
                        </m:e>
                        <m:sup>
                          <m:r>
                            <a:rPr lang="en-US" altLang="ja-JP" sz="2400" b="0" i="1" smtClean="0">
                              <a:latin typeface="Cambria Math" panose="02040503050406030204" pitchFamily="18" charset="0"/>
                            </a:rPr>
                            <m:t>+</m:t>
                          </m:r>
                        </m:sup>
                      </m:sSup>
                      <m:r>
                        <a:rPr lang="en-US" altLang="ja-JP" sz="2400" i="1" smtClean="0">
                          <a:latin typeface="Cambria Math" panose="02040503050406030204" pitchFamily="18" charset="0"/>
                          <a:ea typeface="Cambria Math" panose="02040503050406030204" pitchFamily="18" charset="0"/>
                        </a:rPr>
                        <m:t>→</m:t>
                      </m:r>
                      <m:sSup>
                        <m:sSupPr>
                          <m:ctrlPr>
                            <a:rPr lang="en-US" altLang="ja-JP" sz="2400" i="1" smtClean="0">
                              <a:latin typeface="Cambria Math" panose="02040503050406030204" pitchFamily="18" charset="0"/>
                              <a:ea typeface="Cambria Math" panose="02040503050406030204" pitchFamily="18" charset="0"/>
                            </a:rPr>
                          </m:ctrlPr>
                        </m:sSupPr>
                        <m:e>
                          <m:r>
                            <a:rPr lang="en-US" altLang="ja-JP" sz="2400" b="0" i="1" smtClean="0">
                              <a:latin typeface="Cambria Math" panose="02040503050406030204" pitchFamily="18" charset="0"/>
                              <a:ea typeface="Cambria Math" panose="02040503050406030204" pitchFamily="18" charset="0"/>
                            </a:rPr>
                            <m:t>𝑒</m:t>
                          </m:r>
                        </m:e>
                        <m:sup>
                          <m:r>
                            <a:rPr lang="en-US" altLang="ja-JP" sz="2400" b="0" i="1" smtClean="0">
                              <a:latin typeface="Cambria Math" panose="02040503050406030204" pitchFamily="18" charset="0"/>
                              <a:ea typeface="Cambria Math" panose="02040503050406030204" pitchFamily="18" charset="0"/>
                            </a:rPr>
                            <m:t>+</m:t>
                          </m:r>
                        </m:sup>
                      </m:sSup>
                      <m:r>
                        <a:rPr lang="en-US" altLang="ja-JP" sz="2400" b="0" i="1" smtClean="0">
                          <a:latin typeface="Cambria Math" panose="02040503050406030204" pitchFamily="18" charset="0"/>
                          <a:ea typeface="Cambria Math" panose="02040503050406030204" pitchFamily="18" charset="0"/>
                        </a:rPr>
                        <m:t>+</m:t>
                      </m:r>
                      <m:acc>
                        <m:accPr>
                          <m:chr m:val="̅"/>
                          <m:ctrlPr>
                            <a:rPr lang="en-US" altLang="ja-JP" sz="2400" i="1" smtClean="0">
                              <a:latin typeface="Cambria Math" panose="02040503050406030204" pitchFamily="18" charset="0"/>
                              <a:ea typeface="Cambria Math" panose="02040503050406030204" pitchFamily="18" charset="0"/>
                            </a:rPr>
                          </m:ctrlPr>
                        </m:accPr>
                        <m:e>
                          <m:sSub>
                            <m:sSubPr>
                              <m:ctrlPr>
                                <a:rPr lang="en-US" altLang="ja-JP" sz="2400" i="1" smtClean="0">
                                  <a:latin typeface="Cambria Math" panose="02040503050406030204" pitchFamily="18" charset="0"/>
                                  <a:ea typeface="Cambria Math" panose="02040503050406030204" pitchFamily="18" charset="0"/>
                                </a:rPr>
                              </m:ctrlPr>
                            </m:sSubPr>
                            <m:e>
                              <m:r>
                                <a:rPr lang="en-US" altLang="ja-JP" sz="2400" i="1" smtClean="0">
                                  <a:latin typeface="Cambria Math" panose="02040503050406030204" pitchFamily="18" charset="0"/>
                                  <a:ea typeface="Cambria Math" panose="02040503050406030204" pitchFamily="18" charset="0"/>
                                </a:rPr>
                                <m:t>𝜈</m:t>
                              </m:r>
                            </m:e>
                            <m:sub>
                              <m:r>
                                <a:rPr lang="en-US" altLang="ja-JP" sz="2400" i="1" smtClean="0">
                                  <a:latin typeface="Cambria Math" panose="02040503050406030204" pitchFamily="18" charset="0"/>
                                  <a:ea typeface="Cambria Math" panose="02040503050406030204" pitchFamily="18" charset="0"/>
                                </a:rPr>
                                <m:t>𝜇</m:t>
                              </m:r>
                            </m:sub>
                          </m:sSub>
                        </m:e>
                      </m:acc>
                      <m:r>
                        <a:rPr lang="en-US" altLang="ja-JP" sz="2400" b="0" i="1" smtClean="0">
                          <a:latin typeface="Cambria Math" panose="02040503050406030204" pitchFamily="18" charset="0"/>
                        </a:rPr>
                        <m:t>+</m:t>
                      </m:r>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ea typeface="Cambria Math" panose="02040503050406030204" pitchFamily="18" charset="0"/>
                            </a:rPr>
                            <m:t>𝜈</m:t>
                          </m:r>
                        </m:e>
                        <m:sub>
                          <m:r>
                            <a:rPr lang="en-US" altLang="ja-JP" sz="2400" b="0" i="1" smtClean="0">
                              <a:latin typeface="Cambria Math" panose="02040503050406030204" pitchFamily="18" charset="0"/>
                            </a:rPr>
                            <m:t>𝑒</m:t>
                          </m:r>
                        </m:sub>
                      </m:sSub>
                    </m:oMath>
                  </m:oMathPara>
                </a14:m>
                <a:endParaRPr kumimoji="1" lang="ja-JP" altLang="en-US" sz="2400">
                  <a:latin typeface="Cambria Math" panose="02040503050406030204" pitchFamily="18" charset="0"/>
                </a:endParaRPr>
              </a:p>
            </p:txBody>
          </p:sp>
        </mc:Choice>
        <mc:Fallback xmlns="">
          <p:sp>
            <p:nvSpPr>
              <p:cNvPr id="17" name="テキスト ボックス 16">
                <a:extLst>
                  <a:ext uri="{FF2B5EF4-FFF2-40B4-BE49-F238E27FC236}">
                    <a16:creationId xmlns:a16="http://schemas.microsoft.com/office/drawing/2014/main" id="{0F793B0B-8ACC-AC4E-905C-76919111E22D}"/>
                  </a:ext>
                </a:extLst>
              </p:cNvPr>
              <p:cNvSpPr txBox="1">
                <a:spLocks noRot="1" noChangeAspect="1" noMove="1" noResize="1" noEditPoints="1" noAdjustHandles="1" noChangeArrowheads="1" noChangeShapeType="1" noTextEdit="1"/>
              </p:cNvSpPr>
              <p:nvPr/>
            </p:nvSpPr>
            <p:spPr>
              <a:xfrm>
                <a:off x="582839" y="3008564"/>
                <a:ext cx="7395180" cy="893386"/>
              </a:xfrm>
              <a:prstGeom prst="rect">
                <a:avLst/>
              </a:prstGeom>
              <a:blipFill>
                <a:blip r:embed="rId9"/>
                <a:stretch>
                  <a:fillRect l="-1201" t="-2817" b="-281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34794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4BDF92-0A4D-EF40-8FBB-275C4A78EFFA}"/>
              </a:ext>
            </a:extLst>
          </p:cNvPr>
          <p:cNvSpPr>
            <a:spLocks noGrp="1"/>
          </p:cNvSpPr>
          <p:nvPr>
            <p:ph type="title"/>
          </p:nvPr>
        </p:nvSpPr>
        <p:spPr>
          <a:xfrm>
            <a:off x="838200" y="365125"/>
            <a:ext cx="10515600" cy="694849"/>
          </a:xfrm>
        </p:spPr>
        <p:txBody>
          <a:bodyPr>
            <a:normAutofit fontScale="90000"/>
          </a:bodyPr>
          <a:lstStyle/>
          <a:p>
            <a:pPr marL="571500" indent="-571500">
              <a:buFont typeface="Arial" panose="020B0604020202020204" pitchFamily="34" charset="0"/>
              <a:buChar char="•"/>
            </a:pPr>
            <a:r>
              <a:rPr lang="en-US" altLang="ja-JP" dirty="0">
                <a:latin typeface="Cambria Math" panose="02040503050406030204" pitchFamily="18" charset="0"/>
                <a:ea typeface="Cambria Math" panose="02040503050406030204" pitchFamily="18" charset="0"/>
              </a:rPr>
              <a:t>Results of calculation (</a:t>
            </a:r>
            <a:r>
              <a:rPr lang="en-US" altLang="ja-JP" sz="3100" dirty="0">
                <a:latin typeface="Cambria Math" panose="02040503050406030204" pitchFamily="18" charset="0"/>
                <a:ea typeface="Cambria Math" panose="02040503050406030204" pitchFamily="18" charset="0"/>
              </a:rPr>
              <a:t>Pb:</a:t>
            </a:r>
            <a:r>
              <a:rPr lang="ja-JP" altLang="en-US" sz="3100">
                <a:latin typeface="Cambria Math" panose="02040503050406030204" pitchFamily="18" charset="0"/>
                <a:ea typeface="Cambria Math" panose="02040503050406030204" pitchFamily="18" charset="0"/>
              </a:rPr>
              <a:t>ヨシザワ</a:t>
            </a:r>
            <a:r>
              <a:rPr lang="en-US" altLang="ja-JP" sz="3100" dirty="0">
                <a:latin typeface="Cambria Math" panose="02040503050406030204" pitchFamily="18" charset="0"/>
                <a:ea typeface="Cambria Math" panose="02040503050406030204" pitchFamily="18" charset="0"/>
              </a:rPr>
              <a:t>LD     JIS H 4301)</a:t>
            </a:r>
            <a:endParaRPr kumimoji="1" lang="ja-JP" altLang="en-US" sz="3100">
              <a:latin typeface="Cambria Math" panose="02040503050406030204" pitchFamily="18" charset="0"/>
            </a:endParaRPr>
          </a:p>
        </p:txBody>
      </p:sp>
      <p:sp>
        <p:nvSpPr>
          <p:cNvPr id="3" name="テキスト ボックス 2">
            <a:extLst>
              <a:ext uri="{FF2B5EF4-FFF2-40B4-BE49-F238E27FC236}">
                <a16:creationId xmlns:a16="http://schemas.microsoft.com/office/drawing/2014/main" id="{188BC14B-79EB-1846-A96C-1FB3613134BD}"/>
              </a:ext>
            </a:extLst>
          </p:cNvPr>
          <p:cNvSpPr txBox="1"/>
          <p:nvPr/>
        </p:nvSpPr>
        <p:spPr>
          <a:xfrm>
            <a:off x="495300" y="6262042"/>
            <a:ext cx="11696700" cy="492443"/>
          </a:xfrm>
          <a:prstGeom prst="rect">
            <a:avLst/>
          </a:prstGeom>
          <a:noFill/>
        </p:spPr>
        <p:txBody>
          <a:bodyPr wrap="square" rtlCol="0">
            <a:spAutoFit/>
          </a:bodyPr>
          <a:lstStyle/>
          <a:p>
            <a:r>
              <a:rPr lang="en-US" altLang="ja-JP" sz="2600" dirty="0">
                <a:latin typeface="Cambria Math" panose="02040503050406030204" pitchFamily="18" charset="0"/>
                <a:ea typeface="Cambria Math" panose="02040503050406030204" pitchFamily="18" charset="0"/>
              </a:rPr>
              <a:t>After the time2.74µs, we can eliminate BG by impurities(the number of BG&lt;&lt;1).</a:t>
            </a:r>
          </a:p>
        </p:txBody>
      </p:sp>
      <p:pic>
        <p:nvPicPr>
          <p:cNvPr id="32" name="コンテンツ プレースホルダー 31">
            <a:extLst>
              <a:ext uri="{FF2B5EF4-FFF2-40B4-BE49-F238E27FC236}">
                <a16:creationId xmlns:a16="http://schemas.microsoft.com/office/drawing/2014/main" id="{C2018141-3668-FC4C-9D36-94C06F3B3B7C}"/>
              </a:ext>
            </a:extLst>
          </p:cNvPr>
          <p:cNvPicPr>
            <a:picLocks noGrp="1" noChangeAspect="1"/>
          </p:cNvPicPr>
          <p:nvPr>
            <p:ph idx="1"/>
          </p:nvPr>
        </p:nvPicPr>
        <p:blipFill>
          <a:blip r:embed="rId2"/>
          <a:stretch>
            <a:fillRect/>
          </a:stretch>
        </p:blipFill>
        <p:spPr>
          <a:xfrm>
            <a:off x="927099" y="1059974"/>
            <a:ext cx="10245725" cy="5286492"/>
          </a:xfrm>
        </p:spPr>
      </p:pic>
    </p:spTree>
    <p:extLst>
      <p:ext uri="{BB962C8B-B14F-4D97-AF65-F5344CB8AC3E}">
        <p14:creationId xmlns:p14="http://schemas.microsoft.com/office/powerpoint/2010/main" val="1614107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9DFD4D-EBD8-FD4D-84F0-459010014245}"/>
              </a:ext>
            </a:extLst>
          </p:cNvPr>
          <p:cNvSpPr>
            <a:spLocks noGrp="1"/>
          </p:cNvSpPr>
          <p:nvPr>
            <p:ph type="title"/>
          </p:nvPr>
        </p:nvSpPr>
        <p:spPr>
          <a:xfrm>
            <a:off x="838201" y="227945"/>
            <a:ext cx="10515600" cy="823595"/>
          </a:xfrm>
        </p:spPr>
        <p:txBody>
          <a:bodyPr/>
          <a:lstStyle/>
          <a:p>
            <a:pPr marL="571500" indent="-571500">
              <a:buFont typeface="Arial" panose="020B0604020202020204" pitchFamily="34" charset="0"/>
              <a:buChar char="•"/>
            </a:pPr>
            <a:r>
              <a:rPr kumimoji="1" lang="en-US" altLang="ja-JP" sz="4000" dirty="0">
                <a:latin typeface="Cambria Math" panose="02040503050406030204" pitchFamily="18" charset="0"/>
                <a:ea typeface="Cambria Math" panose="02040503050406030204" pitchFamily="18" charset="0"/>
              </a:rPr>
              <a:t>Calculation for Ni  </a:t>
            </a:r>
            <a:r>
              <a:rPr lang="en-US" altLang="ja-JP" sz="2800" dirty="0">
                <a:latin typeface="Cambria Math" panose="02040503050406030204" pitchFamily="18" charset="0"/>
                <a:ea typeface="Cambria Math" panose="02040503050406030204" pitchFamily="18" charset="0"/>
              </a:rPr>
              <a:t>(Ni : E-Metals   KST B 1018)</a:t>
            </a:r>
            <a:endParaRPr kumimoji="1" lang="ja-JP" altLang="en-US" sz="2800">
              <a:latin typeface="Cambria Math" panose="02040503050406030204" pitchFamily="18" charset="0"/>
            </a:endParaRPr>
          </a:p>
        </p:txBody>
      </p:sp>
      <p:pic>
        <p:nvPicPr>
          <p:cNvPr id="27" name="コンテンツ プレースホルダー 26">
            <a:extLst>
              <a:ext uri="{FF2B5EF4-FFF2-40B4-BE49-F238E27FC236}">
                <a16:creationId xmlns:a16="http://schemas.microsoft.com/office/drawing/2014/main" id="{78E26F5E-F2AD-8A41-8F55-CFBB2AE1D1F7}"/>
              </a:ext>
            </a:extLst>
          </p:cNvPr>
          <p:cNvPicPr>
            <a:picLocks noGrp="1" noChangeAspect="1"/>
          </p:cNvPicPr>
          <p:nvPr>
            <p:ph idx="1"/>
          </p:nvPr>
        </p:nvPicPr>
        <p:blipFill>
          <a:blip r:embed="rId3"/>
          <a:stretch>
            <a:fillRect/>
          </a:stretch>
        </p:blipFill>
        <p:spPr>
          <a:xfrm>
            <a:off x="838199" y="840104"/>
            <a:ext cx="10691814" cy="5810091"/>
          </a:xfrm>
        </p:spPr>
      </p:pic>
    </p:spTree>
    <p:extLst>
      <p:ext uri="{BB962C8B-B14F-4D97-AF65-F5344CB8AC3E}">
        <p14:creationId xmlns:p14="http://schemas.microsoft.com/office/powerpoint/2010/main" val="2138021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ADDBD5-CA0F-B74E-BC5D-F10E81371900}"/>
              </a:ext>
            </a:extLst>
          </p:cNvPr>
          <p:cNvSpPr>
            <a:spLocks noGrp="1"/>
          </p:cNvSpPr>
          <p:nvPr>
            <p:ph type="title"/>
          </p:nvPr>
        </p:nvSpPr>
        <p:spPr>
          <a:xfrm>
            <a:off x="42862" y="82412"/>
            <a:ext cx="10515600" cy="697865"/>
          </a:xfrm>
        </p:spPr>
        <p:txBody>
          <a:bodyPr>
            <a:normAutofit/>
          </a:bodyPr>
          <a:lstStyle/>
          <a:p>
            <a:r>
              <a:rPr kumimoji="1" lang="en-US" altLang="ja-JP" sz="4000" dirty="0">
                <a:latin typeface="Cambria Math" panose="02040503050406030204" pitchFamily="18" charset="0"/>
                <a:ea typeface="Cambria Math" panose="02040503050406030204" pitchFamily="18" charset="0"/>
              </a:rPr>
              <a:t>Other backgrounds(under calculation)</a:t>
            </a:r>
            <a:endParaRPr kumimoji="1" lang="ja-JP" altLang="en-US" sz="4000">
              <a:latin typeface="Cambria Math" panose="02040503050406030204" pitchFamily="18" charset="0"/>
            </a:endParaRPr>
          </a:p>
        </p:txBody>
      </p:sp>
      <p:sp>
        <p:nvSpPr>
          <p:cNvPr id="3" name="コンテンツ プレースホルダー 2">
            <a:extLst>
              <a:ext uri="{FF2B5EF4-FFF2-40B4-BE49-F238E27FC236}">
                <a16:creationId xmlns:a16="http://schemas.microsoft.com/office/drawing/2014/main" id="{C34C1D5F-3C35-BB47-9682-53FFAE0B4D24}"/>
              </a:ext>
            </a:extLst>
          </p:cNvPr>
          <p:cNvSpPr>
            <a:spLocks noGrp="1"/>
          </p:cNvSpPr>
          <p:nvPr>
            <p:ph idx="1"/>
          </p:nvPr>
        </p:nvSpPr>
        <p:spPr>
          <a:xfrm>
            <a:off x="528637" y="806055"/>
            <a:ext cx="11525919" cy="5969533"/>
          </a:xfrm>
        </p:spPr>
        <p:txBody>
          <a:bodyPr>
            <a:normAutofit/>
          </a:bodyPr>
          <a:lstStyle/>
          <a:p>
            <a:r>
              <a:rPr lang="en-US" altLang="ja-JP" sz="3200" dirty="0">
                <a:latin typeface="Cambria Math" panose="02040503050406030204" pitchFamily="18" charset="0"/>
              </a:rPr>
              <a:t>Radioactive decay</a:t>
            </a:r>
          </a:p>
          <a:p>
            <a:pPr marL="0" indent="0">
              <a:buNone/>
            </a:pPr>
            <a:r>
              <a:rPr lang="en-US" altLang="ja-JP" sz="3200" dirty="0">
                <a:latin typeface="Cambria Math" panose="02040503050406030204" pitchFamily="18" charset="0"/>
              </a:rPr>
              <a:t>   </a:t>
            </a:r>
            <a:r>
              <a:rPr lang="ja-JP" altLang="en-US" sz="3200">
                <a:latin typeface="Cambria Math" panose="02040503050406030204" pitchFamily="18" charset="0"/>
              </a:rPr>
              <a:t>　</a:t>
            </a:r>
            <a:r>
              <a:rPr lang="en-US" altLang="ja-JP" sz="3200" dirty="0">
                <a:latin typeface="Cambria Math" panose="02040503050406030204" pitchFamily="18" charset="0"/>
              </a:rPr>
              <a:t>  muon are captured by atom </a:t>
            </a:r>
            <a:r>
              <a:rPr lang="ja-JP" altLang="en-US" sz="3200">
                <a:latin typeface="Cambria Math" panose="02040503050406030204" pitchFamily="18" charset="0"/>
              </a:rPr>
              <a:t>→   </a:t>
            </a:r>
            <a:r>
              <a:rPr lang="en-US" altLang="ja-JP" sz="3200" dirty="0">
                <a:latin typeface="Cambria Math" panose="02040503050406030204" pitchFamily="18" charset="0"/>
              </a:rPr>
              <a:t>unstable</a:t>
            </a:r>
          </a:p>
          <a:p>
            <a:pPr marL="0" indent="0">
              <a:buNone/>
            </a:pPr>
            <a:r>
              <a:rPr lang="en-US" altLang="ja-JP" sz="2400" dirty="0">
                <a:latin typeface="Cambria Math" panose="02040503050406030204" pitchFamily="18" charset="0"/>
              </a:rPr>
              <a:t>             </a:t>
            </a:r>
          </a:p>
          <a:p>
            <a:pPr marL="0" indent="0">
              <a:buNone/>
            </a:pPr>
            <a:endParaRPr lang="en-US" altLang="ja-JP" sz="2400" dirty="0">
              <a:latin typeface="Cambria Math" panose="02040503050406030204" pitchFamily="18" charset="0"/>
            </a:endParaRPr>
          </a:p>
          <a:p>
            <a:endParaRPr lang="en-US" altLang="ja-JP" sz="3200" dirty="0">
              <a:latin typeface="Cambria Math" panose="02040503050406030204" pitchFamily="18" charset="0"/>
            </a:endParaRPr>
          </a:p>
          <a:p>
            <a:r>
              <a:rPr lang="en-US" altLang="ja-JP" sz="3200" dirty="0">
                <a:latin typeface="Cambria Math" panose="02040503050406030204" pitchFamily="18" charset="0"/>
              </a:rPr>
              <a:t>Atomic nucleus decay</a:t>
            </a:r>
          </a:p>
        </p:txBody>
      </p:sp>
      <p:sp>
        <p:nvSpPr>
          <p:cNvPr id="4" name="円/楕円 3">
            <a:extLst>
              <a:ext uri="{FF2B5EF4-FFF2-40B4-BE49-F238E27FC236}">
                <a16:creationId xmlns:a16="http://schemas.microsoft.com/office/drawing/2014/main" id="{4E2E9D78-3D91-8D42-8A5C-7E59C787CB60}"/>
              </a:ext>
            </a:extLst>
          </p:cNvPr>
          <p:cNvSpPr/>
          <p:nvPr/>
        </p:nvSpPr>
        <p:spPr>
          <a:xfrm>
            <a:off x="1243013" y="1885950"/>
            <a:ext cx="1985962" cy="1543050"/>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sz="280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Parent</a:t>
            </a:r>
          </a:p>
          <a:p>
            <a:pPr algn="ctr"/>
            <a:r>
              <a:rPr kumimoji="1" lang="en-US" altLang="ja-JP" sz="280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isotope</a:t>
            </a:r>
            <a:endParaRPr kumimoji="1" lang="ja-JP" altLang="en-US" sz="2800">
              <a:latin typeface="Cambria Math" panose="02040503050406030204" pitchFamily="18" charset="0"/>
            </a:endParaRPr>
          </a:p>
        </p:txBody>
      </p:sp>
      <p:sp>
        <p:nvSpPr>
          <p:cNvPr id="6" name="右矢印 5">
            <a:extLst>
              <a:ext uri="{FF2B5EF4-FFF2-40B4-BE49-F238E27FC236}">
                <a16:creationId xmlns:a16="http://schemas.microsoft.com/office/drawing/2014/main" id="{6F1CC38D-C77C-754F-9081-7B55D8B7B9D6}"/>
              </a:ext>
            </a:extLst>
          </p:cNvPr>
          <p:cNvSpPr/>
          <p:nvPr/>
        </p:nvSpPr>
        <p:spPr>
          <a:xfrm>
            <a:off x="3586163" y="2415159"/>
            <a:ext cx="978408" cy="3566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sp>
        <p:nvSpPr>
          <p:cNvPr id="7" name="円/楕円 6">
            <a:extLst>
              <a:ext uri="{FF2B5EF4-FFF2-40B4-BE49-F238E27FC236}">
                <a16:creationId xmlns:a16="http://schemas.microsoft.com/office/drawing/2014/main" id="{DF8B8556-D578-6B48-8346-06F662C3FF64}"/>
              </a:ext>
            </a:extLst>
          </p:cNvPr>
          <p:cNvSpPr/>
          <p:nvPr/>
        </p:nvSpPr>
        <p:spPr>
          <a:xfrm>
            <a:off x="4686300" y="1900238"/>
            <a:ext cx="2286000" cy="15430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sz="280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Daughter isotope</a:t>
            </a:r>
            <a:endParaRPr kumimoji="1" lang="ja-JP" altLang="en-US" sz="2800">
              <a:ln w="0"/>
              <a:solidFill>
                <a:schemeClr val="tx1"/>
              </a:solidFill>
              <a:effectLst>
                <a:outerShdw blurRad="38100" dist="19050" dir="2700000" algn="tl" rotWithShape="0">
                  <a:schemeClr val="dk1">
                    <a:alpha val="40000"/>
                  </a:schemeClr>
                </a:outerShdw>
              </a:effectLst>
              <a:latin typeface="Cambria Math" panose="02040503050406030204" pitchFamily="18" charset="0"/>
            </a:endParaRPr>
          </a:p>
        </p:txBody>
      </p:sp>
      <p:sp>
        <p:nvSpPr>
          <p:cNvPr id="8" name="十字形 7">
            <a:extLst>
              <a:ext uri="{FF2B5EF4-FFF2-40B4-BE49-F238E27FC236}">
                <a16:creationId xmlns:a16="http://schemas.microsoft.com/office/drawing/2014/main" id="{9A990876-3287-F142-B12F-4DE9524CA64B}"/>
              </a:ext>
            </a:extLst>
          </p:cNvPr>
          <p:cNvSpPr/>
          <p:nvPr/>
        </p:nvSpPr>
        <p:spPr>
          <a:xfrm>
            <a:off x="7343775" y="2374519"/>
            <a:ext cx="600075" cy="635508"/>
          </a:xfrm>
          <a:prstGeom prst="plus">
            <a:avLst>
              <a:gd name="adj" fmla="val 45238"/>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sp>
        <p:nvSpPr>
          <p:cNvPr id="9" name="円/楕円 8">
            <a:extLst>
              <a:ext uri="{FF2B5EF4-FFF2-40B4-BE49-F238E27FC236}">
                <a16:creationId xmlns:a16="http://schemas.microsoft.com/office/drawing/2014/main" id="{5DB5FD46-C4DB-B047-8DDD-1B2B494C032C}"/>
              </a:ext>
            </a:extLst>
          </p:cNvPr>
          <p:cNvSpPr/>
          <p:nvPr/>
        </p:nvSpPr>
        <p:spPr>
          <a:xfrm>
            <a:off x="8315324" y="2136266"/>
            <a:ext cx="1057275" cy="11298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40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e-</a:t>
            </a:r>
            <a:endParaRPr kumimoji="1" lang="ja-JP" altLang="en-US" sz="4400">
              <a:latin typeface="Cambria Math" panose="02040503050406030204" pitchFamily="18" charset="0"/>
            </a:endParaRPr>
          </a:p>
        </p:txBody>
      </p:sp>
      <p:sp>
        <p:nvSpPr>
          <p:cNvPr id="11" name="円/楕円 10">
            <a:extLst>
              <a:ext uri="{FF2B5EF4-FFF2-40B4-BE49-F238E27FC236}">
                <a16:creationId xmlns:a16="http://schemas.microsoft.com/office/drawing/2014/main" id="{A14EA400-F510-BF4E-88B5-FDE9105A27CC}"/>
              </a:ext>
            </a:extLst>
          </p:cNvPr>
          <p:cNvSpPr/>
          <p:nvPr/>
        </p:nvSpPr>
        <p:spPr>
          <a:xfrm>
            <a:off x="2550319" y="4521992"/>
            <a:ext cx="1035844" cy="10715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ln w="0"/>
                <a:solidFill>
                  <a:schemeClr val="tx1"/>
                </a:solidFill>
                <a:effectLst>
                  <a:outerShdw blurRad="38100" dist="19050" dir="2700000" algn="tl" rotWithShape="0">
                    <a:schemeClr val="dk1">
                      <a:alpha val="40000"/>
                    </a:schemeClr>
                  </a:outerShdw>
                </a:effectLst>
              </a:rPr>
              <a:t>µ-</a:t>
            </a:r>
            <a:endParaRPr kumimoji="1" lang="ja-JP" altLang="en-US" sz="3600"/>
          </a:p>
        </p:txBody>
      </p:sp>
      <p:sp>
        <p:nvSpPr>
          <p:cNvPr id="14" name="円/楕円 13">
            <a:extLst>
              <a:ext uri="{FF2B5EF4-FFF2-40B4-BE49-F238E27FC236}">
                <a16:creationId xmlns:a16="http://schemas.microsoft.com/office/drawing/2014/main" id="{EA64A578-FBEE-B246-958B-32093BFB8602}"/>
              </a:ext>
            </a:extLst>
          </p:cNvPr>
          <p:cNvSpPr/>
          <p:nvPr/>
        </p:nvSpPr>
        <p:spPr>
          <a:xfrm>
            <a:off x="3600164" y="4035426"/>
            <a:ext cx="2286000" cy="1970883"/>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sz="3200" dirty="0">
                <a:ln w="0"/>
                <a:solidFill>
                  <a:schemeClr val="tx1"/>
                </a:solidFill>
                <a:effectLst>
                  <a:outerShdw blurRad="38100" dist="19050" dir="2700000" algn="tl" rotWithShape="0">
                    <a:schemeClr val="dk1">
                      <a:alpha val="40000"/>
                    </a:schemeClr>
                  </a:outerShdw>
                </a:effectLst>
                <a:latin typeface="Cambria Math" panose="02040503050406030204" pitchFamily="18" charset="0"/>
              </a:rPr>
              <a:t>atomic nucleus</a:t>
            </a:r>
            <a:endParaRPr kumimoji="1" lang="ja-JP" altLang="en-US" sz="3200">
              <a:latin typeface="Cambria Math" panose="02040503050406030204" pitchFamily="18" charset="0"/>
            </a:endParaRPr>
          </a:p>
        </p:txBody>
      </p:sp>
      <p:sp>
        <p:nvSpPr>
          <p:cNvPr id="16" name="右矢印 15">
            <a:extLst>
              <a:ext uri="{FF2B5EF4-FFF2-40B4-BE49-F238E27FC236}">
                <a16:creationId xmlns:a16="http://schemas.microsoft.com/office/drawing/2014/main" id="{E3D484BC-42C3-6144-9AA8-FDDAE1EA2961}"/>
              </a:ext>
            </a:extLst>
          </p:cNvPr>
          <p:cNvSpPr/>
          <p:nvPr/>
        </p:nvSpPr>
        <p:spPr>
          <a:xfrm>
            <a:off x="1493616" y="477855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EF27CAB2-F029-854A-87D3-584F7AA4709D}"/>
              </a:ext>
            </a:extLst>
          </p:cNvPr>
          <p:cNvSpPr txBox="1"/>
          <p:nvPr/>
        </p:nvSpPr>
        <p:spPr>
          <a:xfrm>
            <a:off x="1122141" y="6013672"/>
            <a:ext cx="5474576" cy="584775"/>
          </a:xfrm>
          <a:prstGeom prst="rect">
            <a:avLst/>
          </a:prstGeom>
          <a:noFill/>
        </p:spPr>
        <p:txBody>
          <a:bodyPr wrap="none" rtlCol="0">
            <a:spAutoFit/>
          </a:bodyPr>
          <a:lstStyle/>
          <a:p>
            <a:r>
              <a:rPr kumimoji="1" lang="en-US" altLang="ja-JP" sz="3200" dirty="0">
                <a:latin typeface="Cambria Math" panose="02040503050406030204" pitchFamily="18" charset="0"/>
                <a:ea typeface="Cambria Math" panose="02040503050406030204" pitchFamily="18" charset="0"/>
              </a:rPr>
              <a:t>Collide µ- in much momentum</a:t>
            </a:r>
            <a:endParaRPr kumimoji="1" lang="ja-JP" altLang="en-US" sz="3200">
              <a:latin typeface="Cambria Math" panose="02040503050406030204" pitchFamily="18" charset="0"/>
            </a:endParaRPr>
          </a:p>
        </p:txBody>
      </p:sp>
      <p:sp>
        <p:nvSpPr>
          <p:cNvPr id="18" name="右矢印 17">
            <a:extLst>
              <a:ext uri="{FF2B5EF4-FFF2-40B4-BE49-F238E27FC236}">
                <a16:creationId xmlns:a16="http://schemas.microsoft.com/office/drawing/2014/main" id="{5E0D44F1-164F-D04D-A533-62DB5A0830B7}"/>
              </a:ext>
            </a:extLst>
          </p:cNvPr>
          <p:cNvSpPr/>
          <p:nvPr/>
        </p:nvSpPr>
        <p:spPr>
          <a:xfrm>
            <a:off x="6305838" y="4725329"/>
            <a:ext cx="978408"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0" name="アーチ 19">
            <a:extLst>
              <a:ext uri="{FF2B5EF4-FFF2-40B4-BE49-F238E27FC236}">
                <a16:creationId xmlns:a16="http://schemas.microsoft.com/office/drawing/2014/main" id="{0CC60865-CB0F-4940-AA10-28F4C1C95C9A}"/>
              </a:ext>
            </a:extLst>
          </p:cNvPr>
          <p:cNvSpPr/>
          <p:nvPr/>
        </p:nvSpPr>
        <p:spPr>
          <a:xfrm>
            <a:off x="7439402" y="4035426"/>
            <a:ext cx="2058068" cy="1970882"/>
          </a:xfrm>
          <a:prstGeom prst="blockArc">
            <a:avLst>
              <a:gd name="adj1" fmla="val 2430092"/>
              <a:gd name="adj2" fmla="val 19432851"/>
              <a:gd name="adj3" fmla="val 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320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broken</a:t>
            </a:r>
            <a:r>
              <a:rPr kumimoji="1" lang="en-US" altLang="ja-JP" sz="320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 nucleus</a:t>
            </a:r>
            <a:endParaRPr kumimoji="1" lang="ja-JP" altLang="en-US" sz="3200">
              <a:ln w="0"/>
              <a:solidFill>
                <a:schemeClr val="tx1"/>
              </a:solidFill>
              <a:effectLst>
                <a:outerShdw blurRad="38100" dist="19050" dir="2700000" algn="tl" rotWithShape="0">
                  <a:schemeClr val="dk1">
                    <a:alpha val="40000"/>
                  </a:schemeClr>
                </a:outerShdw>
              </a:effectLst>
              <a:latin typeface="Cambria Math" panose="02040503050406030204" pitchFamily="18" charset="0"/>
            </a:endParaRPr>
          </a:p>
        </p:txBody>
      </p:sp>
      <p:cxnSp>
        <p:nvCxnSpPr>
          <p:cNvPr id="23" name="直線矢印コネクタ 22">
            <a:extLst>
              <a:ext uri="{FF2B5EF4-FFF2-40B4-BE49-F238E27FC236}">
                <a16:creationId xmlns:a16="http://schemas.microsoft.com/office/drawing/2014/main" id="{934383B0-0E79-D049-8A39-8D545028CFE5}"/>
              </a:ext>
            </a:extLst>
          </p:cNvPr>
          <p:cNvCxnSpPr>
            <a:cxnSpLocks/>
          </p:cNvCxnSpPr>
          <p:nvPr/>
        </p:nvCxnSpPr>
        <p:spPr>
          <a:xfrm flipV="1">
            <a:off x="9558338" y="3850481"/>
            <a:ext cx="1100137" cy="5072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a:extLst>
              <a:ext uri="{FF2B5EF4-FFF2-40B4-BE49-F238E27FC236}">
                <a16:creationId xmlns:a16="http://schemas.microsoft.com/office/drawing/2014/main" id="{D47E68C5-2AE6-1048-BE99-F5C607E96CCA}"/>
              </a:ext>
            </a:extLst>
          </p:cNvPr>
          <p:cNvCxnSpPr>
            <a:cxnSpLocks/>
          </p:cNvCxnSpPr>
          <p:nvPr/>
        </p:nvCxnSpPr>
        <p:spPr>
          <a:xfrm>
            <a:off x="9558338" y="5018313"/>
            <a:ext cx="1317403" cy="6437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円/楕円 26">
            <a:extLst>
              <a:ext uri="{FF2B5EF4-FFF2-40B4-BE49-F238E27FC236}">
                <a16:creationId xmlns:a16="http://schemas.microsoft.com/office/drawing/2014/main" id="{D1E1D63E-4A5B-A146-A87C-014AA9F750E5}"/>
              </a:ext>
            </a:extLst>
          </p:cNvPr>
          <p:cNvSpPr/>
          <p:nvPr/>
        </p:nvSpPr>
        <p:spPr>
          <a:xfrm>
            <a:off x="10936609" y="5391659"/>
            <a:ext cx="914400" cy="914400"/>
          </a:xfrm>
          <a:prstGeom prst="ellipse">
            <a:avLst/>
          </a:prstGeom>
          <a:noFill/>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400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n</a:t>
            </a:r>
            <a:endParaRPr kumimoji="1" lang="ja-JP" altLang="en-US" sz="4000">
              <a:ln w="0"/>
              <a:solidFill>
                <a:schemeClr val="tx1"/>
              </a:solidFill>
              <a:effectLst>
                <a:outerShdw blurRad="38100" dist="19050" dir="2700000" algn="tl" rotWithShape="0">
                  <a:schemeClr val="dk1">
                    <a:alpha val="40000"/>
                  </a:schemeClr>
                </a:outerShdw>
              </a:effectLst>
              <a:latin typeface="Cambria Math" panose="02040503050406030204" pitchFamily="18" charset="0"/>
            </a:endParaRPr>
          </a:p>
        </p:txBody>
      </p:sp>
      <p:sp>
        <p:nvSpPr>
          <p:cNvPr id="28" name="円/楕円 27">
            <a:extLst>
              <a:ext uri="{FF2B5EF4-FFF2-40B4-BE49-F238E27FC236}">
                <a16:creationId xmlns:a16="http://schemas.microsoft.com/office/drawing/2014/main" id="{C4B20157-1EFA-3D41-B364-A68FB246C135}"/>
              </a:ext>
            </a:extLst>
          </p:cNvPr>
          <p:cNvSpPr/>
          <p:nvPr/>
        </p:nvSpPr>
        <p:spPr>
          <a:xfrm>
            <a:off x="10747632" y="3296445"/>
            <a:ext cx="914400" cy="914400"/>
          </a:xfrm>
          <a:prstGeom prst="ellipse">
            <a:avLst/>
          </a:prstGeom>
          <a:noFill/>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en-US" altLang="ja-JP" sz="400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p</a:t>
            </a:r>
            <a:endParaRPr kumimoji="1" lang="ja-JP" altLang="en-US" sz="4000">
              <a:latin typeface="Cambria Math" panose="02040503050406030204" pitchFamily="18" charset="0"/>
            </a:endParaRPr>
          </a:p>
        </p:txBody>
      </p:sp>
    </p:spTree>
    <p:extLst>
      <p:ext uri="{BB962C8B-B14F-4D97-AF65-F5344CB8AC3E}">
        <p14:creationId xmlns:p14="http://schemas.microsoft.com/office/powerpoint/2010/main" val="2627541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F5C010-F9FB-474C-BBA4-BBC85A487475}"/>
              </a:ext>
            </a:extLst>
          </p:cNvPr>
          <p:cNvSpPr>
            <a:spLocks noGrp="1"/>
          </p:cNvSpPr>
          <p:nvPr>
            <p:ph type="title"/>
          </p:nvPr>
        </p:nvSpPr>
        <p:spPr>
          <a:xfrm>
            <a:off x="838200" y="365126"/>
            <a:ext cx="10515600" cy="773906"/>
          </a:xfrm>
        </p:spPr>
        <p:txBody>
          <a:bodyPr/>
          <a:lstStyle/>
          <a:p>
            <a:r>
              <a:rPr kumimoji="1" lang="en-US" altLang="ja-JP" dirty="0">
                <a:latin typeface="Cambria Math" panose="02040503050406030204" pitchFamily="18" charset="0"/>
              </a:rPr>
              <a:t>Preparation</a:t>
            </a:r>
            <a:endParaRPr kumimoji="1" lang="ja-JP" altLang="en-US">
              <a:latin typeface="Cambria Math" panose="02040503050406030204" pitchFamily="18" charset="0"/>
            </a:endParaRPr>
          </a:p>
        </p:txBody>
      </p:sp>
      <p:sp>
        <p:nvSpPr>
          <p:cNvPr id="3" name="コンテンツ プレースホルダー 2">
            <a:extLst>
              <a:ext uri="{FF2B5EF4-FFF2-40B4-BE49-F238E27FC236}">
                <a16:creationId xmlns:a16="http://schemas.microsoft.com/office/drawing/2014/main" id="{786E3939-22B7-5A4C-92B2-E083B9B2DFE0}"/>
              </a:ext>
            </a:extLst>
          </p:cNvPr>
          <p:cNvSpPr>
            <a:spLocks noGrp="1"/>
          </p:cNvSpPr>
          <p:nvPr>
            <p:ph idx="1"/>
          </p:nvPr>
        </p:nvSpPr>
        <p:spPr>
          <a:xfrm>
            <a:off x="838200" y="1234440"/>
            <a:ext cx="10515600" cy="5258435"/>
          </a:xfrm>
        </p:spPr>
        <p:txBody>
          <a:bodyPr/>
          <a:lstStyle/>
          <a:p>
            <a:r>
              <a:rPr lang="en-US" altLang="ja-JP" sz="3200" dirty="0">
                <a:latin typeface="Cambria Math" panose="02040503050406030204" pitchFamily="18" charset="0"/>
              </a:rPr>
              <a:t>Veto</a:t>
            </a:r>
            <a:r>
              <a:rPr kumimoji="1" lang="en-US" altLang="ja-JP" sz="3200" dirty="0">
                <a:latin typeface="Cambria Math" panose="02040503050406030204" pitchFamily="18" charset="0"/>
              </a:rPr>
              <a:t> counter</a:t>
            </a:r>
          </a:p>
          <a:p>
            <a:pPr marL="0" indent="0">
              <a:buNone/>
            </a:pPr>
            <a:r>
              <a:rPr kumimoji="1" lang="en-US" altLang="ja-JP" sz="3200" dirty="0">
                <a:latin typeface="Cambria Math" panose="02040503050406030204" pitchFamily="18" charset="0"/>
              </a:rPr>
              <a:t>      </a:t>
            </a:r>
            <a:r>
              <a:rPr kumimoji="1" lang="ja-JP" altLang="en-US" sz="3200">
                <a:latin typeface="Cambria Math" panose="02040503050406030204" pitchFamily="18" charset="0"/>
              </a:rPr>
              <a:t>　</a:t>
            </a:r>
            <a:r>
              <a:rPr lang="en-US" altLang="ja-JP" sz="3200" dirty="0">
                <a:latin typeface="Cambria Math" panose="02040503050406030204" pitchFamily="18" charset="0"/>
              </a:rPr>
              <a:t>for eliminating</a:t>
            </a:r>
            <a:r>
              <a:rPr lang="ja-JP" altLang="en-US" sz="3200">
                <a:latin typeface="Cambria Math" panose="02040503050406030204" pitchFamily="18" charset="0"/>
              </a:rPr>
              <a:t> </a:t>
            </a:r>
            <a:r>
              <a:rPr lang="en-US" altLang="ja-JP" sz="3200" dirty="0">
                <a:latin typeface="Cambria Math" panose="02040503050406030204" pitchFamily="18" charset="0"/>
              </a:rPr>
              <a:t>cosmic ray, muon</a:t>
            </a:r>
          </a:p>
          <a:p>
            <a:pPr marL="0" indent="0">
              <a:buNone/>
            </a:pPr>
            <a:r>
              <a:rPr lang="en-US" altLang="ja-JP" sz="3200" dirty="0">
                <a:latin typeface="Cambria Math" panose="02040503050406030204" pitchFamily="18" charset="0"/>
              </a:rPr>
              <a:t>     which</a:t>
            </a:r>
            <a:r>
              <a:rPr kumimoji="1" lang="en-US" altLang="ja-JP" sz="3200" dirty="0">
                <a:latin typeface="Cambria Math" panose="02040503050406030204" pitchFamily="18" charset="0"/>
              </a:rPr>
              <a:t> don’t </a:t>
            </a:r>
            <a:r>
              <a:rPr lang="en-US" altLang="ja-JP" sz="3200" dirty="0">
                <a:latin typeface="Cambria Math" panose="02040503050406030204" pitchFamily="18" charset="0"/>
              </a:rPr>
              <a:t>interact with target </a:t>
            </a:r>
          </a:p>
          <a:p>
            <a:pPr marL="0" indent="0">
              <a:buNone/>
            </a:pPr>
            <a:r>
              <a:rPr lang="ja-JP" altLang="en-US" sz="3200">
                <a:latin typeface="Cambria Math" panose="02040503050406030204" pitchFamily="18" charset="0"/>
              </a:rPr>
              <a:t>　</a:t>
            </a:r>
            <a:r>
              <a:rPr lang="en-US" altLang="ja-JP" sz="3200" dirty="0">
                <a:latin typeface="Cambria Math" panose="02040503050406030204" pitchFamily="18" charset="0"/>
              </a:rPr>
              <a:t> and </a:t>
            </a:r>
            <a:r>
              <a:rPr kumimoji="1" lang="en-US" altLang="ja-JP" sz="3200" dirty="0">
                <a:latin typeface="Cambria Math" panose="02040503050406030204" pitchFamily="18" charset="0"/>
              </a:rPr>
              <a:t>are detected by counter</a:t>
            </a:r>
            <a:r>
              <a:rPr lang="en-US" altLang="ja-JP" sz="3200" dirty="0">
                <a:latin typeface="Cambria Math" panose="02040503050406030204" pitchFamily="18" charset="0"/>
              </a:rPr>
              <a:t>.</a:t>
            </a:r>
            <a:endParaRPr kumimoji="1" lang="en-US" altLang="ja-JP" sz="3200" dirty="0">
              <a:latin typeface="Cambria Math" panose="02040503050406030204" pitchFamily="18" charset="0"/>
            </a:endParaRPr>
          </a:p>
          <a:p>
            <a:r>
              <a:rPr lang="en-US" altLang="ja-JP" sz="3200" dirty="0">
                <a:latin typeface="Cambria Math" panose="02040503050406030204" pitchFamily="18" charset="0"/>
              </a:rPr>
              <a:t>Check of PMT operation</a:t>
            </a:r>
          </a:p>
          <a:p>
            <a:pPr marL="0" indent="0">
              <a:buNone/>
            </a:pPr>
            <a:endParaRPr kumimoji="1" lang="en-US" altLang="ja-JP" dirty="0">
              <a:latin typeface="Cambria Math" panose="02040503050406030204" pitchFamily="18" charset="0"/>
            </a:endParaRPr>
          </a:p>
        </p:txBody>
      </p:sp>
      <p:pic>
        <p:nvPicPr>
          <p:cNvPr id="4" name="図 3">
            <a:extLst>
              <a:ext uri="{FF2B5EF4-FFF2-40B4-BE49-F238E27FC236}">
                <a16:creationId xmlns:a16="http://schemas.microsoft.com/office/drawing/2014/main" id="{16E7CC4A-9A2D-114C-935A-CEE68ABD8164}"/>
              </a:ext>
            </a:extLst>
          </p:cNvPr>
          <p:cNvPicPr/>
          <p:nvPr/>
        </p:nvPicPr>
        <p:blipFill>
          <a:blip r:embed="rId2"/>
          <a:stretch>
            <a:fillRect/>
          </a:stretch>
        </p:blipFill>
        <p:spPr>
          <a:xfrm>
            <a:off x="7564153" y="1752064"/>
            <a:ext cx="4338994" cy="3871496"/>
          </a:xfrm>
          <a:prstGeom prst="rect">
            <a:avLst/>
          </a:prstGeom>
        </p:spPr>
      </p:pic>
      <p:pic>
        <p:nvPicPr>
          <p:cNvPr id="5" name="図 4">
            <a:extLst>
              <a:ext uri="{FF2B5EF4-FFF2-40B4-BE49-F238E27FC236}">
                <a16:creationId xmlns:a16="http://schemas.microsoft.com/office/drawing/2014/main" id="{B63D70BE-BC3F-254E-9877-FC2396C8499B}"/>
              </a:ext>
            </a:extLst>
          </p:cNvPr>
          <p:cNvPicPr>
            <a:picLocks noChangeAspect="1"/>
          </p:cNvPicPr>
          <p:nvPr/>
        </p:nvPicPr>
        <p:blipFill>
          <a:blip r:embed="rId3"/>
          <a:stretch>
            <a:fillRect/>
          </a:stretch>
        </p:blipFill>
        <p:spPr>
          <a:xfrm>
            <a:off x="7548594" y="3740237"/>
            <a:ext cx="886507" cy="886507"/>
          </a:xfrm>
          <a:prstGeom prst="rect">
            <a:avLst/>
          </a:prstGeom>
        </p:spPr>
      </p:pic>
      <p:pic>
        <p:nvPicPr>
          <p:cNvPr id="6" name="図 5">
            <a:extLst>
              <a:ext uri="{FF2B5EF4-FFF2-40B4-BE49-F238E27FC236}">
                <a16:creationId xmlns:a16="http://schemas.microsoft.com/office/drawing/2014/main" id="{71ECA1D4-0CE2-C048-BA0F-FE72ADD47B5E}"/>
              </a:ext>
            </a:extLst>
          </p:cNvPr>
          <p:cNvPicPr>
            <a:picLocks noChangeAspect="1"/>
          </p:cNvPicPr>
          <p:nvPr/>
        </p:nvPicPr>
        <p:blipFill>
          <a:blip r:embed="rId3"/>
          <a:stretch>
            <a:fillRect/>
          </a:stretch>
        </p:blipFill>
        <p:spPr>
          <a:xfrm>
            <a:off x="8410132" y="4125207"/>
            <a:ext cx="886507" cy="886507"/>
          </a:xfrm>
          <a:prstGeom prst="rect">
            <a:avLst/>
          </a:prstGeom>
        </p:spPr>
      </p:pic>
      <p:pic>
        <p:nvPicPr>
          <p:cNvPr id="7" name="図 6">
            <a:extLst>
              <a:ext uri="{FF2B5EF4-FFF2-40B4-BE49-F238E27FC236}">
                <a16:creationId xmlns:a16="http://schemas.microsoft.com/office/drawing/2014/main" id="{14CD083D-B512-CA49-80B8-20FA142FDD71}"/>
              </a:ext>
            </a:extLst>
          </p:cNvPr>
          <p:cNvPicPr>
            <a:picLocks noChangeAspect="1"/>
          </p:cNvPicPr>
          <p:nvPr/>
        </p:nvPicPr>
        <p:blipFill>
          <a:blip r:embed="rId4"/>
          <a:stretch>
            <a:fillRect/>
          </a:stretch>
        </p:blipFill>
        <p:spPr>
          <a:xfrm>
            <a:off x="9533282" y="3126751"/>
            <a:ext cx="746828" cy="746828"/>
          </a:xfrm>
          <a:prstGeom prst="rect">
            <a:avLst/>
          </a:prstGeom>
        </p:spPr>
      </p:pic>
      <p:pic>
        <p:nvPicPr>
          <p:cNvPr id="8" name="図 7">
            <a:extLst>
              <a:ext uri="{FF2B5EF4-FFF2-40B4-BE49-F238E27FC236}">
                <a16:creationId xmlns:a16="http://schemas.microsoft.com/office/drawing/2014/main" id="{8D7A5917-17DA-BD44-9733-E42328CF6511}"/>
              </a:ext>
            </a:extLst>
          </p:cNvPr>
          <p:cNvPicPr>
            <a:picLocks noChangeAspect="1"/>
          </p:cNvPicPr>
          <p:nvPr/>
        </p:nvPicPr>
        <p:blipFill>
          <a:blip r:embed="rId5"/>
          <a:stretch>
            <a:fillRect/>
          </a:stretch>
        </p:blipFill>
        <p:spPr>
          <a:xfrm>
            <a:off x="10455848" y="4108207"/>
            <a:ext cx="692142" cy="692142"/>
          </a:xfrm>
          <a:prstGeom prst="rect">
            <a:avLst/>
          </a:prstGeom>
        </p:spPr>
      </p:pic>
      <p:pic>
        <p:nvPicPr>
          <p:cNvPr id="9" name="図 8">
            <a:extLst>
              <a:ext uri="{FF2B5EF4-FFF2-40B4-BE49-F238E27FC236}">
                <a16:creationId xmlns:a16="http://schemas.microsoft.com/office/drawing/2014/main" id="{DFC18500-B992-5049-9028-8930FA9FC839}"/>
              </a:ext>
            </a:extLst>
          </p:cNvPr>
          <p:cNvPicPr>
            <a:picLocks noChangeAspect="1"/>
          </p:cNvPicPr>
          <p:nvPr/>
        </p:nvPicPr>
        <p:blipFill>
          <a:blip r:embed="rId5"/>
          <a:stretch>
            <a:fillRect/>
          </a:stretch>
        </p:blipFill>
        <p:spPr>
          <a:xfrm>
            <a:off x="10867049" y="3496653"/>
            <a:ext cx="822402" cy="822402"/>
          </a:xfrm>
          <a:prstGeom prst="rect">
            <a:avLst/>
          </a:prstGeom>
        </p:spPr>
      </p:pic>
      <p:sp>
        <p:nvSpPr>
          <p:cNvPr id="11" name="円形吹き出し 10">
            <a:extLst>
              <a:ext uri="{FF2B5EF4-FFF2-40B4-BE49-F238E27FC236}">
                <a16:creationId xmlns:a16="http://schemas.microsoft.com/office/drawing/2014/main" id="{F841A069-570D-1E4B-A782-032D954BDDBB}"/>
              </a:ext>
            </a:extLst>
          </p:cNvPr>
          <p:cNvSpPr/>
          <p:nvPr/>
        </p:nvSpPr>
        <p:spPr>
          <a:xfrm>
            <a:off x="9466538" y="2923060"/>
            <a:ext cx="822237" cy="277957"/>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dirty="0">
                <a:ln>
                  <a:solidFill>
                    <a:schemeClr val="tx1"/>
                  </a:solidFill>
                </a:ln>
                <a:solidFill>
                  <a:schemeClr val="bg1"/>
                </a:solidFill>
              </a:rPr>
              <a:t>???</a:t>
            </a:r>
            <a:endParaRPr kumimoji="1" lang="ja-JP" altLang="en-US" sz="1200">
              <a:ln>
                <a:solidFill>
                  <a:schemeClr val="tx1"/>
                </a:solidFill>
              </a:ln>
              <a:solidFill>
                <a:schemeClr val="bg1"/>
              </a:solidFill>
            </a:endParaRPr>
          </a:p>
        </p:txBody>
      </p:sp>
      <p:sp>
        <p:nvSpPr>
          <p:cNvPr id="12" name="テキスト ボックス 11">
            <a:extLst>
              <a:ext uri="{FF2B5EF4-FFF2-40B4-BE49-F238E27FC236}">
                <a16:creationId xmlns:a16="http://schemas.microsoft.com/office/drawing/2014/main" id="{A14D84B5-2EA7-6046-9EDE-461F1082A9D9}"/>
              </a:ext>
            </a:extLst>
          </p:cNvPr>
          <p:cNvSpPr txBox="1"/>
          <p:nvPr/>
        </p:nvSpPr>
        <p:spPr>
          <a:xfrm>
            <a:off x="7223399" y="4071885"/>
            <a:ext cx="340754" cy="461665"/>
          </a:xfrm>
          <a:prstGeom prst="rect">
            <a:avLst/>
          </a:prstGeom>
          <a:noFill/>
          <a:ln w="28575">
            <a:noFill/>
          </a:ln>
        </p:spPr>
        <p:txBody>
          <a:bodyPr wrap="square" rtlCol="0">
            <a:spAutoFit/>
          </a:bodyPr>
          <a:lstStyle/>
          <a:p>
            <a:r>
              <a:rPr kumimoji="1" lang="ja-JP" altLang="en-US" sz="2400"/>
              <a:t>→</a:t>
            </a:r>
          </a:p>
        </p:txBody>
      </p:sp>
      <p:cxnSp>
        <p:nvCxnSpPr>
          <p:cNvPr id="15" name="直線矢印コネクタ 14">
            <a:extLst>
              <a:ext uri="{FF2B5EF4-FFF2-40B4-BE49-F238E27FC236}">
                <a16:creationId xmlns:a16="http://schemas.microsoft.com/office/drawing/2014/main" id="{FF87822B-D643-134D-931B-C98D4F1A72C2}"/>
              </a:ext>
            </a:extLst>
          </p:cNvPr>
          <p:cNvCxnSpPr>
            <a:cxnSpLocks/>
          </p:cNvCxnSpPr>
          <p:nvPr/>
        </p:nvCxnSpPr>
        <p:spPr>
          <a:xfrm>
            <a:off x="10119777" y="3930046"/>
            <a:ext cx="822402" cy="2388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直線矢印コネクタ 18">
            <a:extLst>
              <a:ext uri="{FF2B5EF4-FFF2-40B4-BE49-F238E27FC236}">
                <a16:creationId xmlns:a16="http://schemas.microsoft.com/office/drawing/2014/main" id="{EC4982B9-BCAE-F143-94CF-1D3D58347615}"/>
              </a:ext>
            </a:extLst>
          </p:cNvPr>
          <p:cNvCxnSpPr>
            <a:cxnSpLocks/>
          </p:cNvCxnSpPr>
          <p:nvPr/>
        </p:nvCxnSpPr>
        <p:spPr>
          <a:xfrm flipV="1">
            <a:off x="10130964" y="3012866"/>
            <a:ext cx="343077" cy="5124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テキスト ボックス 22">
            <a:extLst>
              <a:ext uri="{FF2B5EF4-FFF2-40B4-BE49-F238E27FC236}">
                <a16:creationId xmlns:a16="http://schemas.microsoft.com/office/drawing/2014/main" id="{0205EA56-2AF8-C643-8054-2A667CD449B9}"/>
              </a:ext>
            </a:extLst>
          </p:cNvPr>
          <p:cNvSpPr txBox="1"/>
          <p:nvPr/>
        </p:nvSpPr>
        <p:spPr>
          <a:xfrm>
            <a:off x="10601461" y="2360401"/>
            <a:ext cx="1544185" cy="523220"/>
          </a:xfrm>
          <a:prstGeom prst="rect">
            <a:avLst/>
          </a:prstGeom>
          <a:noFill/>
        </p:spPr>
        <p:txBody>
          <a:bodyPr wrap="square" rtlCol="0">
            <a:spAutoFit/>
          </a:bodyPr>
          <a:lstStyle/>
          <a:p>
            <a:r>
              <a:rPr kumimoji="1" lang="en-US" altLang="ja-JP" sz="2800" dirty="0">
                <a:solidFill>
                  <a:schemeClr val="accent2"/>
                </a:solidFill>
              </a:rPr>
              <a:t>counter</a:t>
            </a:r>
            <a:endParaRPr kumimoji="1" lang="ja-JP" altLang="en-US" sz="2800">
              <a:solidFill>
                <a:schemeClr val="accent2"/>
              </a:solidFill>
            </a:endParaRPr>
          </a:p>
        </p:txBody>
      </p:sp>
      <p:sp>
        <p:nvSpPr>
          <p:cNvPr id="24" name="テキスト ボックス 23">
            <a:extLst>
              <a:ext uri="{FF2B5EF4-FFF2-40B4-BE49-F238E27FC236}">
                <a16:creationId xmlns:a16="http://schemas.microsoft.com/office/drawing/2014/main" id="{8BE508A3-E906-3E40-862C-EA8396BB655D}"/>
              </a:ext>
            </a:extLst>
          </p:cNvPr>
          <p:cNvSpPr txBox="1"/>
          <p:nvPr/>
        </p:nvSpPr>
        <p:spPr>
          <a:xfrm>
            <a:off x="7881010" y="3240888"/>
            <a:ext cx="1758571" cy="830997"/>
          </a:xfrm>
          <a:prstGeom prst="rect">
            <a:avLst/>
          </a:prstGeom>
          <a:noFill/>
        </p:spPr>
        <p:txBody>
          <a:bodyPr wrap="square" rtlCol="0">
            <a:spAutoFit/>
          </a:bodyPr>
          <a:lstStyle/>
          <a:p>
            <a:r>
              <a:rPr lang="en-US" altLang="ja-JP" sz="2400" dirty="0">
                <a:solidFill>
                  <a:srgbClr val="FF0000"/>
                </a:solidFill>
              </a:rPr>
              <a:t>Beam veto</a:t>
            </a:r>
            <a:r>
              <a:rPr kumimoji="1" lang="en-US" altLang="ja-JP" sz="2400" dirty="0">
                <a:solidFill>
                  <a:srgbClr val="FF0000"/>
                </a:solidFill>
              </a:rPr>
              <a:t> counter</a:t>
            </a:r>
            <a:endParaRPr kumimoji="1" lang="ja-JP" altLang="en-US" sz="2400">
              <a:solidFill>
                <a:srgbClr val="FF0000"/>
              </a:solidFill>
            </a:endParaRPr>
          </a:p>
        </p:txBody>
      </p:sp>
      <p:sp>
        <p:nvSpPr>
          <p:cNvPr id="26" name="テキスト ボックス 25">
            <a:extLst>
              <a:ext uri="{FF2B5EF4-FFF2-40B4-BE49-F238E27FC236}">
                <a16:creationId xmlns:a16="http://schemas.microsoft.com/office/drawing/2014/main" id="{67BF32D2-8F12-784A-8D0D-FE7E969C9B7B}"/>
              </a:ext>
            </a:extLst>
          </p:cNvPr>
          <p:cNvSpPr txBox="1"/>
          <p:nvPr/>
        </p:nvSpPr>
        <p:spPr>
          <a:xfrm>
            <a:off x="8550042" y="1273442"/>
            <a:ext cx="1950005" cy="830997"/>
          </a:xfrm>
          <a:prstGeom prst="rect">
            <a:avLst/>
          </a:prstGeom>
          <a:noFill/>
        </p:spPr>
        <p:txBody>
          <a:bodyPr wrap="square" rtlCol="0">
            <a:spAutoFit/>
          </a:bodyPr>
          <a:lstStyle/>
          <a:p>
            <a:r>
              <a:rPr kumimoji="1" lang="en-US" altLang="ja-JP" sz="2400" dirty="0">
                <a:solidFill>
                  <a:srgbClr val="FF0000"/>
                </a:solidFill>
              </a:rPr>
              <a:t>Cosmic ray </a:t>
            </a:r>
            <a:r>
              <a:rPr lang="en-US" altLang="ja-JP" sz="2400" dirty="0">
                <a:solidFill>
                  <a:srgbClr val="FF0000"/>
                </a:solidFill>
              </a:rPr>
              <a:t>veto</a:t>
            </a:r>
            <a:r>
              <a:rPr kumimoji="1" lang="en-US" altLang="ja-JP" sz="2400" dirty="0">
                <a:solidFill>
                  <a:srgbClr val="FF0000"/>
                </a:solidFill>
              </a:rPr>
              <a:t> counter</a:t>
            </a:r>
            <a:endParaRPr kumimoji="1" lang="ja-JP" altLang="en-US" sz="2400">
              <a:solidFill>
                <a:srgbClr val="FF0000"/>
              </a:solidFill>
            </a:endParaRPr>
          </a:p>
        </p:txBody>
      </p:sp>
      <p:sp>
        <p:nvSpPr>
          <p:cNvPr id="27" name="テキスト ボックス 26">
            <a:extLst>
              <a:ext uri="{FF2B5EF4-FFF2-40B4-BE49-F238E27FC236}">
                <a16:creationId xmlns:a16="http://schemas.microsoft.com/office/drawing/2014/main" id="{D5DD0DF9-5717-744A-BED4-07758133B82D}"/>
              </a:ext>
            </a:extLst>
          </p:cNvPr>
          <p:cNvSpPr txBox="1"/>
          <p:nvPr/>
        </p:nvSpPr>
        <p:spPr>
          <a:xfrm>
            <a:off x="9639581" y="5043198"/>
            <a:ext cx="1071899" cy="461665"/>
          </a:xfrm>
          <a:prstGeom prst="rect">
            <a:avLst/>
          </a:prstGeom>
          <a:noFill/>
        </p:spPr>
        <p:txBody>
          <a:bodyPr wrap="square" rtlCol="0">
            <a:spAutoFit/>
          </a:bodyPr>
          <a:lstStyle/>
          <a:p>
            <a:r>
              <a:rPr kumimoji="1" lang="en-US" altLang="ja-JP" sz="2400" dirty="0"/>
              <a:t>target</a:t>
            </a:r>
            <a:endParaRPr kumimoji="1" lang="ja-JP" altLang="en-US" sz="2400"/>
          </a:p>
        </p:txBody>
      </p:sp>
      <p:cxnSp>
        <p:nvCxnSpPr>
          <p:cNvPr id="14" name="直線矢印コネクタ 13">
            <a:extLst>
              <a:ext uri="{FF2B5EF4-FFF2-40B4-BE49-F238E27FC236}">
                <a16:creationId xmlns:a16="http://schemas.microsoft.com/office/drawing/2014/main" id="{F036D585-9C9B-1848-8FA4-5804DF4EA99B}"/>
              </a:ext>
            </a:extLst>
          </p:cNvPr>
          <p:cNvCxnSpPr/>
          <p:nvPr/>
        </p:nvCxnSpPr>
        <p:spPr>
          <a:xfrm flipH="1" flipV="1">
            <a:off x="9786543" y="4183490"/>
            <a:ext cx="388987" cy="85970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3044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85800" y="261257"/>
            <a:ext cx="1817915" cy="369332"/>
          </a:xfrm>
          <a:prstGeom prst="rect">
            <a:avLst/>
          </a:prstGeom>
          <a:noFill/>
        </p:spPr>
        <p:txBody>
          <a:bodyPr wrap="square" rtlCol="0">
            <a:spAutoFit/>
          </a:bodyPr>
          <a:lstStyle/>
          <a:p>
            <a:endParaRPr kumimoji="1" lang="ja-JP" altLang="en-US" dirty="0">
              <a:latin typeface="Cambria Math" charset="0"/>
              <a:ea typeface="Cambria Math" charset="0"/>
              <a:cs typeface="Cambria Math" charset="0"/>
            </a:endParaRPr>
          </a:p>
        </p:txBody>
      </p:sp>
      <p:sp>
        <p:nvSpPr>
          <p:cNvPr id="5" name="テキスト ボックス 4"/>
          <p:cNvSpPr txBox="1"/>
          <p:nvPr/>
        </p:nvSpPr>
        <p:spPr>
          <a:xfrm>
            <a:off x="360607" y="261257"/>
            <a:ext cx="3999519" cy="584775"/>
          </a:xfrm>
          <a:prstGeom prst="rect">
            <a:avLst/>
          </a:prstGeom>
          <a:noFill/>
        </p:spPr>
        <p:txBody>
          <a:bodyPr wrap="square" rtlCol="0">
            <a:spAutoFit/>
          </a:bodyPr>
          <a:lstStyle/>
          <a:p>
            <a:r>
              <a:rPr kumimoji="1" lang="en-US" altLang="ja-JP" sz="3200" dirty="0">
                <a:latin typeface="Cambria Math" charset="0"/>
                <a:ea typeface="Cambria Math" charset="0"/>
                <a:cs typeface="Cambria Math" charset="0"/>
              </a:rPr>
              <a:t>What are PMTs?</a:t>
            </a:r>
            <a:endParaRPr kumimoji="1" lang="ja-JP" altLang="en-US" sz="3200" dirty="0">
              <a:latin typeface="Cambria Math" charset="0"/>
              <a:ea typeface="Cambria Math" charset="0"/>
              <a:cs typeface="Cambria Math" charset="0"/>
            </a:endParaRPr>
          </a:p>
        </p:txBody>
      </p:sp>
      <mc:AlternateContent xmlns:mc="http://schemas.openxmlformats.org/markup-compatibility/2006" xmlns:a14="http://schemas.microsoft.com/office/drawing/2010/main">
        <mc:Choice Requires="a14">
          <p:sp>
            <p:nvSpPr>
              <p:cNvPr id="7" name="テキスト ボックス 6"/>
              <p:cNvSpPr txBox="1"/>
              <p:nvPr/>
            </p:nvSpPr>
            <p:spPr>
              <a:xfrm>
                <a:off x="524094" y="4898047"/>
                <a:ext cx="11232241" cy="1569660"/>
              </a:xfrm>
              <a:prstGeom prst="rect">
                <a:avLst/>
              </a:prstGeom>
              <a:noFill/>
            </p:spPr>
            <p:txBody>
              <a:bodyPr wrap="square" rtlCol="0">
                <a:spAutoFit/>
              </a:bodyPr>
              <a:lstStyle/>
              <a:p>
                <a:r>
                  <a:rPr lang="en-US" altLang="ja-JP" sz="2400" dirty="0">
                    <a:latin typeface="Cambria Math" charset="0"/>
                    <a:ea typeface="Cambria Math" charset="0"/>
                    <a:cs typeface="Cambria Math" charset="0"/>
                  </a:rPr>
                  <a:t>A photocathode emits a electron(a photoelectron) when it absorbs a photon. This electron is accelerated and reaches the first dynode and ejects several electrons. Each electron of them ejects several electrons at the next dynode in same way. After repeating this process many times, you can get about </a:t>
                </a:r>
                <a14:m>
                  <m:oMath xmlns:m="http://schemas.openxmlformats.org/officeDocument/2006/math">
                    <m:sSup>
                      <m:sSupPr>
                        <m:ctrlPr>
                          <a:rPr lang="en-US" altLang="ja-JP" sz="2400" i="1">
                            <a:latin typeface="Cambria Math" panose="02040503050406030204" pitchFamily="18" charset="0"/>
                            <a:ea typeface="Cambria Math" charset="0"/>
                            <a:cs typeface="Cambria Math" charset="0"/>
                          </a:rPr>
                        </m:ctrlPr>
                      </m:sSupPr>
                      <m:e>
                        <m:r>
                          <a:rPr lang="en-US" altLang="ja-JP" sz="2400" i="1">
                            <a:latin typeface="Cambria Math" charset="0"/>
                            <a:ea typeface="Cambria Math" charset="0"/>
                            <a:cs typeface="Cambria Math" charset="0"/>
                          </a:rPr>
                          <m:t>10</m:t>
                        </m:r>
                      </m:e>
                      <m:sup>
                        <m:r>
                          <a:rPr lang="en-US" altLang="ja-JP" sz="2400" i="1">
                            <a:latin typeface="Cambria Math" charset="0"/>
                            <a:ea typeface="Cambria Math" charset="0"/>
                            <a:cs typeface="Cambria Math" charset="0"/>
                          </a:rPr>
                          <m:t>6</m:t>
                        </m:r>
                      </m:sup>
                    </m:sSup>
                  </m:oMath>
                </a14:m>
                <a:r>
                  <a:rPr lang="en-US" altLang="ja-JP" sz="2400" dirty="0">
                    <a:latin typeface="Cambria Math" charset="0"/>
                    <a:ea typeface="Cambria Math" charset="0"/>
                    <a:cs typeface="Cambria Math" charset="0"/>
                  </a:rPr>
                  <a:t> electrons.</a:t>
                </a: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524094" y="4898047"/>
                <a:ext cx="11232241" cy="1569660"/>
              </a:xfrm>
              <a:prstGeom prst="rect">
                <a:avLst/>
              </a:prstGeom>
              <a:blipFill rotWithShape="0">
                <a:blip r:embed="rId2"/>
                <a:stretch>
                  <a:fillRect l="-868" t="-3101" b="-7752"/>
                </a:stretch>
              </a:blipFill>
            </p:spPr>
            <p:txBody>
              <a:bodyPr/>
              <a:lstStyle/>
              <a:p>
                <a:r>
                  <a:rPr lang="ja-JP" altLang="en-US">
                    <a:noFill/>
                  </a:rPr>
                  <a:t> </a:t>
                </a:r>
              </a:p>
            </p:txBody>
          </p:sp>
        </mc:Fallback>
      </mc:AlternateContent>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094" y="1568923"/>
            <a:ext cx="6713427" cy="2866722"/>
          </a:xfrm>
          <a:prstGeom prst="rect">
            <a:avLst/>
          </a:prstGeom>
        </p:spPr>
      </p:pic>
      <p:sp>
        <p:nvSpPr>
          <p:cNvPr id="13" name="テキスト ボックス 12"/>
          <p:cNvSpPr txBox="1"/>
          <p:nvPr/>
        </p:nvSpPr>
        <p:spPr>
          <a:xfrm>
            <a:off x="360608" y="804541"/>
            <a:ext cx="10233051" cy="461665"/>
          </a:xfrm>
          <a:prstGeom prst="rect">
            <a:avLst/>
          </a:prstGeom>
          <a:noFill/>
        </p:spPr>
        <p:txBody>
          <a:bodyPr wrap="square" rtlCol="0">
            <a:spAutoFit/>
          </a:bodyPr>
          <a:lstStyle/>
          <a:p>
            <a:r>
              <a:rPr kumimoji="1" lang="en-US" altLang="ja-JP" sz="2400" dirty="0">
                <a:latin typeface="Cambria Math" charset="0"/>
                <a:ea typeface="Cambria Math" charset="0"/>
                <a:cs typeface="Cambria Math" charset="0"/>
              </a:rPr>
              <a:t>PMTs are photodetectors which convert a light signal into an electrical signal.</a:t>
            </a:r>
            <a:endParaRPr kumimoji="1" lang="ja-JP" altLang="en-US" sz="2400" dirty="0">
              <a:latin typeface="Cambria Math" charset="0"/>
              <a:ea typeface="Cambria Math" charset="0"/>
              <a:cs typeface="Cambria Math" charset="0"/>
            </a:endParaRPr>
          </a:p>
        </p:txBody>
      </p:sp>
    </p:spTree>
    <p:extLst>
      <p:ext uri="{BB962C8B-B14F-4D97-AF65-F5344CB8AC3E}">
        <p14:creationId xmlns:p14="http://schemas.microsoft.com/office/powerpoint/2010/main" val="1454465382"/>
      </p:ext>
    </p:extLst>
  </p:cSld>
  <p:clrMapOvr>
    <a:masterClrMapping/>
  </p:clrMapOvr>
  <mc:AlternateContent xmlns:mc="http://schemas.openxmlformats.org/markup-compatibility/2006" xmlns:p14="http://schemas.microsoft.com/office/powerpoint/2010/main">
    <mc:Choice Requires="p14">
      <p:transition spd="slow" p14:dur="2000" advTm="2251"/>
    </mc:Choice>
    <mc:Fallback xmlns="">
      <p:transition spd="slow" advTm="2251"/>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DD93A2-2A94-0F41-B07E-DD9E3593EC4F}"/>
              </a:ext>
            </a:extLst>
          </p:cNvPr>
          <p:cNvSpPr>
            <a:spLocks noGrp="1"/>
          </p:cNvSpPr>
          <p:nvPr>
            <p:ph type="title"/>
          </p:nvPr>
        </p:nvSpPr>
        <p:spPr>
          <a:xfrm>
            <a:off x="838200" y="500062"/>
            <a:ext cx="10515600" cy="1325563"/>
          </a:xfrm>
        </p:spPr>
        <p:txBody>
          <a:bodyPr/>
          <a:lstStyle/>
          <a:p>
            <a:r>
              <a:rPr kumimoji="1" lang="en-US" altLang="ja-JP" dirty="0">
                <a:latin typeface="Cambria Math" panose="02040503050406030204" pitchFamily="18" charset="0"/>
                <a:ea typeface="Cambria Math" panose="02040503050406030204" pitchFamily="18" charset="0"/>
              </a:rPr>
              <a:t>Beam time  schedule</a:t>
            </a:r>
            <a:endParaRPr kumimoji="1" lang="ja-JP" altLang="en-US">
              <a:latin typeface="Cambria Math" panose="02040503050406030204" pitchFamily="18" charset="0"/>
            </a:endParaRPr>
          </a:p>
        </p:txBody>
      </p:sp>
      <p:sp>
        <p:nvSpPr>
          <p:cNvPr id="3" name="コンテンツ プレースホルダー 2">
            <a:extLst>
              <a:ext uri="{FF2B5EF4-FFF2-40B4-BE49-F238E27FC236}">
                <a16:creationId xmlns:a16="http://schemas.microsoft.com/office/drawing/2014/main" id="{F38DD536-4ADF-144C-BEE8-9943FBA8FEA3}"/>
              </a:ext>
            </a:extLst>
          </p:cNvPr>
          <p:cNvSpPr>
            <a:spLocks noGrp="1"/>
          </p:cNvSpPr>
          <p:nvPr>
            <p:ph idx="1"/>
          </p:nvPr>
        </p:nvSpPr>
        <p:spPr/>
        <p:txBody>
          <a:bodyPr>
            <a:normAutofit/>
          </a:bodyPr>
          <a:lstStyle/>
          <a:p>
            <a:r>
              <a:rPr lang="en-US" altLang="ja-JP" sz="3200" dirty="0">
                <a:latin typeface="Cambria Math" panose="02040503050406030204" pitchFamily="18" charset="0"/>
                <a:ea typeface="Cambria Math" panose="02040503050406030204" pitchFamily="18" charset="0"/>
              </a:rPr>
              <a:t> Beam:  J-PARC  MLF D1 area</a:t>
            </a:r>
          </a:p>
          <a:p>
            <a:r>
              <a:rPr lang="en-US" altLang="ja-JP" sz="3200" dirty="0">
                <a:latin typeface="Cambria Math" panose="02040503050406030204" pitchFamily="18" charset="0"/>
                <a:ea typeface="Cambria Math" panose="02040503050406030204" pitchFamily="18" charset="0"/>
              </a:rPr>
              <a:t>Schedule</a:t>
            </a:r>
          </a:p>
          <a:p>
            <a:pPr marL="0" indent="0">
              <a:buNone/>
            </a:pPr>
            <a:r>
              <a:rPr lang="en-US" altLang="ja-JP" sz="3200" dirty="0">
                <a:latin typeface="Cambria Math" panose="02040503050406030204" pitchFamily="18" charset="0"/>
                <a:ea typeface="Cambria Math" panose="02040503050406030204" pitchFamily="18" charset="0"/>
              </a:rPr>
              <a:t>         1/23  afternoon  : preparation </a:t>
            </a:r>
          </a:p>
          <a:p>
            <a:pPr marL="0" indent="0">
              <a:buNone/>
            </a:pPr>
            <a:r>
              <a:rPr lang="en-US" altLang="ja-JP" sz="3200" dirty="0">
                <a:latin typeface="Cambria Math" panose="02040503050406030204" pitchFamily="18" charset="0"/>
                <a:ea typeface="Cambria Math" panose="02040503050406030204" pitchFamily="18" charset="0"/>
              </a:rPr>
              <a:t>         1/24  9:00~21:00: beam time (12hours)</a:t>
            </a:r>
          </a:p>
          <a:p>
            <a:pPr marL="0" indent="0">
              <a:buNone/>
            </a:pPr>
            <a:r>
              <a:rPr lang="en-US" altLang="ja-JP" sz="3200" dirty="0">
                <a:latin typeface="Cambria Math" panose="02040503050406030204" pitchFamily="18" charset="0"/>
                <a:ea typeface="Cambria Math" panose="02040503050406030204" pitchFamily="18" charset="0"/>
              </a:rPr>
              <a:t>                        allotment : 5h for Pb,5h for Ni </a:t>
            </a:r>
          </a:p>
          <a:p>
            <a:pPr marL="0" indent="0">
              <a:buNone/>
            </a:pPr>
            <a:r>
              <a:rPr lang="en-US" altLang="ja-JP" sz="3200" dirty="0">
                <a:latin typeface="Cambria Math" panose="02040503050406030204" pitchFamily="18" charset="0"/>
                <a:ea typeface="Cambria Math" panose="02040503050406030204" pitchFamily="18" charset="0"/>
              </a:rPr>
              <a:t>                              (we want to compare the result of those)</a:t>
            </a:r>
          </a:p>
          <a:p>
            <a:pPr marL="0" indent="0">
              <a:buNone/>
            </a:pPr>
            <a:r>
              <a:rPr lang="en-US" altLang="ja-JP" sz="3200" dirty="0">
                <a:latin typeface="Cambria Math" panose="02040503050406030204" pitchFamily="18" charset="0"/>
                <a:ea typeface="Cambria Math" panose="02040503050406030204" pitchFamily="18" charset="0"/>
              </a:rPr>
              <a:t>          </a:t>
            </a:r>
          </a:p>
        </p:txBody>
      </p:sp>
    </p:spTree>
    <p:extLst>
      <p:ext uri="{BB962C8B-B14F-4D97-AF65-F5344CB8AC3E}">
        <p14:creationId xmlns:p14="http://schemas.microsoft.com/office/powerpoint/2010/main" val="2099337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A4765D-F6A3-9249-946F-FFBF5350A9E6}"/>
              </a:ext>
            </a:extLst>
          </p:cNvPr>
          <p:cNvSpPr>
            <a:spLocks noGrp="1"/>
          </p:cNvSpPr>
          <p:nvPr>
            <p:ph type="title"/>
          </p:nvPr>
        </p:nvSpPr>
        <p:spPr>
          <a:xfrm>
            <a:off x="138113" y="59373"/>
            <a:ext cx="10515600" cy="926465"/>
          </a:xfrm>
        </p:spPr>
        <p:txBody>
          <a:bodyPr/>
          <a:lstStyle/>
          <a:p>
            <a:r>
              <a:rPr lang="en-US" altLang="ja-JP" dirty="0">
                <a:latin typeface="Cambria Math" panose="02040503050406030204" pitchFamily="18" charset="0"/>
                <a:ea typeface="Cambria Math" panose="02040503050406030204" pitchFamily="18" charset="0"/>
              </a:rPr>
              <a:t>Summary</a:t>
            </a:r>
            <a:endParaRPr kumimoji="1" lang="ja-JP" altLang="en-US">
              <a:latin typeface="Cambria Math" panose="02040503050406030204" pitchFamily="18"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90C2A4DD-2B24-7A46-8707-FD6E8A77C6B0}"/>
                  </a:ext>
                </a:extLst>
              </p:cNvPr>
              <p:cNvSpPr>
                <a:spLocks noGrp="1"/>
              </p:cNvSpPr>
              <p:nvPr>
                <p:ph idx="1"/>
              </p:nvPr>
            </p:nvSpPr>
            <p:spPr>
              <a:xfrm>
                <a:off x="838200" y="371476"/>
                <a:ext cx="10515600" cy="6343650"/>
              </a:xfrm>
            </p:spPr>
            <p:txBody>
              <a:bodyPr>
                <a:normAutofit/>
              </a:bodyPr>
              <a:lstStyle/>
              <a:p>
                <a:pPr marL="0" indent="0">
                  <a:buNone/>
                </a:pPr>
                <a:endParaRPr lang="en-US" altLang="ja-JP" dirty="0">
                  <a:latin typeface="Cambria Math" panose="02040503050406030204" pitchFamily="18" charset="0"/>
                </a:endParaRPr>
              </a:p>
              <a:p>
                <a14:m>
                  <m:oMath xmlns:m="http://schemas.openxmlformats.org/officeDocument/2006/math">
                    <m:sSup>
                      <m:sSupPr>
                        <m:ctrlPr>
                          <a:rPr lang="en-US" altLang="ja-JP" sz="3600" i="1">
                            <a:latin typeface="Cambria Math" panose="02040503050406030204" pitchFamily="18" charset="0"/>
                          </a:rPr>
                        </m:ctrlPr>
                      </m:sSupPr>
                      <m:e>
                        <m:r>
                          <a:rPr lang="en-US" altLang="ja-JP" sz="3600" i="1">
                            <a:latin typeface="Cambria Math" panose="02040503050406030204" pitchFamily="18" charset="0"/>
                            <a:ea typeface="Cambria Math" panose="02040503050406030204" pitchFamily="18" charset="0"/>
                          </a:rPr>
                          <m:t>𝜇</m:t>
                        </m:r>
                      </m:e>
                      <m:sup>
                        <m:r>
                          <a:rPr lang="en-US" altLang="ja-JP" sz="3600" i="1">
                            <a:latin typeface="Cambria Math" panose="02040503050406030204" pitchFamily="18" charset="0"/>
                          </a:rPr>
                          <m:t>−</m:t>
                        </m:r>
                      </m:sup>
                    </m:sSup>
                    <m:r>
                      <a:rPr lang="en-US" altLang="ja-JP" sz="3600" i="1">
                        <a:latin typeface="Cambria Math" panose="02040503050406030204" pitchFamily="18" charset="0"/>
                      </a:rPr>
                      <m:t>+</m:t>
                    </m:r>
                    <m:d>
                      <m:dPr>
                        <m:ctrlPr>
                          <a:rPr lang="en-US" altLang="ja-JP" sz="3600" i="1">
                            <a:latin typeface="Cambria Math" panose="02040503050406030204" pitchFamily="18" charset="0"/>
                          </a:rPr>
                        </m:ctrlPr>
                      </m:dPr>
                      <m:e>
                        <m:r>
                          <a:rPr lang="en-US" altLang="ja-JP" sz="3600" i="1">
                            <a:latin typeface="Cambria Math" panose="02040503050406030204" pitchFamily="18" charset="0"/>
                          </a:rPr>
                          <m:t>𝑁</m:t>
                        </m:r>
                        <m:r>
                          <a:rPr lang="en-US" altLang="ja-JP" sz="3600" i="1">
                            <a:latin typeface="Cambria Math" panose="02040503050406030204" pitchFamily="18" charset="0"/>
                          </a:rPr>
                          <m:t>,</m:t>
                        </m:r>
                        <m:r>
                          <a:rPr lang="en-US" altLang="ja-JP" sz="3600" i="1">
                            <a:latin typeface="Cambria Math" panose="02040503050406030204" pitchFamily="18" charset="0"/>
                          </a:rPr>
                          <m:t>𝑍</m:t>
                        </m:r>
                      </m:e>
                    </m:d>
                    <m:r>
                      <a:rPr lang="en-US" altLang="ja-JP" sz="3600" i="1">
                        <a:latin typeface="Cambria Math" panose="02040503050406030204" pitchFamily="18" charset="0"/>
                        <a:ea typeface="Cambria Math" panose="02040503050406030204" pitchFamily="18" charset="0"/>
                      </a:rPr>
                      <m:t>→</m:t>
                    </m:r>
                    <m:sSup>
                      <m:sSupPr>
                        <m:ctrlPr>
                          <a:rPr lang="en-US" altLang="ja-JP" sz="3600" i="1">
                            <a:latin typeface="Cambria Math" panose="02040503050406030204" pitchFamily="18" charset="0"/>
                            <a:ea typeface="Cambria Math" panose="02040503050406030204" pitchFamily="18" charset="0"/>
                          </a:rPr>
                        </m:ctrlPr>
                      </m:sSupPr>
                      <m:e>
                        <m:r>
                          <a:rPr lang="en-US" altLang="ja-JP" sz="3600" i="1">
                            <a:latin typeface="Cambria Math" panose="02040503050406030204" pitchFamily="18" charset="0"/>
                            <a:ea typeface="Cambria Math" panose="02040503050406030204" pitchFamily="18" charset="0"/>
                          </a:rPr>
                          <m:t>𝜇</m:t>
                        </m:r>
                      </m:e>
                      <m:sup>
                        <m:r>
                          <a:rPr lang="en-US" altLang="ja-JP" sz="3600" i="1">
                            <a:latin typeface="Cambria Math" panose="02040503050406030204" pitchFamily="18" charset="0"/>
                            <a:ea typeface="Cambria Math" panose="02040503050406030204" pitchFamily="18" charset="0"/>
                          </a:rPr>
                          <m:t>+</m:t>
                        </m:r>
                      </m:sup>
                    </m:sSup>
                    <m:r>
                      <a:rPr lang="en-US" altLang="ja-JP" sz="3600" i="1">
                        <a:latin typeface="Cambria Math" panose="02040503050406030204" pitchFamily="18" charset="0"/>
                        <a:ea typeface="Cambria Math" panose="02040503050406030204" pitchFamily="18" charset="0"/>
                      </a:rPr>
                      <m:t>+</m:t>
                    </m:r>
                    <m:d>
                      <m:dPr>
                        <m:ctrlPr>
                          <a:rPr lang="en-US" altLang="ja-JP" sz="3600" i="1">
                            <a:latin typeface="Cambria Math" panose="02040503050406030204" pitchFamily="18" charset="0"/>
                            <a:ea typeface="Cambria Math" panose="02040503050406030204" pitchFamily="18" charset="0"/>
                          </a:rPr>
                        </m:ctrlPr>
                      </m:dPr>
                      <m:e>
                        <m:r>
                          <a:rPr lang="en-US" altLang="ja-JP" sz="3600" i="1">
                            <a:latin typeface="Cambria Math" panose="02040503050406030204" pitchFamily="18" charset="0"/>
                            <a:ea typeface="Cambria Math" panose="02040503050406030204" pitchFamily="18" charset="0"/>
                          </a:rPr>
                          <m:t>𝑁</m:t>
                        </m:r>
                        <m:r>
                          <a:rPr lang="en-US" altLang="ja-JP" sz="3600" i="1">
                            <a:latin typeface="Cambria Math" panose="02040503050406030204" pitchFamily="18" charset="0"/>
                            <a:ea typeface="Cambria Math" panose="02040503050406030204" pitchFamily="18" charset="0"/>
                          </a:rPr>
                          <m:t>,</m:t>
                        </m:r>
                        <m:r>
                          <a:rPr lang="en-US" altLang="ja-JP" sz="3600" i="1">
                            <a:latin typeface="Cambria Math" panose="02040503050406030204" pitchFamily="18" charset="0"/>
                            <a:ea typeface="Cambria Math" panose="02040503050406030204" pitchFamily="18" charset="0"/>
                          </a:rPr>
                          <m:t>𝑍</m:t>
                        </m:r>
                        <m:r>
                          <a:rPr lang="en-US" altLang="ja-JP" sz="3600" i="1">
                            <a:latin typeface="Cambria Math" panose="02040503050406030204" pitchFamily="18" charset="0"/>
                            <a:ea typeface="Cambria Math" panose="02040503050406030204" pitchFamily="18" charset="0"/>
                          </a:rPr>
                          <m:t>−2</m:t>
                        </m:r>
                      </m:e>
                    </m:d>
                  </m:oMath>
                </a14:m>
                <a:endParaRPr lang="en-US" altLang="ja-JP" sz="3600" dirty="0">
                  <a:latin typeface="Cambria Math" panose="02040503050406030204" pitchFamily="18" charset="0"/>
                </a:endParaRPr>
              </a:p>
              <a:p>
                <a:r>
                  <a:rPr lang="en-US" altLang="ja-JP" sz="3600" dirty="0">
                    <a:latin typeface="Cambria Math" panose="02040503050406030204" pitchFamily="18" charset="0"/>
                  </a:rPr>
                  <a:t>Stopped : radionuclides </a:t>
                </a:r>
                <a:r>
                  <a:rPr lang="ja-JP" altLang="en-US" sz="3600">
                    <a:latin typeface="Cambria Math" panose="02040503050406030204" pitchFamily="18" charset="0"/>
                  </a:rPr>
                  <a:t>→  </a:t>
                </a:r>
                <a:r>
                  <a:rPr lang="en-US" altLang="ja-JP" sz="3600" dirty="0">
                    <a:latin typeface="Cambria Math" panose="02040503050406030204" pitchFamily="18" charset="0"/>
                  </a:rPr>
                  <a:t>in-flight </a:t>
                </a:r>
              </a:p>
              <a:p>
                <a:pPr marL="0" indent="0">
                  <a:buNone/>
                </a:pPr>
                <a:r>
                  <a:rPr lang="en-US" altLang="ja-JP" sz="3600" dirty="0">
                    <a:latin typeface="Cambria Math" panose="02040503050406030204" pitchFamily="18" charset="0"/>
                  </a:rPr>
                  <a:t>                                                  ( many available materials)</a:t>
                </a:r>
              </a:p>
              <a:p>
                <a:r>
                  <a:rPr lang="en-US" altLang="ja-JP" sz="3600" dirty="0">
                    <a:latin typeface="Cambria Math" panose="02040503050406030204" pitchFamily="18" charset="0"/>
                  </a:rPr>
                  <a:t>Time spectrum </a:t>
                </a:r>
                <a:r>
                  <a:rPr lang="ja-JP" altLang="en-US" sz="3600">
                    <a:latin typeface="Cambria Math" panose="02040503050406030204" pitchFamily="18" charset="0"/>
                  </a:rPr>
                  <a:t>→</a:t>
                </a:r>
                <a:r>
                  <a:rPr lang="en-US" altLang="ja-JP" sz="3600" dirty="0">
                    <a:latin typeface="Cambria Math" panose="02040503050406030204" pitchFamily="18" charset="0"/>
                  </a:rPr>
                  <a:t> double exponential signal</a:t>
                </a:r>
              </a:p>
              <a:p>
                <a:pPr marL="0" indent="0">
                  <a:buNone/>
                </a:pPr>
                <a:r>
                  <a:rPr lang="en-US" altLang="ja-JP" sz="3600" dirty="0">
                    <a:latin typeface="Cambria Math" panose="02040503050406030204" pitchFamily="18" charset="0"/>
                  </a:rPr>
                  <a:t>   </a:t>
                </a:r>
                <a:r>
                  <a:rPr lang="ja-JP" altLang="en-US" sz="3600">
                    <a:latin typeface="Cambria Math" panose="02040503050406030204" pitchFamily="18" charset="0"/>
                  </a:rPr>
                  <a:t>→</a:t>
                </a:r>
                <a:r>
                  <a:rPr lang="en-US" altLang="ja-JP" sz="3600" dirty="0">
                    <a:latin typeface="Cambria Math" panose="02040503050406030204" pitchFamily="18" charset="0"/>
                  </a:rPr>
                  <a:t> get signal of 2.2µs life time</a:t>
                </a:r>
              </a:p>
              <a:p>
                <a:r>
                  <a:rPr lang="en-US" altLang="ja-JP" sz="3600" dirty="0">
                    <a:latin typeface="Cambria Math" panose="02040503050406030204" pitchFamily="18" charset="0"/>
                  </a:rPr>
                  <a:t> But many BG should be exist </a:t>
                </a:r>
              </a:p>
              <a:p>
                <a:pPr marL="0" indent="0">
                  <a:buNone/>
                </a:pPr>
                <a:r>
                  <a:rPr lang="en-US" altLang="ja-JP" sz="3600" dirty="0">
                    <a:latin typeface="Cambria Math" panose="02040503050406030204" pitchFamily="18" charset="0"/>
                  </a:rPr>
                  <a:t>      (eliminate by counter , under calculation)</a:t>
                </a:r>
              </a:p>
              <a:p>
                <a:r>
                  <a:rPr lang="en-US" altLang="ja-JP" sz="3600" dirty="0">
                    <a:latin typeface="Cambria Math" panose="02040503050406030204" pitchFamily="18" charset="0"/>
                  </a:rPr>
                  <a:t>Can be experiment of confirming that neutrino are Majorana!</a:t>
                </a:r>
              </a:p>
              <a:p>
                <a:endParaRPr kumimoji="1" lang="en-US" altLang="ja-JP" dirty="0">
                  <a:latin typeface="Cambria Math" panose="02040503050406030204" pitchFamily="18" charset="0"/>
                </a:endParaRPr>
              </a:p>
            </p:txBody>
          </p:sp>
        </mc:Choice>
        <mc:Fallback xmlns="">
          <p:sp>
            <p:nvSpPr>
              <p:cNvPr id="3" name="コンテンツ プレースホルダー 2">
                <a:extLst>
                  <a:ext uri="{FF2B5EF4-FFF2-40B4-BE49-F238E27FC236}">
                    <a16:creationId xmlns:a16="http://schemas.microsoft.com/office/drawing/2014/main" id="{90C2A4DD-2B24-7A46-8707-FD6E8A77C6B0}"/>
                  </a:ext>
                </a:extLst>
              </p:cNvPr>
              <p:cNvSpPr>
                <a:spLocks noGrp="1" noRot="1" noChangeAspect="1" noMove="1" noResize="1" noEditPoints="1" noAdjustHandles="1" noChangeArrowheads="1" noChangeShapeType="1" noTextEdit="1"/>
              </p:cNvSpPr>
              <p:nvPr>
                <p:ph idx="1"/>
              </p:nvPr>
            </p:nvSpPr>
            <p:spPr>
              <a:xfrm>
                <a:off x="838200" y="371476"/>
                <a:ext cx="10515600" cy="6343650"/>
              </a:xfrm>
              <a:blipFill>
                <a:blip r:embed="rId2"/>
                <a:stretch>
                  <a:fillRect l="-1568" r="-1689"/>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02026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FCBF33-1913-8349-9853-9937D2701F70}"/>
              </a:ext>
            </a:extLst>
          </p:cNvPr>
          <p:cNvSpPr>
            <a:spLocks noGrp="1"/>
          </p:cNvSpPr>
          <p:nvPr>
            <p:ph type="title"/>
          </p:nvPr>
        </p:nvSpPr>
        <p:spPr>
          <a:xfrm>
            <a:off x="1362457" y="1484784"/>
            <a:ext cx="9289032" cy="1325563"/>
          </a:xfrm>
        </p:spPr>
        <p:txBody>
          <a:bodyPr>
            <a:noAutofit/>
          </a:bodyPr>
          <a:lstStyle/>
          <a:p>
            <a:r>
              <a:rPr kumimoji="1" lang="en-US" altLang="ja-JP" sz="4800" dirty="0">
                <a:latin typeface="Zapfino" panose="03030300040707070C03" pitchFamily="66" charset="0"/>
              </a:rPr>
              <a:t>Thank you for listening!</a:t>
            </a:r>
            <a:endParaRPr kumimoji="1" lang="ja-JP" altLang="en-US" sz="4800">
              <a:latin typeface="Zapfino" panose="03030300040707070C03" pitchFamily="66" charset="0"/>
            </a:endParaRPr>
          </a:p>
        </p:txBody>
      </p:sp>
      <p:sp>
        <p:nvSpPr>
          <p:cNvPr id="4" name="テキスト ボックス 3">
            <a:extLst>
              <a:ext uri="{FF2B5EF4-FFF2-40B4-BE49-F238E27FC236}">
                <a16:creationId xmlns:a16="http://schemas.microsoft.com/office/drawing/2014/main" id="{CBF76817-816B-CA46-BFB8-543F88298ED1}"/>
              </a:ext>
            </a:extLst>
          </p:cNvPr>
          <p:cNvSpPr txBox="1"/>
          <p:nvPr/>
        </p:nvSpPr>
        <p:spPr>
          <a:xfrm>
            <a:off x="6960656" y="5513195"/>
            <a:ext cx="3979425" cy="523220"/>
          </a:xfrm>
          <a:prstGeom prst="rect">
            <a:avLst/>
          </a:prstGeom>
          <a:noFill/>
        </p:spPr>
        <p:txBody>
          <a:bodyPr wrap="square" rtlCol="0">
            <a:spAutoFit/>
          </a:bodyPr>
          <a:lstStyle/>
          <a:p>
            <a:r>
              <a:rPr kumimoji="1" lang="en-US" altLang="ja-JP" sz="2800" dirty="0">
                <a:latin typeface="Cambria Math" panose="02040503050406030204" pitchFamily="18" charset="0"/>
                <a:ea typeface="Cambria Math" panose="02040503050406030204" pitchFamily="18" charset="0"/>
              </a:rPr>
              <a:t>Sorry for poor English. . .</a:t>
            </a:r>
            <a:endParaRPr kumimoji="1" lang="ja-JP" altLang="en-US" sz="2800">
              <a:latin typeface="Cambria Math" panose="02040503050406030204" pitchFamily="18" charset="0"/>
            </a:endParaRPr>
          </a:p>
        </p:txBody>
      </p:sp>
      <p:pic>
        <p:nvPicPr>
          <p:cNvPr id="5" name="図 4">
            <a:extLst>
              <a:ext uri="{FF2B5EF4-FFF2-40B4-BE49-F238E27FC236}">
                <a16:creationId xmlns:a16="http://schemas.microsoft.com/office/drawing/2014/main" id="{626A9E43-7671-854A-B836-1225C4F7E56D}"/>
              </a:ext>
            </a:extLst>
          </p:cNvPr>
          <p:cNvPicPr>
            <a:picLocks noChangeAspect="1"/>
          </p:cNvPicPr>
          <p:nvPr/>
        </p:nvPicPr>
        <p:blipFill>
          <a:blip r:embed="rId2"/>
          <a:stretch>
            <a:fillRect/>
          </a:stretch>
        </p:blipFill>
        <p:spPr>
          <a:xfrm>
            <a:off x="6008156" y="3581400"/>
            <a:ext cx="1905000" cy="1651000"/>
          </a:xfrm>
          <a:prstGeom prst="rect">
            <a:avLst/>
          </a:prstGeom>
        </p:spPr>
      </p:pic>
      <p:pic>
        <p:nvPicPr>
          <p:cNvPr id="6" name="図 5">
            <a:extLst>
              <a:ext uri="{FF2B5EF4-FFF2-40B4-BE49-F238E27FC236}">
                <a16:creationId xmlns:a16="http://schemas.microsoft.com/office/drawing/2014/main" id="{D7E263EC-D058-AF4A-BB2A-3DA001BAE5CE}"/>
              </a:ext>
            </a:extLst>
          </p:cNvPr>
          <p:cNvPicPr>
            <a:picLocks noChangeAspect="1"/>
          </p:cNvPicPr>
          <p:nvPr/>
        </p:nvPicPr>
        <p:blipFill>
          <a:blip r:embed="rId2"/>
          <a:stretch>
            <a:fillRect/>
          </a:stretch>
        </p:blipFill>
        <p:spPr>
          <a:xfrm>
            <a:off x="3657653" y="3581400"/>
            <a:ext cx="1905000" cy="1651000"/>
          </a:xfrm>
          <a:prstGeom prst="rect">
            <a:avLst/>
          </a:prstGeom>
        </p:spPr>
      </p:pic>
      <p:pic>
        <p:nvPicPr>
          <p:cNvPr id="7" name="図 6">
            <a:extLst>
              <a:ext uri="{FF2B5EF4-FFF2-40B4-BE49-F238E27FC236}">
                <a16:creationId xmlns:a16="http://schemas.microsoft.com/office/drawing/2014/main" id="{11C19014-F705-8141-88D5-416B8E00C66D}"/>
              </a:ext>
            </a:extLst>
          </p:cNvPr>
          <p:cNvPicPr>
            <a:picLocks noChangeAspect="1"/>
          </p:cNvPicPr>
          <p:nvPr/>
        </p:nvPicPr>
        <p:blipFill>
          <a:blip r:embed="rId2"/>
          <a:stretch>
            <a:fillRect/>
          </a:stretch>
        </p:blipFill>
        <p:spPr>
          <a:xfrm>
            <a:off x="1307150" y="3581400"/>
            <a:ext cx="1905000" cy="1651000"/>
          </a:xfrm>
          <a:prstGeom prst="rect">
            <a:avLst/>
          </a:prstGeom>
        </p:spPr>
      </p:pic>
    </p:spTree>
    <p:extLst>
      <p:ext uri="{BB962C8B-B14F-4D97-AF65-F5344CB8AC3E}">
        <p14:creationId xmlns:p14="http://schemas.microsoft.com/office/powerpoint/2010/main" val="1938768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C91C00-42A3-6741-894D-9A91D887AC57}"/>
              </a:ext>
            </a:extLst>
          </p:cNvPr>
          <p:cNvSpPr>
            <a:spLocks noGrp="1"/>
          </p:cNvSpPr>
          <p:nvPr>
            <p:ph type="title"/>
          </p:nvPr>
        </p:nvSpPr>
        <p:spPr>
          <a:xfrm>
            <a:off x="186397" y="35054"/>
            <a:ext cx="6284324" cy="831659"/>
          </a:xfrm>
        </p:spPr>
        <p:txBody>
          <a:bodyPr>
            <a:noAutofit/>
          </a:bodyPr>
          <a:lstStyle/>
          <a:p>
            <a:r>
              <a:rPr kumimoji="1" lang="en-US" altLang="ja-JP" sz="3600" dirty="0">
                <a:latin typeface="Cambria Math" panose="02040503050406030204" pitchFamily="18" charset="0"/>
                <a:ea typeface="Cambria Math" panose="02040503050406030204" pitchFamily="18" charset="0"/>
              </a:rPr>
              <a:t>Relation to the other processes</a:t>
            </a:r>
            <a:endParaRPr kumimoji="1" lang="ja-JP" altLang="en-US" sz="360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3324B60F-D018-6748-A7BA-B34460F45492}"/>
                  </a:ext>
                </a:extLst>
              </p:cNvPr>
              <p:cNvSpPr>
                <a:spLocks noGrp="1"/>
              </p:cNvSpPr>
              <p:nvPr>
                <p:ph idx="1"/>
              </p:nvPr>
            </p:nvSpPr>
            <p:spPr>
              <a:xfrm>
                <a:off x="199464" y="805073"/>
                <a:ext cx="6048672" cy="849249"/>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 </m:t>
                      </m:r>
                      <m:sSup>
                        <m:sSupPr>
                          <m:ctrlPr>
                            <a:rPr kumimoji="1" lang="en-US" altLang="ja-JP" sz="2400" i="1" smtClean="0">
                              <a:latin typeface="Cambria Math" panose="02040503050406030204" pitchFamily="18" charset="0"/>
                            </a:rPr>
                          </m:ctrlPr>
                        </m:sSupPr>
                        <m:e>
                          <m:r>
                            <a:rPr kumimoji="1" lang="en-US" altLang="ja-JP" sz="240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rPr>
                            <m:t>−</m:t>
                          </m:r>
                        </m:sup>
                      </m:sSup>
                      <m:r>
                        <a:rPr kumimoji="1" lang="en-US" altLang="ja-JP" sz="2400" b="0" i="1" smtClean="0">
                          <a:latin typeface="Cambria Math" panose="02040503050406030204" pitchFamily="18" charset="0"/>
                        </a:rPr>
                        <m:t>+</m:t>
                      </m:r>
                      <m:d>
                        <m:dPr>
                          <m:ctrlPr>
                            <a:rPr kumimoji="1" lang="en-US" altLang="ja-JP" sz="2400" b="0" i="1" smtClean="0">
                              <a:latin typeface="Cambria Math" panose="02040503050406030204" pitchFamily="18" charset="0"/>
                            </a:rPr>
                          </m:ctrlPr>
                        </m:dPr>
                        <m:e>
                          <m:r>
                            <a:rPr kumimoji="1" lang="en-US" altLang="ja-JP" sz="2400" b="0" i="1" smtClean="0">
                              <a:latin typeface="Cambria Math" panose="02040503050406030204" pitchFamily="18" charset="0"/>
                            </a:rPr>
                            <m:t>𝑁</m:t>
                          </m:r>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𝑍</m:t>
                          </m:r>
                        </m:e>
                      </m:d>
                      <m:r>
                        <a:rPr kumimoji="1" lang="en-US" altLang="ja-JP" sz="2400" b="0" i="1" smtClean="0">
                          <a:latin typeface="Cambria Math" panose="02040503050406030204" pitchFamily="18" charset="0"/>
                          <a:ea typeface="Cambria Math" panose="02040503050406030204" pitchFamily="18" charset="0"/>
                        </a:rPr>
                        <m:t>→</m:t>
                      </m:r>
                      <m:sSup>
                        <m:sSupPr>
                          <m:ctrlPr>
                            <a:rPr kumimoji="1" lang="en-US" altLang="ja-JP" sz="2400" b="0" i="1" smtClean="0">
                              <a:latin typeface="Cambria Math" panose="02040503050406030204" pitchFamily="18" charset="0"/>
                              <a:ea typeface="Cambria Math" panose="02040503050406030204" pitchFamily="18" charset="0"/>
                            </a:rPr>
                          </m:ctrlPr>
                        </m:sSupPr>
                        <m:e>
                          <m:r>
                            <a:rPr kumimoji="1" lang="en-US" altLang="ja-JP" sz="2400" b="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ea typeface="Cambria Math" panose="02040503050406030204" pitchFamily="18" charset="0"/>
                            </a:rPr>
                            <m:t>+</m:t>
                          </m:r>
                        </m:sup>
                      </m:sSup>
                      <m:r>
                        <a:rPr kumimoji="1" lang="en-US" altLang="ja-JP" sz="2400" b="0" i="1" smtClean="0">
                          <a:latin typeface="Cambria Math" panose="02040503050406030204" pitchFamily="18" charset="0"/>
                          <a:ea typeface="Cambria Math" panose="02040503050406030204" pitchFamily="18" charset="0"/>
                        </a:rPr>
                        <m:t>+</m:t>
                      </m:r>
                      <m:d>
                        <m:dPr>
                          <m:ctrlPr>
                            <a:rPr kumimoji="1" lang="en-US" altLang="ja-JP" sz="2400" b="0" i="1" smtClean="0">
                              <a:latin typeface="Cambria Math" panose="02040503050406030204" pitchFamily="18" charset="0"/>
                              <a:ea typeface="Cambria Math" panose="02040503050406030204" pitchFamily="18" charset="0"/>
                            </a:rPr>
                          </m:ctrlPr>
                        </m:dPr>
                        <m:e>
                          <m:r>
                            <a:rPr kumimoji="1" lang="en-US" altLang="ja-JP" sz="2400" b="0" i="1" smtClean="0">
                              <a:latin typeface="Cambria Math" panose="02040503050406030204" pitchFamily="18" charset="0"/>
                              <a:ea typeface="Cambria Math" panose="02040503050406030204" pitchFamily="18" charset="0"/>
                            </a:rPr>
                            <m:t>𝑁</m:t>
                          </m:r>
                          <m:r>
                            <a:rPr kumimoji="1" lang="en-US" altLang="ja-JP" sz="2400" b="0" i="1" smtClean="0">
                              <a:latin typeface="Cambria Math" panose="02040503050406030204" pitchFamily="18" charset="0"/>
                              <a:ea typeface="Cambria Math" panose="02040503050406030204" pitchFamily="18" charset="0"/>
                            </a:rPr>
                            <m:t>,</m:t>
                          </m:r>
                          <m:r>
                            <a:rPr kumimoji="1" lang="en-US" altLang="ja-JP" sz="2400" b="0" i="1" smtClean="0">
                              <a:latin typeface="Cambria Math" panose="02040503050406030204" pitchFamily="18" charset="0"/>
                              <a:ea typeface="Cambria Math" panose="02040503050406030204" pitchFamily="18" charset="0"/>
                            </a:rPr>
                            <m:t>𝑍</m:t>
                          </m:r>
                          <m:r>
                            <a:rPr kumimoji="1" lang="en-US" altLang="ja-JP" sz="2400" b="0" i="1" smtClean="0">
                              <a:latin typeface="Cambria Math" panose="02040503050406030204" pitchFamily="18" charset="0"/>
                              <a:ea typeface="Cambria Math" panose="02040503050406030204" pitchFamily="18" charset="0"/>
                            </a:rPr>
                            <m:t>−2</m:t>
                          </m:r>
                        </m:e>
                      </m:d>
                    </m:oMath>
                  </m:oMathPara>
                </a14:m>
                <a:br>
                  <a:rPr kumimoji="1" lang="en-US" altLang="ja-JP" sz="2400" b="0" i="1" dirty="0">
                    <a:latin typeface="Cambria Math" panose="02040503050406030204" pitchFamily="18" charset="0"/>
                    <a:ea typeface="Cambria Math" panose="02040503050406030204" pitchFamily="18" charset="0"/>
                  </a:rPr>
                </a:br>
                <a:endParaRPr kumimoji="1" lang="en-US" altLang="ja-JP" sz="24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ea typeface="Cambria Math" panose="02040503050406030204" pitchFamily="18" charset="0"/>
                        </a:rPr>
                        <m:t>⟺</m:t>
                      </m:r>
                      <m:r>
                        <a:rPr lang="en-US" altLang="ja-JP" sz="2400" b="0" i="1" smtClean="0">
                          <a:latin typeface="Cambria Math" panose="02040503050406030204" pitchFamily="18" charset="0"/>
                          <a:ea typeface="Cambria Math" panose="02040503050406030204" pitchFamily="18" charset="0"/>
                        </a:rPr>
                        <m:t>                </m:t>
                      </m:r>
                      <m:d>
                        <m:dPr>
                          <m:ctrlPr>
                            <a:rPr kumimoji="1" lang="en-US" altLang="ja-JP" sz="2400" b="0" i="1" smtClean="0">
                              <a:latin typeface="Cambria Math" panose="02040503050406030204" pitchFamily="18" charset="0"/>
                            </a:rPr>
                          </m:ctrlPr>
                        </m:dPr>
                        <m:e>
                          <m:r>
                            <a:rPr kumimoji="1" lang="en-US" altLang="ja-JP" sz="2400" b="0" i="1" smtClean="0">
                              <a:latin typeface="Cambria Math" panose="02040503050406030204" pitchFamily="18" charset="0"/>
                            </a:rPr>
                            <m:t>𝑁</m:t>
                          </m:r>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𝑍</m:t>
                          </m:r>
                        </m:e>
                      </m:d>
                      <m:r>
                        <a:rPr kumimoji="1" lang="en-US" altLang="ja-JP" sz="2400" b="0" i="1" smtClean="0">
                          <a:latin typeface="Cambria Math" panose="02040503050406030204" pitchFamily="18" charset="0"/>
                          <a:ea typeface="Cambria Math" panose="02040503050406030204" pitchFamily="18" charset="0"/>
                        </a:rPr>
                        <m:t>→</m:t>
                      </m:r>
                      <m:sSup>
                        <m:sSupPr>
                          <m:ctrlPr>
                            <a:rPr kumimoji="1" lang="en-US" altLang="ja-JP" sz="2400" b="0" i="1" smtClean="0">
                              <a:latin typeface="Cambria Math" panose="02040503050406030204" pitchFamily="18" charset="0"/>
                              <a:ea typeface="Cambria Math" panose="02040503050406030204" pitchFamily="18" charset="0"/>
                            </a:rPr>
                          </m:ctrlPr>
                        </m:sSupPr>
                        <m:e>
                          <m:r>
                            <a:rPr kumimoji="1" lang="en-US" altLang="ja-JP" sz="2400" b="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ea typeface="Cambria Math" panose="02040503050406030204" pitchFamily="18" charset="0"/>
                            </a:rPr>
                            <m:t>+</m:t>
                          </m:r>
                        </m:sup>
                      </m:sSup>
                      <m:r>
                        <a:rPr kumimoji="1" lang="en-US" altLang="ja-JP" sz="2400" b="0" i="1" smtClean="0">
                          <a:latin typeface="Cambria Math" panose="02040503050406030204" pitchFamily="18" charset="0"/>
                          <a:ea typeface="Cambria Math" panose="02040503050406030204" pitchFamily="18" charset="0"/>
                        </a:rPr>
                        <m:t>+</m:t>
                      </m:r>
                      <m:sSup>
                        <m:sSupPr>
                          <m:ctrlPr>
                            <a:rPr kumimoji="1" lang="en-US" altLang="ja-JP" sz="2400" b="0" i="1" smtClean="0">
                              <a:latin typeface="Cambria Math" panose="02040503050406030204" pitchFamily="18" charset="0"/>
                              <a:ea typeface="Cambria Math" panose="02040503050406030204" pitchFamily="18" charset="0"/>
                            </a:rPr>
                          </m:ctrlPr>
                        </m:sSupPr>
                        <m:e>
                          <m:r>
                            <a:rPr kumimoji="1" lang="en-US" altLang="ja-JP" sz="2400" b="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ea typeface="Cambria Math" panose="02040503050406030204" pitchFamily="18" charset="0"/>
                            </a:rPr>
                            <m:t>+</m:t>
                          </m:r>
                        </m:sup>
                      </m:sSup>
                      <m:r>
                        <a:rPr kumimoji="1" lang="en-US" altLang="ja-JP" sz="2400" b="0" i="1" smtClean="0">
                          <a:latin typeface="Cambria Math" panose="02040503050406030204" pitchFamily="18" charset="0"/>
                          <a:ea typeface="Cambria Math" panose="02040503050406030204" pitchFamily="18" charset="0"/>
                        </a:rPr>
                        <m:t>+(</m:t>
                      </m:r>
                      <m:r>
                        <a:rPr kumimoji="1" lang="en-US" altLang="ja-JP" sz="2400" b="0" i="1" smtClean="0">
                          <a:latin typeface="Cambria Math" panose="02040503050406030204" pitchFamily="18" charset="0"/>
                          <a:ea typeface="Cambria Math" panose="02040503050406030204" pitchFamily="18" charset="0"/>
                        </a:rPr>
                        <m:t>𝑁</m:t>
                      </m:r>
                      <m:r>
                        <a:rPr kumimoji="1" lang="en-US" altLang="ja-JP" sz="2400" b="0" i="1" smtClean="0">
                          <a:latin typeface="Cambria Math" panose="02040503050406030204" pitchFamily="18" charset="0"/>
                          <a:ea typeface="Cambria Math" panose="02040503050406030204" pitchFamily="18" charset="0"/>
                        </a:rPr>
                        <m:t>,</m:t>
                      </m:r>
                      <m:r>
                        <a:rPr kumimoji="1" lang="en-US" altLang="ja-JP" sz="2400" b="0" i="1" smtClean="0">
                          <a:latin typeface="Cambria Math" panose="02040503050406030204" pitchFamily="18" charset="0"/>
                          <a:ea typeface="Cambria Math" panose="02040503050406030204" pitchFamily="18" charset="0"/>
                        </a:rPr>
                        <m:t>𝑍</m:t>
                      </m:r>
                      <m:r>
                        <a:rPr kumimoji="1" lang="en-US" altLang="ja-JP" sz="2400" b="0" i="1" smtClean="0">
                          <a:latin typeface="Cambria Math" panose="02040503050406030204" pitchFamily="18" charset="0"/>
                          <a:ea typeface="Cambria Math" panose="02040503050406030204" pitchFamily="18" charset="0"/>
                        </a:rPr>
                        <m:t>−2)</m:t>
                      </m:r>
                    </m:oMath>
                  </m:oMathPara>
                </a14:m>
                <a:endParaRPr kumimoji="1" lang="ja-JP" altLang="en-US" sz="2400"/>
              </a:p>
            </p:txBody>
          </p:sp>
        </mc:Choice>
        <mc:Fallback xmlns="">
          <p:sp>
            <p:nvSpPr>
              <p:cNvPr id="3" name="コンテンツ プレースホルダー 2">
                <a:extLst>
                  <a:ext uri="{FF2B5EF4-FFF2-40B4-BE49-F238E27FC236}">
                    <a16:creationId xmlns:a16="http://schemas.microsoft.com/office/drawing/2014/main" id="{3324B60F-D018-6748-A7BA-B34460F45492}"/>
                  </a:ext>
                </a:extLst>
              </p:cNvPr>
              <p:cNvSpPr>
                <a:spLocks noGrp="1" noRot="1" noChangeAspect="1" noMove="1" noResize="1" noEditPoints="1" noAdjustHandles="1" noChangeArrowheads="1" noChangeShapeType="1" noTextEdit="1"/>
              </p:cNvSpPr>
              <p:nvPr>
                <p:ph idx="1"/>
              </p:nvPr>
            </p:nvSpPr>
            <p:spPr>
              <a:xfrm>
                <a:off x="199464" y="805073"/>
                <a:ext cx="6048672" cy="849249"/>
              </a:xfrm>
              <a:blipFill>
                <a:blip r:embed="rId3"/>
                <a:stretch>
                  <a:fillRect t="-147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4FEEA0DA-6634-8141-979A-07913CB6576B}"/>
                  </a:ext>
                </a:extLst>
              </p:cNvPr>
              <p:cNvSpPr txBox="1"/>
              <p:nvPr/>
            </p:nvSpPr>
            <p:spPr>
              <a:xfrm>
                <a:off x="385692" y="2676461"/>
                <a:ext cx="11236188" cy="461665"/>
              </a:xfrm>
              <a:prstGeom prst="rect">
                <a:avLst/>
              </a:prstGeom>
              <a:noFill/>
            </p:spPr>
            <p:txBody>
              <a:bodyPr wrap="square" rtlCol="0">
                <a:spAutoFit/>
              </a:bodyPr>
              <a:lstStyle/>
              <a:p>
                <a14:m>
                  <m:oMath xmlns:m="http://schemas.openxmlformats.org/officeDocument/2006/math">
                    <m:r>
                      <a:rPr kumimoji="1" lang="en-US" altLang="ja-JP" sz="2400" b="0" i="1" smtClean="0">
                        <a:latin typeface="Cambria Math" panose="02040503050406030204" pitchFamily="18" charset="0"/>
                        <a:ea typeface="Cambria Math" panose="02040503050406030204" pitchFamily="18" charset="0"/>
                      </a:rPr>
                      <m:t>  ∙</m:t>
                    </m:r>
                    <m:d>
                      <m:dPr>
                        <m:ctrlPr>
                          <a:rPr kumimoji="1" lang="en-US" altLang="ja-JP" sz="2400" b="0" i="1" smtClean="0">
                            <a:latin typeface="Cambria Math" panose="02040503050406030204" pitchFamily="18" charset="0"/>
                            <a:ea typeface="Cambria Math" panose="02040503050406030204" pitchFamily="18" charset="0"/>
                          </a:rPr>
                        </m:ctrlPr>
                      </m:dPr>
                      <m:e>
                        <m:r>
                          <a:rPr kumimoji="1" lang="en-US" altLang="ja-JP" sz="2400" b="0" i="1" smtClean="0">
                            <a:latin typeface="Cambria Math" panose="02040503050406030204" pitchFamily="18" charset="0"/>
                            <a:ea typeface="Cambria Math" panose="02040503050406030204" pitchFamily="18" charset="0"/>
                          </a:rPr>
                          <m:t>𝑁</m:t>
                        </m:r>
                        <m:r>
                          <a:rPr kumimoji="1" lang="en-US" altLang="ja-JP" sz="2400" b="0" i="1" smtClean="0">
                            <a:latin typeface="Cambria Math" panose="02040503050406030204" pitchFamily="18" charset="0"/>
                            <a:ea typeface="Cambria Math" panose="02040503050406030204" pitchFamily="18" charset="0"/>
                          </a:rPr>
                          <m:t>,</m:t>
                        </m:r>
                        <m:r>
                          <a:rPr kumimoji="1" lang="en-US" altLang="ja-JP" sz="2400" b="0" i="1" smtClean="0">
                            <a:latin typeface="Cambria Math" panose="02040503050406030204" pitchFamily="18" charset="0"/>
                            <a:ea typeface="Cambria Math" panose="02040503050406030204" pitchFamily="18" charset="0"/>
                          </a:rPr>
                          <m:t>𝑍</m:t>
                        </m:r>
                      </m:e>
                    </m:d>
                    <m:r>
                      <a:rPr kumimoji="1" lang="en-US" altLang="ja-JP" sz="2400" b="0" i="1" smtClean="0">
                        <a:latin typeface="Cambria Math" panose="02040503050406030204" pitchFamily="18" charset="0"/>
                        <a:ea typeface="Cambria Math" panose="02040503050406030204" pitchFamily="18" charset="0"/>
                      </a:rPr>
                      <m:t>→</m:t>
                    </m:r>
                    <m:sSup>
                      <m:sSupPr>
                        <m:ctrlPr>
                          <a:rPr kumimoji="1" lang="en-US" altLang="ja-JP" sz="2400" i="1" smtClean="0">
                            <a:latin typeface="Cambria Math" panose="02040503050406030204" pitchFamily="18" charset="0"/>
                          </a:rPr>
                        </m:ctrlPr>
                      </m:sSupPr>
                      <m:e>
                        <m:r>
                          <a:rPr kumimoji="1" lang="en-US" altLang="ja-JP" sz="2400" b="0" i="1" smtClean="0">
                            <a:latin typeface="Cambria Math" panose="02040503050406030204" pitchFamily="18" charset="0"/>
                          </a:rPr>
                          <m:t>𝑒</m:t>
                        </m:r>
                      </m:e>
                      <m:sup>
                        <m:r>
                          <a:rPr kumimoji="1" lang="en-US" altLang="ja-JP" sz="2400" b="0" i="1" smtClean="0">
                            <a:latin typeface="Cambria Math" panose="02040503050406030204" pitchFamily="18" charset="0"/>
                          </a:rPr>
                          <m:t>−</m:t>
                        </m:r>
                      </m:sup>
                    </m:sSup>
                    <m:r>
                      <a:rPr kumimoji="1" lang="en-US" altLang="ja-JP" sz="2400" b="0" i="1" smtClean="0">
                        <a:latin typeface="Cambria Math" panose="02040503050406030204" pitchFamily="18" charset="0"/>
                      </a:rPr>
                      <m:t>+</m:t>
                    </m:r>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𝑒</m:t>
                        </m:r>
                      </m:e>
                      <m:sup>
                        <m:r>
                          <a:rPr kumimoji="1" lang="en-US" altLang="ja-JP" sz="2400" b="0" i="1" smtClean="0">
                            <a:latin typeface="Cambria Math" panose="02040503050406030204" pitchFamily="18" charset="0"/>
                          </a:rPr>
                          <m:t>−</m:t>
                        </m:r>
                      </m:sup>
                    </m:sSup>
                    <m:r>
                      <a:rPr kumimoji="1" lang="en-US" altLang="ja-JP" sz="2400" b="0" i="1" smtClean="0">
                        <a:latin typeface="Cambria Math" panose="02040503050406030204" pitchFamily="18" charset="0"/>
                      </a:rPr>
                      <m:t>+</m:t>
                    </m:r>
                    <m:d>
                      <m:dPr>
                        <m:ctrlPr>
                          <a:rPr kumimoji="1" lang="en-US" altLang="ja-JP" sz="2400" b="0" i="1" smtClean="0">
                            <a:latin typeface="Cambria Math" panose="02040503050406030204" pitchFamily="18" charset="0"/>
                          </a:rPr>
                        </m:ctrlPr>
                      </m:dPr>
                      <m:e>
                        <m:r>
                          <a:rPr kumimoji="1" lang="en-US" altLang="ja-JP" sz="2400" b="0" i="1" smtClean="0">
                            <a:latin typeface="Cambria Math" panose="02040503050406030204" pitchFamily="18" charset="0"/>
                          </a:rPr>
                          <m:t>𝑁</m:t>
                        </m:r>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𝑍</m:t>
                        </m:r>
                        <m:r>
                          <a:rPr kumimoji="1" lang="en-US" altLang="ja-JP" sz="2400" b="0" i="1" smtClean="0">
                            <a:latin typeface="Cambria Math" panose="02040503050406030204" pitchFamily="18" charset="0"/>
                          </a:rPr>
                          <m:t>+2</m:t>
                        </m:r>
                      </m:e>
                    </m:d>
                    <m:r>
                      <a:rPr kumimoji="1" lang="en-US" altLang="ja-JP" sz="2400" b="0" i="1" smtClean="0">
                        <a:latin typeface="Cambria Math" panose="02040503050406030204" pitchFamily="18" charset="0"/>
                      </a:rPr>
                      <m:t>  </m:t>
                    </m:r>
                    <m:r>
                      <a:rPr kumimoji="1" lang="en-US" altLang="ja-JP" sz="2400" b="0" i="1" smtClean="0">
                        <a:latin typeface="Cambria Math" panose="02040503050406030204" pitchFamily="18" charset="0"/>
                        <a:ea typeface="Cambria Math" panose="02040503050406030204" pitchFamily="18" charset="0"/>
                      </a:rPr>
                      <m:t>⋯</m:t>
                    </m:r>
                  </m:oMath>
                </a14:m>
                <a:r>
                  <a:rPr kumimoji="1" lang="en-US" altLang="ja-JP" sz="2400" dirty="0">
                    <a:latin typeface="Cambria Math" panose="02040503050406030204" pitchFamily="18" charset="0"/>
                    <a:ea typeface="Cambria Math" panose="02040503050406030204" pitchFamily="18" charset="0"/>
                  </a:rPr>
                  <a:t>  neutrinoless double beta decay    </a:t>
                </a:r>
                <a:endParaRPr kumimoji="1" lang="ja-JP" altLang="en-US" sz="2400">
                  <a:latin typeface="Cambria Math" panose="02040503050406030204" pitchFamily="18" charset="0"/>
                </a:endParaRPr>
              </a:p>
            </p:txBody>
          </p:sp>
        </mc:Choice>
        <mc:Fallback xmlns="">
          <p:sp>
            <p:nvSpPr>
              <p:cNvPr id="5" name="テキスト ボックス 4">
                <a:extLst>
                  <a:ext uri="{FF2B5EF4-FFF2-40B4-BE49-F238E27FC236}">
                    <a16:creationId xmlns:a16="http://schemas.microsoft.com/office/drawing/2014/main" id="{4FEEA0DA-6634-8141-979A-07913CB6576B}"/>
                  </a:ext>
                </a:extLst>
              </p:cNvPr>
              <p:cNvSpPr txBox="1">
                <a:spLocks noRot="1" noChangeAspect="1" noMove="1" noResize="1" noEditPoints="1" noAdjustHandles="1" noChangeArrowheads="1" noChangeShapeType="1" noTextEdit="1"/>
              </p:cNvSpPr>
              <p:nvPr/>
            </p:nvSpPr>
            <p:spPr>
              <a:xfrm>
                <a:off x="385692" y="2676461"/>
                <a:ext cx="11236188" cy="461665"/>
              </a:xfrm>
              <a:prstGeom prst="rect">
                <a:avLst/>
              </a:prstGeom>
              <a:blipFill>
                <a:blip r:embed="rId4"/>
                <a:stretch>
                  <a:fillRect l="-451" t="-10811" b="-2702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20096D67-9D61-8A49-A557-C311040FEF89}"/>
                  </a:ext>
                </a:extLst>
              </p:cNvPr>
              <p:cNvSpPr txBox="1"/>
              <p:nvPr/>
            </p:nvSpPr>
            <p:spPr>
              <a:xfrm>
                <a:off x="370460" y="6445141"/>
                <a:ext cx="8231137"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   </m:t>
                      </m:r>
                      <m:r>
                        <a:rPr kumimoji="1" lang="en-US" altLang="ja-JP" sz="2400" b="0" i="1" smtClean="0">
                          <a:latin typeface="Cambria Math" panose="02040503050406030204" pitchFamily="18" charset="0"/>
                          <a:ea typeface="Cambria Math" panose="02040503050406030204" pitchFamily="18" charset="0"/>
                        </a:rPr>
                        <m:t>∙</m:t>
                      </m:r>
                      <m:r>
                        <a:rPr kumimoji="1" lang="en-US" altLang="ja-JP" sz="2400" b="0" i="1" smtClean="0">
                          <a:latin typeface="Cambria Math" panose="02040503050406030204" pitchFamily="18" charset="0"/>
                        </a:rPr>
                        <m:t> </m:t>
                      </m:r>
                      <m:sSup>
                        <m:sSupPr>
                          <m:ctrlPr>
                            <a:rPr kumimoji="1" lang="en-US" altLang="ja-JP" sz="2400" i="1" smtClean="0">
                              <a:latin typeface="Cambria Math" panose="02040503050406030204" pitchFamily="18" charset="0"/>
                            </a:rPr>
                          </m:ctrlPr>
                        </m:sSupPr>
                        <m:e>
                          <m:r>
                            <a:rPr kumimoji="1" lang="en-US" altLang="ja-JP" sz="2400" b="0" i="1" smtClean="0">
                              <a:latin typeface="Cambria Math" panose="02040503050406030204" pitchFamily="18" charset="0"/>
                            </a:rPr>
                            <m:t>𝐾</m:t>
                          </m:r>
                        </m:e>
                        <m:sup>
                          <m:r>
                            <a:rPr kumimoji="1" lang="en-US" altLang="ja-JP" sz="2400" b="0" i="1" smtClean="0">
                              <a:latin typeface="Cambria Math" panose="02040503050406030204" pitchFamily="18" charset="0"/>
                            </a:rPr>
                            <m:t>+</m:t>
                          </m:r>
                        </m:sup>
                      </m:sSup>
                      <m:r>
                        <a:rPr kumimoji="1" lang="en-US" altLang="ja-JP" sz="2400" i="1" smtClean="0">
                          <a:latin typeface="Cambria Math" panose="02040503050406030204" pitchFamily="18" charset="0"/>
                          <a:ea typeface="Cambria Math" panose="02040503050406030204" pitchFamily="18" charset="0"/>
                        </a:rPr>
                        <m:t>→</m:t>
                      </m:r>
                      <m:sSup>
                        <m:sSupPr>
                          <m:ctrlPr>
                            <a:rPr kumimoji="1" lang="en-US" altLang="ja-JP" sz="2400" i="1" smtClean="0">
                              <a:latin typeface="Cambria Math" panose="02040503050406030204" pitchFamily="18" charset="0"/>
                              <a:ea typeface="Cambria Math" panose="02040503050406030204" pitchFamily="18" charset="0"/>
                            </a:rPr>
                          </m:ctrlPr>
                        </m:sSupPr>
                        <m:e>
                          <m:r>
                            <a:rPr kumimoji="1" lang="en-US" altLang="ja-JP" sz="240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ea typeface="Cambria Math" panose="02040503050406030204" pitchFamily="18" charset="0"/>
                            </a:rPr>
                            <m:t>+</m:t>
                          </m:r>
                        </m:sup>
                      </m:sSup>
                      <m:r>
                        <a:rPr kumimoji="1" lang="en-US" altLang="ja-JP" sz="2400" b="0" i="1" smtClean="0">
                          <a:latin typeface="Cambria Math" panose="02040503050406030204" pitchFamily="18" charset="0"/>
                          <a:ea typeface="Cambria Math" panose="02040503050406030204" pitchFamily="18" charset="0"/>
                        </a:rPr>
                        <m:t>+</m:t>
                      </m:r>
                      <m:sSup>
                        <m:sSupPr>
                          <m:ctrlPr>
                            <a:rPr kumimoji="1" lang="en-US" altLang="ja-JP" sz="2400" i="1" smtClean="0">
                              <a:latin typeface="Cambria Math" panose="02040503050406030204" pitchFamily="18" charset="0"/>
                              <a:ea typeface="Cambria Math" panose="02040503050406030204" pitchFamily="18" charset="0"/>
                            </a:rPr>
                          </m:ctrlPr>
                        </m:sSupPr>
                        <m:e>
                          <m:r>
                            <a:rPr kumimoji="1" lang="en-US" altLang="ja-JP" sz="240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ea typeface="Cambria Math" panose="02040503050406030204" pitchFamily="18" charset="0"/>
                            </a:rPr>
                            <m:t>+</m:t>
                          </m:r>
                        </m:sup>
                      </m:sSup>
                      <m:r>
                        <a:rPr kumimoji="1" lang="en-US" altLang="ja-JP" sz="2400" b="0" i="1" smtClean="0">
                          <a:latin typeface="Cambria Math" panose="02040503050406030204" pitchFamily="18" charset="0"/>
                          <a:ea typeface="Cambria Math" panose="02040503050406030204" pitchFamily="18" charset="0"/>
                        </a:rPr>
                        <m:t>+</m:t>
                      </m:r>
                      <m:sSup>
                        <m:sSupPr>
                          <m:ctrlPr>
                            <a:rPr kumimoji="1" lang="en-US" altLang="ja-JP" sz="2400" i="1" smtClean="0">
                              <a:latin typeface="Cambria Math" panose="02040503050406030204" pitchFamily="18" charset="0"/>
                              <a:ea typeface="Cambria Math" panose="02040503050406030204" pitchFamily="18" charset="0"/>
                            </a:rPr>
                          </m:ctrlPr>
                        </m:sSupPr>
                        <m:e>
                          <m:r>
                            <a:rPr kumimoji="1" lang="en-US" altLang="ja-JP" sz="2400" i="1" smtClean="0">
                              <a:latin typeface="Cambria Math" panose="02040503050406030204" pitchFamily="18" charset="0"/>
                              <a:ea typeface="Cambria Math" panose="02040503050406030204" pitchFamily="18" charset="0"/>
                            </a:rPr>
                            <m:t>𝜋</m:t>
                          </m:r>
                        </m:e>
                        <m:sup>
                          <m:r>
                            <a:rPr kumimoji="1" lang="en-US" altLang="ja-JP" sz="2400" b="0" i="1" smtClean="0">
                              <a:latin typeface="Cambria Math" panose="02040503050406030204" pitchFamily="18" charset="0"/>
                              <a:ea typeface="Cambria Math" panose="02040503050406030204" pitchFamily="18" charset="0"/>
                            </a:rPr>
                            <m:t>−</m:t>
                          </m:r>
                        </m:sup>
                      </m:sSup>
                      <m:r>
                        <a:rPr kumimoji="1" lang="en-US" altLang="ja-JP" sz="2400" b="0" i="1" smtClean="0">
                          <a:latin typeface="Cambria Math" panose="02040503050406030204" pitchFamily="18" charset="0"/>
                          <a:ea typeface="Cambria Math" panose="02040503050406030204" pitchFamily="18" charset="0"/>
                        </a:rPr>
                        <m:t>     ⋯</m:t>
                      </m:r>
                      <m:r>
                        <a:rPr kumimoji="1" lang="en-US" altLang="ja-JP" sz="2400" b="0" i="0" smtClean="0">
                          <a:latin typeface="Cambria Math" panose="02040503050406030204" pitchFamily="18" charset="0"/>
                          <a:ea typeface="Cambria Math" panose="02040503050406030204" pitchFamily="18" charset="0"/>
                        </a:rPr>
                        <m:t> </m:t>
                      </m:r>
                      <m:r>
                        <m:rPr>
                          <m:sty m:val="p"/>
                        </m:rPr>
                        <a:rPr kumimoji="1" lang="en-US" altLang="ja-JP" sz="2400" b="0" i="0" smtClean="0">
                          <a:latin typeface="Cambria Math" panose="02040503050406030204" pitchFamily="18" charset="0"/>
                          <a:ea typeface="Cambria Math" panose="02040503050406030204" pitchFamily="18" charset="0"/>
                        </a:rPr>
                        <m:t>decay</m:t>
                      </m:r>
                      <m:r>
                        <a:rPr kumimoji="1" lang="en-US" altLang="ja-JP" sz="2400" b="0" i="0" smtClean="0">
                          <a:latin typeface="Cambria Math" panose="02040503050406030204" pitchFamily="18" charset="0"/>
                          <a:ea typeface="Cambria Math" panose="02040503050406030204" pitchFamily="18" charset="0"/>
                        </a:rPr>
                        <m:t> </m:t>
                      </m:r>
                      <m:r>
                        <m:rPr>
                          <m:sty m:val="p"/>
                        </m:rPr>
                        <a:rPr kumimoji="1" lang="en-US" altLang="ja-JP" sz="2400" b="0" i="0" smtClean="0">
                          <a:latin typeface="Cambria Math" panose="02040503050406030204" pitchFamily="18" charset="0"/>
                          <a:ea typeface="Cambria Math" panose="02040503050406030204" pitchFamily="18" charset="0"/>
                        </a:rPr>
                        <m:t>of</m:t>
                      </m:r>
                      <m:r>
                        <a:rPr kumimoji="1" lang="en-US" altLang="ja-JP" sz="2400" b="0" i="0" smtClean="0">
                          <a:latin typeface="Cambria Math" panose="02040503050406030204" pitchFamily="18" charset="0"/>
                          <a:ea typeface="Cambria Math" panose="02040503050406030204" pitchFamily="18" charset="0"/>
                        </a:rPr>
                        <m:t> </m:t>
                      </m:r>
                      <m:r>
                        <m:rPr>
                          <m:sty m:val="p"/>
                        </m:rPr>
                        <a:rPr kumimoji="1" lang="en-US" altLang="ja-JP" sz="2400" b="0" i="0" smtClean="0">
                          <a:latin typeface="Cambria Math" panose="02040503050406030204" pitchFamily="18" charset="0"/>
                          <a:ea typeface="Cambria Math" panose="02040503050406030204" pitchFamily="18" charset="0"/>
                        </a:rPr>
                        <m:t>K</m:t>
                      </m:r>
                      <m:r>
                        <a:rPr kumimoji="1" lang="en-US" altLang="ja-JP" sz="2400" b="0" i="0" smtClean="0">
                          <a:latin typeface="Cambria Math" panose="02040503050406030204" pitchFamily="18" charset="0"/>
                          <a:ea typeface="Cambria Math" panose="02040503050406030204" pitchFamily="18" charset="0"/>
                        </a:rPr>
                        <m:t> </m:t>
                      </m:r>
                      <m:r>
                        <m:rPr>
                          <m:sty m:val="p"/>
                        </m:rPr>
                        <a:rPr kumimoji="1" lang="en-US" altLang="ja-JP" sz="2400" b="0" i="0" smtClean="0">
                          <a:latin typeface="Cambria Math" panose="02040503050406030204" pitchFamily="18" charset="0"/>
                          <a:ea typeface="Cambria Math" panose="02040503050406030204" pitchFamily="18" charset="0"/>
                        </a:rPr>
                        <m:t>meson</m:t>
                      </m:r>
                      <m:r>
                        <a:rPr kumimoji="1" lang="en-US" altLang="ja-JP" sz="2400" b="0" i="0" smtClean="0">
                          <a:latin typeface="Cambria Math" panose="02040503050406030204" pitchFamily="18" charset="0"/>
                          <a:ea typeface="Cambria Math" panose="02040503050406030204" pitchFamily="18" charset="0"/>
                        </a:rPr>
                        <m:t>  &lt;8.6</m:t>
                      </m:r>
                      <m:r>
                        <a:rPr kumimoji="1" lang="en-US" altLang="ja-JP" sz="2400" b="0" i="1" smtClean="0">
                          <a:latin typeface="Cambria Math" panose="02040503050406030204" pitchFamily="18" charset="0"/>
                          <a:ea typeface="Cambria Math" panose="02040503050406030204" pitchFamily="18" charset="0"/>
                        </a:rPr>
                        <m:t>×</m:t>
                      </m:r>
                      <m:sSup>
                        <m:sSupPr>
                          <m:ctrlPr>
                            <a:rPr kumimoji="1" lang="en-US" altLang="ja-JP" sz="2400" b="0" i="1" smtClean="0">
                              <a:latin typeface="Cambria Math" panose="02040503050406030204" pitchFamily="18" charset="0"/>
                              <a:ea typeface="Cambria Math" panose="02040503050406030204" pitchFamily="18" charset="0"/>
                            </a:rPr>
                          </m:ctrlPr>
                        </m:sSupPr>
                        <m:e>
                          <m:r>
                            <a:rPr kumimoji="1" lang="en-US" altLang="ja-JP" sz="2400" b="0" i="1" smtClean="0">
                              <a:latin typeface="Cambria Math" panose="02040503050406030204" pitchFamily="18" charset="0"/>
                              <a:ea typeface="Cambria Math" panose="02040503050406030204" pitchFamily="18" charset="0"/>
                            </a:rPr>
                            <m:t>10</m:t>
                          </m:r>
                        </m:e>
                        <m:sup>
                          <m:r>
                            <a:rPr kumimoji="1" lang="en-US" altLang="ja-JP" sz="2400" b="0" i="1" smtClean="0">
                              <a:latin typeface="Cambria Math" panose="02040503050406030204" pitchFamily="18" charset="0"/>
                              <a:ea typeface="Cambria Math" panose="02040503050406030204" pitchFamily="18" charset="0"/>
                            </a:rPr>
                            <m:t>−11</m:t>
                          </m:r>
                        </m:sup>
                      </m:sSup>
                    </m:oMath>
                  </m:oMathPara>
                </a14:m>
                <a:endParaRPr kumimoji="1" lang="en-US" altLang="ja-JP" sz="2400" b="0" dirty="0">
                  <a:latin typeface="Cambria Math" panose="02040503050406030204" pitchFamily="18" charset="0"/>
                  <a:ea typeface="Cambria Math" panose="02040503050406030204" pitchFamily="18" charset="0"/>
                </a:endParaRPr>
              </a:p>
            </p:txBody>
          </p:sp>
        </mc:Choice>
        <mc:Fallback xmlns="">
          <p:sp>
            <p:nvSpPr>
              <p:cNvPr id="4" name="テキスト ボックス 3">
                <a:extLst>
                  <a:ext uri="{FF2B5EF4-FFF2-40B4-BE49-F238E27FC236}">
                    <a16:creationId xmlns:a16="http://schemas.microsoft.com/office/drawing/2014/main" id="{20096D67-9D61-8A49-A557-C311040FEF89}"/>
                  </a:ext>
                </a:extLst>
              </p:cNvPr>
              <p:cNvSpPr txBox="1">
                <a:spLocks noRot="1" noChangeAspect="1" noMove="1" noResize="1" noEditPoints="1" noAdjustHandles="1" noChangeArrowheads="1" noChangeShapeType="1" noTextEdit="1"/>
              </p:cNvSpPr>
              <p:nvPr/>
            </p:nvSpPr>
            <p:spPr>
              <a:xfrm>
                <a:off x="370460" y="6445141"/>
                <a:ext cx="8231137" cy="369332"/>
              </a:xfrm>
              <a:prstGeom prst="rect">
                <a:avLst/>
              </a:prstGeom>
              <a:blipFill>
                <a:blip r:embed="rId5"/>
                <a:stretch>
                  <a:fillRect l="-308" t="-3226" b="-35484"/>
                </a:stretch>
              </a:blipFill>
            </p:spPr>
            <p:txBody>
              <a:bodyPr/>
              <a:lstStyle/>
              <a:p>
                <a:r>
                  <a:rPr lang="ja-JP" altLang="en-US">
                    <a:noFill/>
                  </a:rPr>
                  <a:t> </a:t>
                </a:r>
              </a:p>
            </p:txBody>
          </p:sp>
        </mc:Fallback>
      </mc:AlternateContent>
      <p:grpSp>
        <p:nvGrpSpPr>
          <p:cNvPr id="41" name="グループ化 40">
            <a:extLst>
              <a:ext uri="{FF2B5EF4-FFF2-40B4-BE49-F238E27FC236}">
                <a16:creationId xmlns:a16="http://schemas.microsoft.com/office/drawing/2014/main" id="{DC28A423-1A1B-E24F-9C07-E71E65B14C3E}"/>
              </a:ext>
            </a:extLst>
          </p:cNvPr>
          <p:cNvGrpSpPr/>
          <p:nvPr/>
        </p:nvGrpSpPr>
        <p:grpSpPr>
          <a:xfrm>
            <a:off x="739996" y="3132857"/>
            <a:ext cx="2952540" cy="2281679"/>
            <a:chOff x="1031900" y="4099258"/>
            <a:chExt cx="3906084" cy="2482513"/>
          </a:xfrm>
        </p:grpSpPr>
        <p:sp>
          <p:nvSpPr>
            <p:cNvPr id="25" name="テキスト ボックス 24">
              <a:extLst>
                <a:ext uri="{FF2B5EF4-FFF2-40B4-BE49-F238E27FC236}">
                  <a16:creationId xmlns:a16="http://schemas.microsoft.com/office/drawing/2014/main" id="{3E65740E-68E9-164D-B26B-C019575D8507}"/>
                </a:ext>
              </a:extLst>
            </p:cNvPr>
            <p:cNvSpPr txBox="1"/>
            <p:nvPr/>
          </p:nvSpPr>
          <p:spPr>
            <a:xfrm>
              <a:off x="1062545" y="4099258"/>
              <a:ext cx="280549" cy="502301"/>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n</a:t>
              </a:r>
              <a:endParaRPr kumimoji="1" lang="ja-JP" altLang="en-US" sz="2400">
                <a:latin typeface="Cambria Math" panose="02040503050406030204" pitchFamily="18" charset="0"/>
              </a:endParaRPr>
            </a:p>
          </p:txBody>
        </p:sp>
        <p:sp>
          <p:nvSpPr>
            <p:cNvPr id="26" name="テキスト ボックス 25">
              <a:extLst>
                <a:ext uri="{FF2B5EF4-FFF2-40B4-BE49-F238E27FC236}">
                  <a16:creationId xmlns:a16="http://schemas.microsoft.com/office/drawing/2014/main" id="{CBF8E6C8-4032-2F44-A958-9DD04E60CB44}"/>
                </a:ext>
              </a:extLst>
            </p:cNvPr>
            <p:cNvSpPr txBox="1"/>
            <p:nvPr/>
          </p:nvSpPr>
          <p:spPr>
            <a:xfrm>
              <a:off x="4316782" y="4114770"/>
              <a:ext cx="280549" cy="502301"/>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p</a:t>
              </a:r>
              <a:endParaRPr kumimoji="1" lang="ja-JP" altLang="en-US" sz="2400">
                <a:latin typeface="Cambria Math" panose="02040503050406030204" pitchFamily="18" charset="0"/>
              </a:endParaRPr>
            </a:p>
          </p:txBody>
        </p:sp>
        <p:grpSp>
          <p:nvGrpSpPr>
            <p:cNvPr id="27" name="グループ化 26">
              <a:extLst>
                <a:ext uri="{FF2B5EF4-FFF2-40B4-BE49-F238E27FC236}">
                  <a16:creationId xmlns:a16="http://schemas.microsoft.com/office/drawing/2014/main" id="{9204AC99-28FC-2D43-925F-DF37BEE3C847}"/>
                </a:ext>
              </a:extLst>
            </p:cNvPr>
            <p:cNvGrpSpPr/>
            <p:nvPr/>
          </p:nvGrpSpPr>
          <p:grpSpPr>
            <a:xfrm>
              <a:off x="1352893" y="4328463"/>
              <a:ext cx="981430" cy="335698"/>
              <a:chOff x="5579986" y="4509208"/>
              <a:chExt cx="1259508" cy="411707"/>
            </a:xfrm>
          </p:grpSpPr>
          <p:cxnSp>
            <p:nvCxnSpPr>
              <p:cNvPr id="35" name="直線コネクタ 34">
                <a:extLst>
                  <a:ext uri="{FF2B5EF4-FFF2-40B4-BE49-F238E27FC236}">
                    <a16:creationId xmlns:a16="http://schemas.microsoft.com/office/drawing/2014/main" id="{D8213C3D-6799-9247-B036-775169E6870C}"/>
                  </a:ext>
                </a:extLst>
              </p:cNvPr>
              <p:cNvCxnSpPr>
                <a:cxnSpLocks/>
              </p:cNvCxnSpPr>
              <p:nvPr/>
            </p:nvCxnSpPr>
            <p:spPr>
              <a:xfrm>
                <a:off x="5579986" y="4509208"/>
                <a:ext cx="1259508" cy="41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三角形 35">
                <a:extLst>
                  <a:ext uri="{FF2B5EF4-FFF2-40B4-BE49-F238E27FC236}">
                    <a16:creationId xmlns:a16="http://schemas.microsoft.com/office/drawing/2014/main" id="{30C01A6B-5E00-3645-98DE-A39B3DEB6AA9}"/>
                  </a:ext>
                </a:extLst>
              </p:cNvPr>
              <p:cNvSpPr/>
              <p:nvPr/>
            </p:nvSpPr>
            <p:spPr>
              <a:xfrm rot="6420000">
                <a:off x="6192000" y="4672800"/>
                <a:ext cx="144000" cy="1080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a:extLst>
                <a:ext uri="{FF2B5EF4-FFF2-40B4-BE49-F238E27FC236}">
                  <a16:creationId xmlns:a16="http://schemas.microsoft.com/office/drawing/2014/main" id="{041262BF-D4A0-C648-A144-440D6DB4C6FE}"/>
                </a:ext>
              </a:extLst>
            </p:cNvPr>
            <p:cNvGrpSpPr/>
            <p:nvPr/>
          </p:nvGrpSpPr>
          <p:grpSpPr>
            <a:xfrm>
              <a:off x="2334323" y="4328463"/>
              <a:ext cx="1963627" cy="334632"/>
              <a:chOff x="3331532" y="4035672"/>
              <a:chExt cx="2484187" cy="410399"/>
            </a:xfrm>
          </p:grpSpPr>
          <p:cxnSp>
            <p:nvCxnSpPr>
              <p:cNvPr id="33" name="直線コネクタ 32">
                <a:extLst>
                  <a:ext uri="{FF2B5EF4-FFF2-40B4-BE49-F238E27FC236}">
                    <a16:creationId xmlns:a16="http://schemas.microsoft.com/office/drawing/2014/main" id="{CEA238C2-EDA7-CD4A-B636-3228ADE42919}"/>
                  </a:ext>
                </a:extLst>
              </p:cNvPr>
              <p:cNvCxnSpPr>
                <a:cxnSpLocks/>
              </p:cNvCxnSpPr>
              <p:nvPr/>
            </p:nvCxnSpPr>
            <p:spPr>
              <a:xfrm flipV="1">
                <a:off x="3331532" y="4035672"/>
                <a:ext cx="2484187" cy="4103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三角形 33">
                <a:extLst>
                  <a:ext uri="{FF2B5EF4-FFF2-40B4-BE49-F238E27FC236}">
                    <a16:creationId xmlns:a16="http://schemas.microsoft.com/office/drawing/2014/main" id="{21FC9DEC-ADEB-5E43-A0DB-917B10658FF4}"/>
                  </a:ext>
                </a:extLst>
              </p:cNvPr>
              <p:cNvSpPr/>
              <p:nvPr/>
            </p:nvSpPr>
            <p:spPr>
              <a:xfrm rot="4857283">
                <a:off x="4566209" y="4168338"/>
                <a:ext cx="144155" cy="108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フリーフォーム 28">
              <a:extLst>
                <a:ext uri="{FF2B5EF4-FFF2-40B4-BE49-F238E27FC236}">
                  <a16:creationId xmlns:a16="http://schemas.microsoft.com/office/drawing/2014/main" id="{42E58A3D-78BE-EC4D-ACF4-F8572FD551D0}"/>
                </a:ext>
              </a:extLst>
            </p:cNvPr>
            <p:cNvSpPr/>
            <p:nvPr/>
          </p:nvSpPr>
          <p:spPr>
            <a:xfrm rot="1839778" flipV="1">
              <a:off x="2298620" y="4736217"/>
              <a:ext cx="476545" cy="122193"/>
            </a:xfrm>
            <a:custGeom>
              <a:avLst/>
              <a:gdLst>
                <a:gd name="connsiteX0" fmla="*/ 0 w 2887578"/>
                <a:gd name="connsiteY0" fmla="*/ 360202 h 742804"/>
                <a:gd name="connsiteX1" fmla="*/ 360947 w 2887578"/>
                <a:gd name="connsiteY1" fmla="*/ 11286 h 742804"/>
                <a:gd name="connsiteX2" fmla="*/ 1082842 w 2887578"/>
                <a:gd name="connsiteY2" fmla="*/ 733181 h 742804"/>
                <a:gd name="connsiteX3" fmla="*/ 1804736 w 2887578"/>
                <a:gd name="connsiteY3" fmla="*/ 11286 h 742804"/>
                <a:gd name="connsiteX4" fmla="*/ 2526631 w 2887578"/>
                <a:gd name="connsiteY4" fmla="*/ 733181 h 742804"/>
                <a:gd name="connsiteX5" fmla="*/ 2887578 w 2887578"/>
                <a:gd name="connsiteY5" fmla="*/ 360202 h 7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578" h="742804">
                  <a:moveTo>
                    <a:pt x="0" y="360202"/>
                  </a:moveTo>
                  <a:cubicBezTo>
                    <a:pt x="90236" y="154662"/>
                    <a:pt x="180473" y="-50877"/>
                    <a:pt x="360947" y="11286"/>
                  </a:cubicBezTo>
                  <a:cubicBezTo>
                    <a:pt x="541421" y="73449"/>
                    <a:pt x="842211" y="733181"/>
                    <a:pt x="1082842" y="733181"/>
                  </a:cubicBezTo>
                  <a:cubicBezTo>
                    <a:pt x="1323473" y="733181"/>
                    <a:pt x="1564105" y="11286"/>
                    <a:pt x="1804736" y="11286"/>
                  </a:cubicBezTo>
                  <a:cubicBezTo>
                    <a:pt x="2045367" y="11286"/>
                    <a:pt x="2346157" y="675028"/>
                    <a:pt x="2526631" y="733181"/>
                  </a:cubicBezTo>
                  <a:cubicBezTo>
                    <a:pt x="2707105" y="791334"/>
                    <a:pt x="2797341" y="575768"/>
                    <a:pt x="2887578" y="3602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コネクタ 29">
              <a:extLst>
                <a:ext uri="{FF2B5EF4-FFF2-40B4-BE49-F238E27FC236}">
                  <a16:creationId xmlns:a16="http://schemas.microsoft.com/office/drawing/2014/main" id="{44538A37-CEE5-F04F-BEF1-FDC9330A6A87}"/>
                </a:ext>
              </a:extLst>
            </p:cNvPr>
            <p:cNvCxnSpPr>
              <a:cxnSpLocks/>
            </p:cNvCxnSpPr>
            <p:nvPr/>
          </p:nvCxnSpPr>
          <p:spPr>
            <a:xfrm flipH="1">
              <a:off x="2732999" y="4914481"/>
              <a:ext cx="1573363" cy="158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三角形 30">
              <a:extLst>
                <a:ext uri="{FF2B5EF4-FFF2-40B4-BE49-F238E27FC236}">
                  <a16:creationId xmlns:a16="http://schemas.microsoft.com/office/drawing/2014/main" id="{E5ABC79F-6812-744A-935B-3A67F0984856}"/>
                </a:ext>
              </a:extLst>
            </p:cNvPr>
            <p:cNvSpPr/>
            <p:nvPr/>
          </p:nvSpPr>
          <p:spPr>
            <a:xfrm rot="5400000">
              <a:off x="3535538" y="4870963"/>
              <a:ext cx="117415" cy="8415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3A9C7977-28FA-7F4E-BA14-FAF7F5361994}"/>
                    </a:ext>
                  </a:extLst>
                </p:cNvPr>
                <p:cNvSpPr txBox="1"/>
                <p:nvPr/>
              </p:nvSpPr>
              <p:spPr>
                <a:xfrm>
                  <a:off x="4364884" y="4796383"/>
                  <a:ext cx="573100" cy="4018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b="0" i="1" smtClean="0">
                                <a:latin typeface="Cambria Math" panose="02040503050406030204" pitchFamily="18" charset="0"/>
                              </a:rPr>
                              <m:t>𝑒</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32" name="テキスト ボックス 31">
                  <a:extLst>
                    <a:ext uri="{FF2B5EF4-FFF2-40B4-BE49-F238E27FC236}">
                      <a16:creationId xmlns:a16="http://schemas.microsoft.com/office/drawing/2014/main" id="{3A9C7977-28FA-7F4E-BA14-FAF7F5361994}"/>
                    </a:ext>
                  </a:extLst>
                </p:cNvPr>
                <p:cNvSpPr txBox="1">
                  <a:spLocks noRot="1" noChangeAspect="1" noMove="1" noResize="1" noEditPoints="1" noAdjustHandles="1" noChangeArrowheads="1" noChangeShapeType="1" noTextEdit="1"/>
                </p:cNvSpPr>
                <p:nvPr/>
              </p:nvSpPr>
              <p:spPr>
                <a:xfrm>
                  <a:off x="4364884" y="4796383"/>
                  <a:ext cx="573100" cy="401841"/>
                </a:xfrm>
                <a:prstGeom prst="rect">
                  <a:avLst/>
                </a:prstGeom>
                <a:blipFill>
                  <a:blip r:embed="rId6"/>
                  <a:stretch>
                    <a:fillRect l="-5714"/>
                  </a:stretch>
                </a:blipFill>
              </p:spPr>
              <p:txBody>
                <a:bodyPr/>
                <a:lstStyle/>
                <a:p>
                  <a:r>
                    <a:rPr lang="ja-JP" altLang="en-US">
                      <a:noFill/>
                    </a:rPr>
                    <a:t> </a:t>
                  </a:r>
                </a:p>
              </p:txBody>
            </p:sp>
          </mc:Fallback>
        </mc:AlternateContent>
        <p:sp>
          <p:nvSpPr>
            <p:cNvPr id="13" name="テキスト ボックス 12">
              <a:extLst>
                <a:ext uri="{FF2B5EF4-FFF2-40B4-BE49-F238E27FC236}">
                  <a16:creationId xmlns:a16="http://schemas.microsoft.com/office/drawing/2014/main" id="{80E66960-0121-9844-A089-E4907C08D2F6}"/>
                </a:ext>
              </a:extLst>
            </p:cNvPr>
            <p:cNvSpPr txBox="1"/>
            <p:nvPr/>
          </p:nvSpPr>
          <p:spPr>
            <a:xfrm>
              <a:off x="4356265" y="6079470"/>
              <a:ext cx="280549" cy="502301"/>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p</a:t>
              </a:r>
              <a:endParaRPr kumimoji="1" lang="ja-JP" altLang="en-US" sz="2400">
                <a:latin typeface="Cambria Math" panose="02040503050406030204" pitchFamily="18" charset="0"/>
              </a:endParaRPr>
            </a:p>
          </p:txBody>
        </p:sp>
        <p:grpSp>
          <p:nvGrpSpPr>
            <p:cNvPr id="14" name="グループ化 13">
              <a:extLst>
                <a:ext uri="{FF2B5EF4-FFF2-40B4-BE49-F238E27FC236}">
                  <a16:creationId xmlns:a16="http://schemas.microsoft.com/office/drawing/2014/main" id="{F4751D9A-FC95-BB45-A760-929F14A2643A}"/>
                </a:ext>
              </a:extLst>
            </p:cNvPr>
            <p:cNvGrpSpPr/>
            <p:nvPr/>
          </p:nvGrpSpPr>
          <p:grpSpPr>
            <a:xfrm flipV="1">
              <a:off x="1370074" y="5893886"/>
              <a:ext cx="981430" cy="334632"/>
              <a:chOff x="5579986" y="4509208"/>
              <a:chExt cx="1259508" cy="411707"/>
            </a:xfrm>
          </p:grpSpPr>
          <p:cxnSp>
            <p:nvCxnSpPr>
              <p:cNvPr id="23" name="直線コネクタ 22">
                <a:extLst>
                  <a:ext uri="{FF2B5EF4-FFF2-40B4-BE49-F238E27FC236}">
                    <a16:creationId xmlns:a16="http://schemas.microsoft.com/office/drawing/2014/main" id="{33C2F36D-233C-064E-9465-97ADC0389F2D}"/>
                  </a:ext>
                </a:extLst>
              </p:cNvPr>
              <p:cNvCxnSpPr>
                <a:cxnSpLocks/>
              </p:cNvCxnSpPr>
              <p:nvPr/>
            </p:nvCxnSpPr>
            <p:spPr>
              <a:xfrm>
                <a:off x="5579986" y="4509208"/>
                <a:ext cx="1259508" cy="41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三角形 23">
                <a:extLst>
                  <a:ext uri="{FF2B5EF4-FFF2-40B4-BE49-F238E27FC236}">
                    <a16:creationId xmlns:a16="http://schemas.microsoft.com/office/drawing/2014/main" id="{4361E85D-F885-6B4F-9C4F-02FDA4FEC000}"/>
                  </a:ext>
                </a:extLst>
              </p:cNvPr>
              <p:cNvSpPr/>
              <p:nvPr/>
            </p:nvSpPr>
            <p:spPr>
              <a:xfrm rot="6420000">
                <a:off x="6192000" y="4672800"/>
                <a:ext cx="144000" cy="1080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a:extLst>
                <a:ext uri="{FF2B5EF4-FFF2-40B4-BE49-F238E27FC236}">
                  <a16:creationId xmlns:a16="http://schemas.microsoft.com/office/drawing/2014/main" id="{7F824847-603E-1B47-A977-D61F22F7D362}"/>
                </a:ext>
              </a:extLst>
            </p:cNvPr>
            <p:cNvGrpSpPr/>
            <p:nvPr/>
          </p:nvGrpSpPr>
          <p:grpSpPr>
            <a:xfrm flipV="1">
              <a:off x="2350378" y="5893886"/>
              <a:ext cx="1963627" cy="334632"/>
              <a:chOff x="3331532" y="4035672"/>
              <a:chExt cx="2484187" cy="410399"/>
            </a:xfrm>
          </p:grpSpPr>
          <p:cxnSp>
            <p:nvCxnSpPr>
              <p:cNvPr id="21" name="直線コネクタ 20">
                <a:extLst>
                  <a:ext uri="{FF2B5EF4-FFF2-40B4-BE49-F238E27FC236}">
                    <a16:creationId xmlns:a16="http://schemas.microsoft.com/office/drawing/2014/main" id="{A1274DD1-FB21-0940-89C6-472EBB175B2E}"/>
                  </a:ext>
                </a:extLst>
              </p:cNvPr>
              <p:cNvCxnSpPr>
                <a:cxnSpLocks/>
              </p:cNvCxnSpPr>
              <p:nvPr/>
            </p:nvCxnSpPr>
            <p:spPr>
              <a:xfrm flipV="1">
                <a:off x="3331532" y="4035672"/>
                <a:ext cx="2484187" cy="4103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三角形 21">
                <a:extLst>
                  <a:ext uri="{FF2B5EF4-FFF2-40B4-BE49-F238E27FC236}">
                    <a16:creationId xmlns:a16="http://schemas.microsoft.com/office/drawing/2014/main" id="{51BD07C1-C1F6-564D-8161-86169973A6FB}"/>
                  </a:ext>
                </a:extLst>
              </p:cNvPr>
              <p:cNvSpPr/>
              <p:nvPr/>
            </p:nvSpPr>
            <p:spPr>
              <a:xfrm rot="4857283">
                <a:off x="4566209" y="4168338"/>
                <a:ext cx="144155" cy="108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フリーフォーム 15">
              <a:extLst>
                <a:ext uri="{FF2B5EF4-FFF2-40B4-BE49-F238E27FC236}">
                  <a16:creationId xmlns:a16="http://schemas.microsoft.com/office/drawing/2014/main" id="{D18B0373-E756-3444-9ACE-E8DCFFE9D0A5}"/>
                </a:ext>
              </a:extLst>
            </p:cNvPr>
            <p:cNvSpPr/>
            <p:nvPr/>
          </p:nvSpPr>
          <p:spPr>
            <a:xfrm rot="19740000">
              <a:off x="2317480" y="5698786"/>
              <a:ext cx="476545" cy="123286"/>
            </a:xfrm>
            <a:custGeom>
              <a:avLst/>
              <a:gdLst>
                <a:gd name="connsiteX0" fmla="*/ 0 w 2887578"/>
                <a:gd name="connsiteY0" fmla="*/ 360202 h 742804"/>
                <a:gd name="connsiteX1" fmla="*/ 360947 w 2887578"/>
                <a:gd name="connsiteY1" fmla="*/ 11286 h 742804"/>
                <a:gd name="connsiteX2" fmla="*/ 1082842 w 2887578"/>
                <a:gd name="connsiteY2" fmla="*/ 733181 h 742804"/>
                <a:gd name="connsiteX3" fmla="*/ 1804736 w 2887578"/>
                <a:gd name="connsiteY3" fmla="*/ 11286 h 742804"/>
                <a:gd name="connsiteX4" fmla="*/ 2526631 w 2887578"/>
                <a:gd name="connsiteY4" fmla="*/ 733181 h 742804"/>
                <a:gd name="connsiteX5" fmla="*/ 2887578 w 2887578"/>
                <a:gd name="connsiteY5" fmla="*/ 360202 h 7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578" h="742804">
                  <a:moveTo>
                    <a:pt x="0" y="360202"/>
                  </a:moveTo>
                  <a:cubicBezTo>
                    <a:pt x="90236" y="154662"/>
                    <a:pt x="180473" y="-50877"/>
                    <a:pt x="360947" y="11286"/>
                  </a:cubicBezTo>
                  <a:cubicBezTo>
                    <a:pt x="541421" y="73449"/>
                    <a:pt x="842211" y="733181"/>
                    <a:pt x="1082842" y="733181"/>
                  </a:cubicBezTo>
                  <a:cubicBezTo>
                    <a:pt x="1323473" y="733181"/>
                    <a:pt x="1564105" y="11286"/>
                    <a:pt x="1804736" y="11286"/>
                  </a:cubicBezTo>
                  <a:cubicBezTo>
                    <a:pt x="2045367" y="11286"/>
                    <a:pt x="2346157" y="675028"/>
                    <a:pt x="2526631" y="733181"/>
                  </a:cubicBezTo>
                  <a:cubicBezTo>
                    <a:pt x="2707105" y="791334"/>
                    <a:pt x="2797341" y="575768"/>
                    <a:pt x="2887578" y="3602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コネクタ 16">
              <a:extLst>
                <a:ext uri="{FF2B5EF4-FFF2-40B4-BE49-F238E27FC236}">
                  <a16:creationId xmlns:a16="http://schemas.microsoft.com/office/drawing/2014/main" id="{A2AF81AD-27EA-3246-BA31-8F2C176E6877}"/>
                </a:ext>
              </a:extLst>
            </p:cNvPr>
            <p:cNvCxnSpPr>
              <a:cxnSpLocks/>
            </p:cNvCxnSpPr>
            <p:nvPr/>
          </p:nvCxnSpPr>
          <p:spPr>
            <a:xfrm flipH="1">
              <a:off x="2752137" y="5622466"/>
              <a:ext cx="15350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三角形 17">
              <a:extLst>
                <a:ext uri="{FF2B5EF4-FFF2-40B4-BE49-F238E27FC236}">
                  <a16:creationId xmlns:a16="http://schemas.microsoft.com/office/drawing/2014/main" id="{D6A4CC32-9E5C-9948-8C37-E73D0B06E0CB}"/>
                </a:ext>
              </a:extLst>
            </p:cNvPr>
            <p:cNvSpPr/>
            <p:nvPr/>
          </p:nvSpPr>
          <p:spPr>
            <a:xfrm rot="5400000">
              <a:off x="3538285" y="5571673"/>
              <a:ext cx="117415" cy="8415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D55C66B8-CCB2-874F-97C8-EAFEC93D15C8}"/>
                </a:ext>
              </a:extLst>
            </p:cNvPr>
            <p:cNvSpPr txBox="1"/>
            <p:nvPr/>
          </p:nvSpPr>
          <p:spPr>
            <a:xfrm>
              <a:off x="1031900" y="6020361"/>
              <a:ext cx="295914" cy="502301"/>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n</a:t>
              </a:r>
              <a:endParaRPr kumimoji="1" lang="ja-JP" altLang="en-US" sz="240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EFD37812-4C02-C142-B998-EAA035B8EB2E}"/>
                    </a:ext>
                  </a:extLst>
                </p:cNvPr>
                <p:cNvSpPr txBox="1"/>
                <p:nvPr/>
              </p:nvSpPr>
              <p:spPr>
                <a:xfrm>
                  <a:off x="4353166" y="5471941"/>
                  <a:ext cx="280549" cy="40184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b="0" i="1" smtClean="0">
                                <a:latin typeface="Cambria Math" panose="02040503050406030204" pitchFamily="18" charset="0"/>
                              </a:rPr>
                              <m:t>𝑒</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20" name="テキスト ボックス 19">
                  <a:extLst>
                    <a:ext uri="{FF2B5EF4-FFF2-40B4-BE49-F238E27FC236}">
                      <a16:creationId xmlns:a16="http://schemas.microsoft.com/office/drawing/2014/main" id="{EFD37812-4C02-C142-B998-EAA035B8EB2E}"/>
                    </a:ext>
                  </a:extLst>
                </p:cNvPr>
                <p:cNvSpPr txBox="1">
                  <a:spLocks noRot="1" noChangeAspect="1" noMove="1" noResize="1" noEditPoints="1" noAdjustHandles="1" noChangeArrowheads="1" noChangeShapeType="1" noTextEdit="1"/>
                </p:cNvSpPr>
                <p:nvPr/>
              </p:nvSpPr>
              <p:spPr>
                <a:xfrm>
                  <a:off x="4353166" y="5471941"/>
                  <a:ext cx="280549" cy="401841"/>
                </a:xfrm>
                <a:prstGeom prst="rect">
                  <a:avLst/>
                </a:prstGeom>
                <a:blipFill>
                  <a:blip r:embed="rId7"/>
                  <a:stretch>
                    <a:fillRect l="-27778" r="-66667"/>
                  </a:stretch>
                </a:blipFill>
              </p:spPr>
              <p:txBody>
                <a:bodyPr/>
                <a:lstStyle/>
                <a:p>
                  <a:r>
                    <a:rPr lang="ja-JP" altLang="en-US">
                      <a:noFill/>
                    </a:rPr>
                    <a:t> </a:t>
                  </a:r>
                </a:p>
              </p:txBody>
            </p:sp>
          </mc:Fallback>
        </mc:AlternateContent>
        <p:cxnSp>
          <p:nvCxnSpPr>
            <p:cNvPr id="9" name="直線コネクタ 8">
              <a:extLst>
                <a:ext uri="{FF2B5EF4-FFF2-40B4-BE49-F238E27FC236}">
                  <a16:creationId xmlns:a16="http://schemas.microsoft.com/office/drawing/2014/main" id="{B9D90012-5DC7-9041-99C5-377186780DA9}"/>
                </a:ext>
              </a:extLst>
            </p:cNvPr>
            <p:cNvCxnSpPr>
              <a:cxnSpLocks/>
            </p:cNvCxnSpPr>
            <p:nvPr/>
          </p:nvCxnSpPr>
          <p:spPr>
            <a:xfrm>
              <a:off x="2741691" y="4927016"/>
              <a:ext cx="10800" cy="70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十字形 9">
              <a:extLst>
                <a:ext uri="{FF2B5EF4-FFF2-40B4-BE49-F238E27FC236}">
                  <a16:creationId xmlns:a16="http://schemas.microsoft.com/office/drawing/2014/main" id="{50F1E711-8783-184B-AA02-87B5DD93DC91}"/>
                </a:ext>
              </a:extLst>
            </p:cNvPr>
            <p:cNvSpPr/>
            <p:nvPr/>
          </p:nvSpPr>
          <p:spPr>
            <a:xfrm rot="2700000">
              <a:off x="2662136" y="5186628"/>
              <a:ext cx="180000" cy="180000"/>
            </a:xfrm>
            <a:prstGeom prst="plus">
              <a:avLst>
                <a:gd name="adj" fmla="val 4638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75893C51-97E6-C147-94AA-E227E8035734}"/>
                    </a:ext>
                  </a:extLst>
                </p:cNvPr>
                <p:cNvSpPr txBox="1"/>
                <p:nvPr/>
              </p:nvSpPr>
              <p:spPr>
                <a:xfrm>
                  <a:off x="2793190" y="4950811"/>
                  <a:ext cx="494803" cy="4018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US" altLang="ja-JP" sz="2400" i="1" smtClean="0">
                                <a:latin typeface="Cambria Math" panose="02040503050406030204" pitchFamily="18" charset="0"/>
                              </a:rPr>
                            </m:ctrlPr>
                          </m:barPr>
                          <m:e>
                            <m:sSub>
                              <m:sSubPr>
                                <m:ctrlPr>
                                  <a:rPr kumimoji="1" lang="en-US" altLang="ja-JP" sz="2400" i="1" smtClean="0">
                                    <a:latin typeface="Cambria Math" panose="02040503050406030204" pitchFamily="18" charset="0"/>
                                  </a:rPr>
                                </m:ctrlPr>
                              </m:sSubPr>
                              <m:e>
                                <m:r>
                                  <a:rPr kumimoji="1" lang="en-US" altLang="ja-JP" sz="2400" i="1" smtClean="0">
                                    <a:latin typeface="Cambria Math" panose="02040503050406030204" pitchFamily="18" charset="0"/>
                                    <a:ea typeface="Cambria Math" panose="02040503050406030204" pitchFamily="18" charset="0"/>
                                  </a:rPr>
                                  <m:t>𝜈</m:t>
                                </m:r>
                              </m:e>
                              <m:sub>
                                <m:r>
                                  <a:rPr kumimoji="1" lang="en-US" altLang="ja-JP" sz="2400" b="0" i="1" smtClean="0">
                                    <a:latin typeface="Cambria Math" panose="02040503050406030204" pitchFamily="18" charset="0"/>
                                  </a:rPr>
                                  <m:t>𝑒</m:t>
                                </m:r>
                              </m:sub>
                            </m:sSub>
                          </m:e>
                        </m:bar>
                      </m:oMath>
                    </m:oMathPara>
                  </a14:m>
                  <a:endParaRPr kumimoji="1" lang="ja-JP" altLang="en-US" sz="2400"/>
                </a:p>
              </p:txBody>
            </p:sp>
          </mc:Choice>
          <mc:Fallback xmlns="">
            <p:sp>
              <p:nvSpPr>
                <p:cNvPr id="11" name="テキスト ボックス 10">
                  <a:extLst>
                    <a:ext uri="{FF2B5EF4-FFF2-40B4-BE49-F238E27FC236}">
                      <a16:creationId xmlns:a16="http://schemas.microsoft.com/office/drawing/2014/main" id="{75893C51-97E6-C147-94AA-E227E8035734}"/>
                    </a:ext>
                  </a:extLst>
                </p:cNvPr>
                <p:cNvSpPr txBox="1">
                  <a:spLocks noRot="1" noChangeAspect="1" noMove="1" noResize="1" noEditPoints="1" noAdjustHandles="1" noChangeArrowheads="1" noChangeShapeType="1" noTextEdit="1"/>
                </p:cNvSpPr>
                <p:nvPr/>
              </p:nvSpPr>
              <p:spPr>
                <a:xfrm>
                  <a:off x="2793190" y="4950811"/>
                  <a:ext cx="494803" cy="401841"/>
                </a:xfrm>
                <a:prstGeom prst="rect">
                  <a:avLst/>
                </a:prstGeom>
                <a:blipFill>
                  <a:blip r:embed="rId8"/>
                  <a:stretch>
                    <a:fillRect l="-6452"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E1B29802-10FE-EC44-A742-CAAC2F189DD2}"/>
                    </a:ext>
                  </a:extLst>
                </p:cNvPr>
                <p:cNvSpPr txBox="1"/>
                <p:nvPr/>
              </p:nvSpPr>
              <p:spPr>
                <a:xfrm>
                  <a:off x="2314239" y="5325318"/>
                  <a:ext cx="494803" cy="4018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US" altLang="ja-JP" sz="2400" i="1" smtClean="0">
                                <a:latin typeface="Cambria Math" panose="02040503050406030204" pitchFamily="18" charset="0"/>
                              </a:rPr>
                            </m:ctrlPr>
                          </m:barPr>
                          <m:e>
                            <m:sSub>
                              <m:sSubPr>
                                <m:ctrlPr>
                                  <a:rPr kumimoji="1" lang="en-US" altLang="ja-JP" sz="2400" i="1" smtClean="0">
                                    <a:latin typeface="Cambria Math" panose="02040503050406030204" pitchFamily="18" charset="0"/>
                                  </a:rPr>
                                </m:ctrlPr>
                              </m:sSubPr>
                              <m:e>
                                <m:r>
                                  <a:rPr kumimoji="1" lang="en-US" altLang="ja-JP" sz="2400" i="1" smtClean="0">
                                    <a:latin typeface="Cambria Math" panose="02040503050406030204" pitchFamily="18" charset="0"/>
                                    <a:ea typeface="Cambria Math" panose="02040503050406030204" pitchFamily="18" charset="0"/>
                                  </a:rPr>
                                  <m:t>𝜈</m:t>
                                </m:r>
                              </m:e>
                              <m:sub>
                                <m:r>
                                  <a:rPr kumimoji="1" lang="en-US" altLang="ja-JP" sz="2400" b="0" i="1" smtClean="0">
                                    <a:latin typeface="Cambria Math" panose="02040503050406030204" pitchFamily="18" charset="0"/>
                                  </a:rPr>
                                  <m:t>𝑒</m:t>
                                </m:r>
                              </m:sub>
                            </m:sSub>
                          </m:e>
                        </m:bar>
                      </m:oMath>
                    </m:oMathPara>
                  </a14:m>
                  <a:endParaRPr kumimoji="1" lang="ja-JP" altLang="en-US" sz="2400"/>
                </a:p>
              </p:txBody>
            </p:sp>
          </mc:Choice>
          <mc:Fallback xmlns="">
            <p:sp>
              <p:nvSpPr>
                <p:cNvPr id="38" name="テキスト ボックス 37">
                  <a:extLst>
                    <a:ext uri="{FF2B5EF4-FFF2-40B4-BE49-F238E27FC236}">
                      <a16:creationId xmlns:a16="http://schemas.microsoft.com/office/drawing/2014/main" id="{E1B29802-10FE-EC44-A742-CAAC2F189DD2}"/>
                    </a:ext>
                  </a:extLst>
                </p:cNvPr>
                <p:cNvSpPr txBox="1">
                  <a:spLocks noRot="1" noChangeAspect="1" noMove="1" noResize="1" noEditPoints="1" noAdjustHandles="1" noChangeArrowheads="1" noChangeShapeType="1" noTextEdit="1"/>
                </p:cNvSpPr>
                <p:nvPr/>
              </p:nvSpPr>
              <p:spPr>
                <a:xfrm>
                  <a:off x="2314239" y="5325318"/>
                  <a:ext cx="494803" cy="401841"/>
                </a:xfrm>
                <a:prstGeom prst="rect">
                  <a:avLst/>
                </a:prstGeom>
                <a:blipFill>
                  <a:blip r:embed="rId9"/>
                  <a:stretch>
                    <a:fillRect l="-6667"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644FF61F-9B2E-604C-83B6-F12301BDFB47}"/>
                    </a:ext>
                  </a:extLst>
                </p:cNvPr>
                <p:cNvSpPr txBox="1"/>
                <p:nvPr/>
              </p:nvSpPr>
              <p:spPr>
                <a:xfrm>
                  <a:off x="2065171" y="4765921"/>
                  <a:ext cx="761334" cy="4018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b="0" i="1" smtClean="0">
                                <a:latin typeface="Cambria Math" panose="02040503050406030204" pitchFamily="18" charset="0"/>
                              </a:rPr>
                              <m:t>𝑊</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39" name="テキスト ボックス 38">
                  <a:extLst>
                    <a:ext uri="{FF2B5EF4-FFF2-40B4-BE49-F238E27FC236}">
                      <a16:creationId xmlns:a16="http://schemas.microsoft.com/office/drawing/2014/main" id="{644FF61F-9B2E-604C-83B6-F12301BDFB47}"/>
                    </a:ext>
                  </a:extLst>
                </p:cNvPr>
                <p:cNvSpPr txBox="1">
                  <a:spLocks noRot="1" noChangeAspect="1" noMove="1" noResize="1" noEditPoints="1" noAdjustHandles="1" noChangeArrowheads="1" noChangeShapeType="1" noTextEdit="1"/>
                </p:cNvSpPr>
                <p:nvPr/>
              </p:nvSpPr>
              <p:spPr>
                <a:xfrm>
                  <a:off x="2065171" y="4765921"/>
                  <a:ext cx="761334" cy="401841"/>
                </a:xfrm>
                <a:prstGeom prst="rect">
                  <a:avLst/>
                </a:prstGeom>
                <a:blipFill>
                  <a:blip r:embed="rId10"/>
                  <a:stretch>
                    <a:fillRect l="-11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70053B71-3C5F-0749-8C90-3E097E2DAD11}"/>
                    </a:ext>
                  </a:extLst>
                </p:cNvPr>
                <p:cNvSpPr txBox="1"/>
                <p:nvPr/>
              </p:nvSpPr>
              <p:spPr>
                <a:xfrm>
                  <a:off x="2742546" y="5663547"/>
                  <a:ext cx="761334" cy="4018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b="0" i="1" smtClean="0">
                                <a:latin typeface="Cambria Math" panose="02040503050406030204" pitchFamily="18" charset="0"/>
                              </a:rPr>
                              <m:t>𝑊</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40" name="テキスト ボックス 39">
                  <a:extLst>
                    <a:ext uri="{FF2B5EF4-FFF2-40B4-BE49-F238E27FC236}">
                      <a16:creationId xmlns:a16="http://schemas.microsoft.com/office/drawing/2014/main" id="{70053B71-3C5F-0749-8C90-3E097E2DAD11}"/>
                    </a:ext>
                  </a:extLst>
                </p:cNvPr>
                <p:cNvSpPr txBox="1">
                  <a:spLocks noRot="1" noChangeAspect="1" noMove="1" noResize="1" noEditPoints="1" noAdjustHandles="1" noChangeArrowheads="1" noChangeShapeType="1" noTextEdit="1"/>
                </p:cNvSpPr>
                <p:nvPr/>
              </p:nvSpPr>
              <p:spPr>
                <a:xfrm>
                  <a:off x="2742546" y="5663547"/>
                  <a:ext cx="761334" cy="401841"/>
                </a:xfrm>
                <a:prstGeom prst="rect">
                  <a:avLst/>
                </a:prstGeom>
                <a:blipFill>
                  <a:blip r:embed="rId11"/>
                  <a:stretch>
                    <a:fillRect l="-8696" b="-3448"/>
                  </a:stretch>
                </a:blipFill>
              </p:spPr>
              <p:txBody>
                <a:bodyPr/>
                <a:lstStyle/>
                <a:p>
                  <a:r>
                    <a:rPr lang="ja-JP" altLang="en-US">
                      <a:noFill/>
                    </a:rPr>
                    <a:t> </a:t>
                  </a:r>
                </a:p>
              </p:txBody>
            </p:sp>
          </mc:Fallback>
        </mc:AlternateContent>
      </p:grpSp>
      <p:sp>
        <p:nvSpPr>
          <p:cNvPr id="42" name="テキスト ボックス 41">
            <a:extLst>
              <a:ext uri="{FF2B5EF4-FFF2-40B4-BE49-F238E27FC236}">
                <a16:creationId xmlns:a16="http://schemas.microsoft.com/office/drawing/2014/main" id="{141BC6D6-1259-8447-B086-778DC85D513A}"/>
              </a:ext>
            </a:extLst>
          </p:cNvPr>
          <p:cNvSpPr txBox="1"/>
          <p:nvPr/>
        </p:nvSpPr>
        <p:spPr>
          <a:xfrm>
            <a:off x="3957935" y="4713878"/>
            <a:ext cx="5378426" cy="369332"/>
          </a:xfrm>
          <a:prstGeom prst="rect">
            <a:avLst/>
          </a:prstGeom>
          <a:noFill/>
        </p:spPr>
        <p:txBody>
          <a:bodyPr wrap="square" rtlCol="0">
            <a:spAutoFit/>
          </a:bodyPr>
          <a:lstStyle/>
          <a:p>
            <a:r>
              <a:rPr kumimoji="1" lang="en-US" altLang="ja-JP" dirty="0">
                <a:latin typeface="Cambria Math" panose="02040503050406030204" pitchFamily="18" charset="0"/>
                <a:ea typeface="Cambria Math" panose="02040503050406030204" pitchFamily="18" charset="0"/>
              </a:rPr>
              <a:t>Feynman diagram of </a:t>
            </a:r>
            <a:r>
              <a:rPr kumimoji="1" lang="en-US" altLang="ja-JP" dirty="0" err="1">
                <a:latin typeface="Cambria Math" panose="02040503050406030204" pitchFamily="18" charset="0"/>
                <a:ea typeface="Cambria Math" panose="02040503050406030204" pitchFamily="18" charset="0"/>
              </a:rPr>
              <a:t>neutrinoless</a:t>
            </a:r>
            <a:r>
              <a:rPr kumimoji="1" lang="en-US" altLang="ja-JP" dirty="0">
                <a:latin typeface="Cambria Math" panose="02040503050406030204" pitchFamily="18" charset="0"/>
                <a:ea typeface="Cambria Math" panose="02040503050406030204" pitchFamily="18" charset="0"/>
              </a:rPr>
              <a:t> double beta decay</a:t>
            </a:r>
            <a:endParaRPr kumimoji="1" lang="ja-JP" altLang="en-US">
              <a:latin typeface="Cambria Math" panose="02040503050406030204" pitchFamily="18" charset="0"/>
            </a:endParaRPr>
          </a:p>
        </p:txBody>
      </p:sp>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9F8B3FB1-1159-8743-AD09-7D20B9376E44}"/>
                  </a:ext>
                </a:extLst>
              </p:cNvPr>
              <p:cNvSpPr txBox="1"/>
              <p:nvPr/>
            </p:nvSpPr>
            <p:spPr>
              <a:xfrm>
                <a:off x="567182" y="5379362"/>
                <a:ext cx="10873208" cy="1077218"/>
              </a:xfrm>
              <a:prstGeom prst="rect">
                <a:avLst/>
              </a:prstGeom>
              <a:noFill/>
            </p:spPr>
            <p:txBody>
              <a:bodyPr wrap="square" rtlCol="0">
                <a:spAutoFit/>
              </a:bodyPr>
              <a:lstStyle/>
              <a:p>
                <a14:m>
                  <m:oMath xmlns:m="http://schemas.openxmlformats.org/officeDocument/2006/math">
                    <m:r>
                      <a:rPr lang="en-US" altLang="ja-JP" sz="3200" i="1">
                        <a:latin typeface="Cambria Math" panose="02040503050406030204" pitchFamily="18" charset="0"/>
                      </a:rPr>
                      <m:t> </m:t>
                    </m:r>
                    <m:sSup>
                      <m:sSupPr>
                        <m:ctrlPr>
                          <a:rPr lang="en-US" altLang="ja-JP" sz="3200" i="1" smtClean="0">
                            <a:solidFill>
                              <a:schemeClr val="accent2"/>
                            </a:solidFill>
                            <a:latin typeface="Cambria Math" panose="02040503050406030204" pitchFamily="18" charset="0"/>
                          </a:rPr>
                        </m:ctrlPr>
                      </m:sSupPr>
                      <m:e>
                        <m:r>
                          <a:rPr lang="en-US" altLang="ja-JP" sz="3200" i="1">
                            <a:solidFill>
                              <a:schemeClr val="accent2"/>
                            </a:solidFill>
                            <a:latin typeface="Cambria Math" panose="02040503050406030204" pitchFamily="18" charset="0"/>
                            <a:ea typeface="Cambria Math" panose="02040503050406030204" pitchFamily="18" charset="0"/>
                          </a:rPr>
                          <m:t>𝜇</m:t>
                        </m:r>
                      </m:e>
                      <m:sup>
                        <m:r>
                          <a:rPr lang="en-US" altLang="ja-JP" sz="3200" i="1">
                            <a:solidFill>
                              <a:schemeClr val="accent2"/>
                            </a:solidFill>
                            <a:latin typeface="Cambria Math" panose="02040503050406030204" pitchFamily="18" charset="0"/>
                          </a:rPr>
                          <m:t>−</m:t>
                        </m:r>
                      </m:sup>
                    </m:sSup>
                    <m:r>
                      <a:rPr lang="en-US" altLang="ja-JP" sz="3200" i="1">
                        <a:solidFill>
                          <a:schemeClr val="accent2"/>
                        </a:solidFill>
                        <a:latin typeface="Cambria Math" panose="02040503050406030204" pitchFamily="18" charset="0"/>
                      </a:rPr>
                      <m:t>+</m:t>
                    </m:r>
                    <m:d>
                      <m:dPr>
                        <m:ctrlPr>
                          <a:rPr lang="en-US" altLang="ja-JP" sz="3200" i="1">
                            <a:solidFill>
                              <a:schemeClr val="accent2"/>
                            </a:solidFill>
                            <a:latin typeface="Cambria Math" panose="02040503050406030204" pitchFamily="18" charset="0"/>
                          </a:rPr>
                        </m:ctrlPr>
                      </m:dPr>
                      <m:e>
                        <m:r>
                          <a:rPr lang="en-US" altLang="ja-JP" sz="3200" i="1">
                            <a:solidFill>
                              <a:schemeClr val="accent2"/>
                            </a:solidFill>
                            <a:latin typeface="Cambria Math" panose="02040503050406030204" pitchFamily="18" charset="0"/>
                          </a:rPr>
                          <m:t>𝑁</m:t>
                        </m:r>
                        <m:r>
                          <a:rPr lang="en-US" altLang="ja-JP" sz="3200" i="1">
                            <a:solidFill>
                              <a:schemeClr val="accent2"/>
                            </a:solidFill>
                            <a:latin typeface="Cambria Math" panose="02040503050406030204" pitchFamily="18" charset="0"/>
                          </a:rPr>
                          <m:t>,</m:t>
                        </m:r>
                        <m:r>
                          <a:rPr lang="en-US" altLang="ja-JP" sz="3200" i="1">
                            <a:solidFill>
                              <a:schemeClr val="accent2"/>
                            </a:solidFill>
                            <a:latin typeface="Cambria Math" panose="02040503050406030204" pitchFamily="18" charset="0"/>
                          </a:rPr>
                          <m:t>𝑍</m:t>
                        </m:r>
                      </m:e>
                    </m:d>
                    <m:r>
                      <a:rPr lang="en-US" altLang="ja-JP" sz="3200" i="1">
                        <a:solidFill>
                          <a:schemeClr val="accent2"/>
                        </a:solidFill>
                        <a:latin typeface="Cambria Math" panose="02040503050406030204" pitchFamily="18" charset="0"/>
                        <a:ea typeface="Cambria Math" panose="02040503050406030204" pitchFamily="18" charset="0"/>
                      </a:rPr>
                      <m:t>→</m:t>
                    </m:r>
                    <m:sSup>
                      <m:sSupPr>
                        <m:ctrlPr>
                          <a:rPr lang="en-US" altLang="ja-JP" sz="3200" i="1">
                            <a:solidFill>
                              <a:schemeClr val="accent2"/>
                            </a:solidFill>
                            <a:latin typeface="Cambria Math" panose="02040503050406030204" pitchFamily="18" charset="0"/>
                            <a:ea typeface="Cambria Math" panose="02040503050406030204" pitchFamily="18" charset="0"/>
                          </a:rPr>
                        </m:ctrlPr>
                      </m:sSupPr>
                      <m:e>
                        <m:r>
                          <a:rPr lang="en-US" altLang="ja-JP" sz="3200" i="1">
                            <a:solidFill>
                              <a:schemeClr val="accent2"/>
                            </a:solidFill>
                            <a:latin typeface="Cambria Math" panose="02040503050406030204" pitchFamily="18" charset="0"/>
                            <a:ea typeface="Cambria Math" panose="02040503050406030204" pitchFamily="18" charset="0"/>
                          </a:rPr>
                          <m:t>𝜇</m:t>
                        </m:r>
                      </m:e>
                      <m:sup>
                        <m:r>
                          <a:rPr lang="en-US" altLang="ja-JP" sz="3200" i="1">
                            <a:solidFill>
                              <a:schemeClr val="accent2"/>
                            </a:solidFill>
                            <a:latin typeface="Cambria Math" panose="02040503050406030204" pitchFamily="18" charset="0"/>
                            <a:ea typeface="Cambria Math" panose="02040503050406030204" pitchFamily="18" charset="0"/>
                          </a:rPr>
                          <m:t>+</m:t>
                        </m:r>
                      </m:sup>
                    </m:sSup>
                    <m:r>
                      <a:rPr lang="en-US" altLang="ja-JP" sz="3200" i="1">
                        <a:solidFill>
                          <a:schemeClr val="accent2"/>
                        </a:solidFill>
                        <a:latin typeface="Cambria Math" panose="02040503050406030204" pitchFamily="18" charset="0"/>
                        <a:ea typeface="Cambria Math" panose="02040503050406030204" pitchFamily="18" charset="0"/>
                      </a:rPr>
                      <m:t>+</m:t>
                    </m:r>
                    <m:d>
                      <m:dPr>
                        <m:ctrlPr>
                          <a:rPr lang="en-US" altLang="ja-JP" sz="3200" i="1">
                            <a:solidFill>
                              <a:schemeClr val="accent2"/>
                            </a:solidFill>
                            <a:latin typeface="Cambria Math" panose="02040503050406030204" pitchFamily="18" charset="0"/>
                            <a:ea typeface="Cambria Math" panose="02040503050406030204" pitchFamily="18" charset="0"/>
                          </a:rPr>
                        </m:ctrlPr>
                      </m:dPr>
                      <m:e>
                        <m:r>
                          <a:rPr lang="en-US" altLang="ja-JP" sz="3200" i="1">
                            <a:solidFill>
                              <a:schemeClr val="accent2"/>
                            </a:solidFill>
                            <a:latin typeface="Cambria Math" panose="02040503050406030204" pitchFamily="18" charset="0"/>
                            <a:ea typeface="Cambria Math" panose="02040503050406030204" pitchFamily="18" charset="0"/>
                          </a:rPr>
                          <m:t>𝑁</m:t>
                        </m:r>
                        <m:r>
                          <a:rPr lang="en-US" altLang="ja-JP" sz="3200" i="1">
                            <a:solidFill>
                              <a:schemeClr val="accent2"/>
                            </a:solidFill>
                            <a:latin typeface="Cambria Math" panose="02040503050406030204" pitchFamily="18" charset="0"/>
                            <a:ea typeface="Cambria Math" panose="02040503050406030204" pitchFamily="18" charset="0"/>
                          </a:rPr>
                          <m:t>,</m:t>
                        </m:r>
                        <m:r>
                          <a:rPr lang="en-US" altLang="ja-JP" sz="3200" i="1">
                            <a:solidFill>
                              <a:schemeClr val="accent2"/>
                            </a:solidFill>
                            <a:latin typeface="Cambria Math" panose="02040503050406030204" pitchFamily="18" charset="0"/>
                            <a:ea typeface="Cambria Math" panose="02040503050406030204" pitchFamily="18" charset="0"/>
                          </a:rPr>
                          <m:t>𝑍</m:t>
                        </m:r>
                        <m:r>
                          <a:rPr lang="en-US" altLang="ja-JP" sz="3200" i="1">
                            <a:solidFill>
                              <a:schemeClr val="accent2"/>
                            </a:solidFill>
                            <a:latin typeface="Cambria Math" panose="02040503050406030204" pitchFamily="18" charset="0"/>
                            <a:ea typeface="Cambria Math" panose="02040503050406030204" pitchFamily="18" charset="0"/>
                          </a:rPr>
                          <m:t>−2</m:t>
                        </m:r>
                      </m:e>
                    </m:d>
                  </m:oMath>
                </a14:m>
                <a:r>
                  <a:rPr kumimoji="1" lang="ja-JP" altLang="en-US" sz="3200">
                    <a:solidFill>
                      <a:schemeClr val="accent2"/>
                    </a:solidFill>
                    <a:latin typeface="Cambria Math" panose="02040503050406030204" pitchFamily="18" charset="0"/>
                    <a:ea typeface="Cambria Math" panose="02040503050406030204" pitchFamily="18" charset="0"/>
                  </a:rPr>
                  <a:t> </a:t>
                </a:r>
                <a:r>
                  <a:rPr kumimoji="1" lang="en-US" altLang="ja-JP" sz="3200" dirty="0">
                    <a:solidFill>
                      <a:schemeClr val="accent2"/>
                    </a:solidFill>
                    <a:latin typeface="Cambria Math" panose="02040503050406030204" pitchFamily="18" charset="0"/>
                    <a:ea typeface="Cambria Math" panose="02040503050406030204" pitchFamily="18" charset="0"/>
                  </a:rPr>
                  <a:t>is second generation version of </a:t>
                </a:r>
                <a:r>
                  <a:rPr kumimoji="1" lang="en-US" altLang="ja-JP" sz="3200" dirty="0" err="1">
                    <a:solidFill>
                      <a:schemeClr val="accent2"/>
                    </a:solidFill>
                    <a:latin typeface="Cambria Math" panose="02040503050406030204" pitchFamily="18" charset="0"/>
                    <a:ea typeface="Cambria Math" panose="02040503050406030204" pitchFamily="18" charset="0"/>
                  </a:rPr>
                  <a:t>neutrinoless</a:t>
                </a:r>
                <a:r>
                  <a:rPr kumimoji="1" lang="en-US" altLang="ja-JP" sz="3200" dirty="0">
                    <a:solidFill>
                      <a:schemeClr val="accent2"/>
                    </a:solidFill>
                    <a:latin typeface="Cambria Math" panose="02040503050406030204" pitchFamily="18" charset="0"/>
                    <a:ea typeface="Cambria Math" panose="02040503050406030204" pitchFamily="18" charset="0"/>
                  </a:rPr>
                  <a:t> double beta decay</a:t>
                </a:r>
                <a:r>
                  <a:rPr kumimoji="1" lang="en-US" altLang="ja-JP" sz="3200" dirty="0">
                    <a:latin typeface="Cambria Math" panose="02040503050406030204" pitchFamily="18" charset="0"/>
                    <a:ea typeface="Cambria Math" panose="02040503050406030204" pitchFamily="18" charset="0"/>
                  </a:rPr>
                  <a:t>.</a:t>
                </a:r>
                <a:endParaRPr kumimoji="1" lang="ja-JP" altLang="en-US" sz="3200">
                  <a:solidFill>
                    <a:schemeClr val="accent2"/>
                  </a:solidFill>
                  <a:latin typeface="Cambria Math" panose="02040503050406030204" pitchFamily="18" charset="0"/>
                </a:endParaRPr>
              </a:p>
            </p:txBody>
          </p:sp>
        </mc:Choice>
        <mc:Fallback xmlns="">
          <p:sp>
            <p:nvSpPr>
              <p:cNvPr id="44" name="テキスト ボックス 43">
                <a:extLst>
                  <a:ext uri="{FF2B5EF4-FFF2-40B4-BE49-F238E27FC236}">
                    <a16:creationId xmlns:a16="http://schemas.microsoft.com/office/drawing/2014/main" id="{9F8B3FB1-1159-8743-AD09-7D20B9376E44}"/>
                  </a:ext>
                </a:extLst>
              </p:cNvPr>
              <p:cNvSpPr txBox="1">
                <a:spLocks noRot="1" noChangeAspect="1" noMove="1" noResize="1" noEditPoints="1" noAdjustHandles="1" noChangeArrowheads="1" noChangeShapeType="1" noTextEdit="1"/>
              </p:cNvSpPr>
              <p:nvPr/>
            </p:nvSpPr>
            <p:spPr>
              <a:xfrm>
                <a:off x="567182" y="5379362"/>
                <a:ext cx="10873208" cy="1077218"/>
              </a:xfrm>
              <a:prstGeom prst="rect">
                <a:avLst/>
              </a:prstGeom>
              <a:blipFill>
                <a:blip r:embed="rId12"/>
                <a:stretch>
                  <a:fillRect l="-1400" t="-7059" b="-17647"/>
                </a:stretch>
              </a:blipFill>
            </p:spPr>
            <p:txBody>
              <a:bodyPr/>
              <a:lstStyle/>
              <a:p>
                <a:r>
                  <a:rPr lang="ja-JP" altLang="en-US">
                    <a:noFill/>
                  </a:rPr>
                  <a:t> </a:t>
                </a:r>
              </a:p>
            </p:txBody>
          </p:sp>
        </mc:Fallback>
      </mc:AlternateContent>
      <p:grpSp>
        <p:nvGrpSpPr>
          <p:cNvPr id="43" name="グループ化 42">
            <a:extLst>
              <a:ext uri="{FF2B5EF4-FFF2-40B4-BE49-F238E27FC236}">
                <a16:creationId xmlns:a16="http://schemas.microsoft.com/office/drawing/2014/main" id="{FE0FC92E-9A55-A743-9138-2B5FCE74F7F5}"/>
              </a:ext>
            </a:extLst>
          </p:cNvPr>
          <p:cNvGrpSpPr/>
          <p:nvPr/>
        </p:nvGrpSpPr>
        <p:grpSpPr>
          <a:xfrm>
            <a:off x="9530063" y="204182"/>
            <a:ext cx="2695934" cy="2381648"/>
            <a:chOff x="911049" y="4114770"/>
            <a:chExt cx="4129338" cy="2437119"/>
          </a:xfrm>
        </p:grpSpPr>
        <p:sp>
          <p:nvSpPr>
            <p:cNvPr id="45" name="テキスト ボックス 44">
              <a:extLst>
                <a:ext uri="{FF2B5EF4-FFF2-40B4-BE49-F238E27FC236}">
                  <a16:creationId xmlns:a16="http://schemas.microsoft.com/office/drawing/2014/main" id="{DA410B07-4985-374C-AD43-3663D4DD7967}"/>
                </a:ext>
              </a:extLst>
            </p:cNvPr>
            <p:cNvSpPr txBox="1"/>
            <p:nvPr/>
          </p:nvSpPr>
          <p:spPr>
            <a:xfrm>
              <a:off x="911049" y="4124812"/>
              <a:ext cx="280549" cy="472418"/>
            </a:xfrm>
            <a:prstGeom prst="rect">
              <a:avLst/>
            </a:prstGeom>
            <a:noFill/>
          </p:spPr>
          <p:txBody>
            <a:bodyPr wrap="square" rtlCol="0">
              <a:spAutoFit/>
            </a:bodyPr>
            <a:lstStyle/>
            <a:p>
              <a:r>
                <a:rPr lang="en-US" altLang="ja-JP" sz="2400" dirty="0">
                  <a:latin typeface="Cambria Math" panose="02040503050406030204" pitchFamily="18" charset="0"/>
                  <a:ea typeface="Cambria Math" panose="02040503050406030204" pitchFamily="18" charset="0"/>
                </a:rPr>
                <a:t>p</a:t>
              </a:r>
              <a:endParaRPr kumimoji="1" lang="ja-JP" altLang="en-US" sz="2400">
                <a:latin typeface="Cambria Math" panose="02040503050406030204" pitchFamily="18" charset="0"/>
              </a:endParaRPr>
            </a:p>
          </p:txBody>
        </p:sp>
        <p:sp>
          <p:nvSpPr>
            <p:cNvPr id="46" name="テキスト ボックス 45">
              <a:extLst>
                <a:ext uri="{FF2B5EF4-FFF2-40B4-BE49-F238E27FC236}">
                  <a16:creationId xmlns:a16="http://schemas.microsoft.com/office/drawing/2014/main" id="{204AEF1C-4E44-7249-89BA-FC2FF4615B17}"/>
                </a:ext>
              </a:extLst>
            </p:cNvPr>
            <p:cNvSpPr txBox="1"/>
            <p:nvPr/>
          </p:nvSpPr>
          <p:spPr>
            <a:xfrm>
              <a:off x="4316781" y="4114770"/>
              <a:ext cx="280549" cy="472418"/>
            </a:xfrm>
            <a:prstGeom prst="rect">
              <a:avLst/>
            </a:prstGeom>
            <a:noFill/>
          </p:spPr>
          <p:txBody>
            <a:bodyPr wrap="square" rtlCol="0">
              <a:spAutoFit/>
            </a:bodyPr>
            <a:lstStyle/>
            <a:p>
              <a:r>
                <a:rPr lang="en-US" altLang="ja-JP" sz="2400" dirty="0">
                  <a:latin typeface="Cambria Math" panose="02040503050406030204" pitchFamily="18" charset="0"/>
                  <a:ea typeface="Cambria Math" panose="02040503050406030204" pitchFamily="18" charset="0"/>
                </a:rPr>
                <a:t>n</a:t>
              </a:r>
              <a:endParaRPr kumimoji="1" lang="ja-JP" altLang="en-US" sz="2400">
                <a:latin typeface="Cambria Math" panose="02040503050406030204" pitchFamily="18" charset="0"/>
              </a:endParaRPr>
            </a:p>
          </p:txBody>
        </p:sp>
        <p:grpSp>
          <p:nvGrpSpPr>
            <p:cNvPr id="47" name="グループ化 46">
              <a:extLst>
                <a:ext uri="{FF2B5EF4-FFF2-40B4-BE49-F238E27FC236}">
                  <a16:creationId xmlns:a16="http://schemas.microsoft.com/office/drawing/2014/main" id="{56C62AC7-AF06-6246-8D34-400BCA1CE2F2}"/>
                </a:ext>
              </a:extLst>
            </p:cNvPr>
            <p:cNvGrpSpPr/>
            <p:nvPr/>
          </p:nvGrpSpPr>
          <p:grpSpPr>
            <a:xfrm>
              <a:off x="1352893" y="4328463"/>
              <a:ext cx="981430" cy="335698"/>
              <a:chOff x="5579986" y="4509208"/>
              <a:chExt cx="1259508" cy="411707"/>
            </a:xfrm>
          </p:grpSpPr>
          <p:cxnSp>
            <p:nvCxnSpPr>
              <p:cNvPr id="73" name="直線コネクタ 72">
                <a:extLst>
                  <a:ext uri="{FF2B5EF4-FFF2-40B4-BE49-F238E27FC236}">
                    <a16:creationId xmlns:a16="http://schemas.microsoft.com/office/drawing/2014/main" id="{932232A8-B928-AE46-A627-BBB1640E7DFD}"/>
                  </a:ext>
                </a:extLst>
              </p:cNvPr>
              <p:cNvCxnSpPr>
                <a:cxnSpLocks/>
              </p:cNvCxnSpPr>
              <p:nvPr/>
            </p:nvCxnSpPr>
            <p:spPr>
              <a:xfrm>
                <a:off x="5579986" y="4509208"/>
                <a:ext cx="1259508" cy="41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三角形 73">
                <a:extLst>
                  <a:ext uri="{FF2B5EF4-FFF2-40B4-BE49-F238E27FC236}">
                    <a16:creationId xmlns:a16="http://schemas.microsoft.com/office/drawing/2014/main" id="{8284C81E-3CD5-954F-8F83-5F9F0FCBED5A}"/>
                  </a:ext>
                </a:extLst>
              </p:cNvPr>
              <p:cNvSpPr/>
              <p:nvPr/>
            </p:nvSpPr>
            <p:spPr>
              <a:xfrm rot="6420000">
                <a:off x="6192000" y="4672800"/>
                <a:ext cx="144000" cy="1080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グループ化 47">
              <a:extLst>
                <a:ext uri="{FF2B5EF4-FFF2-40B4-BE49-F238E27FC236}">
                  <a16:creationId xmlns:a16="http://schemas.microsoft.com/office/drawing/2014/main" id="{BC365E87-5719-E646-968B-4FA2397CC4A3}"/>
                </a:ext>
              </a:extLst>
            </p:cNvPr>
            <p:cNvGrpSpPr/>
            <p:nvPr/>
          </p:nvGrpSpPr>
          <p:grpSpPr>
            <a:xfrm>
              <a:off x="2334323" y="4328463"/>
              <a:ext cx="1963627" cy="334632"/>
              <a:chOff x="3331532" y="4035672"/>
              <a:chExt cx="2484187" cy="410399"/>
            </a:xfrm>
          </p:grpSpPr>
          <p:cxnSp>
            <p:nvCxnSpPr>
              <p:cNvPr id="71" name="直線コネクタ 70">
                <a:extLst>
                  <a:ext uri="{FF2B5EF4-FFF2-40B4-BE49-F238E27FC236}">
                    <a16:creationId xmlns:a16="http://schemas.microsoft.com/office/drawing/2014/main" id="{31011B8D-C600-DA4C-A3A5-BDB5FC63EF71}"/>
                  </a:ext>
                </a:extLst>
              </p:cNvPr>
              <p:cNvCxnSpPr>
                <a:cxnSpLocks/>
              </p:cNvCxnSpPr>
              <p:nvPr/>
            </p:nvCxnSpPr>
            <p:spPr>
              <a:xfrm flipV="1">
                <a:off x="3331532" y="4035672"/>
                <a:ext cx="2484187" cy="4103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三角形 71">
                <a:extLst>
                  <a:ext uri="{FF2B5EF4-FFF2-40B4-BE49-F238E27FC236}">
                    <a16:creationId xmlns:a16="http://schemas.microsoft.com/office/drawing/2014/main" id="{C64743F6-959C-C244-95BE-B38DD17DACC9}"/>
                  </a:ext>
                </a:extLst>
              </p:cNvPr>
              <p:cNvSpPr/>
              <p:nvPr/>
            </p:nvSpPr>
            <p:spPr>
              <a:xfrm rot="4857283">
                <a:off x="4566209" y="4168338"/>
                <a:ext cx="144155" cy="108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9" name="フリーフォーム 48">
              <a:extLst>
                <a:ext uri="{FF2B5EF4-FFF2-40B4-BE49-F238E27FC236}">
                  <a16:creationId xmlns:a16="http://schemas.microsoft.com/office/drawing/2014/main" id="{A4E2A309-27C9-534B-8273-5D905EECCEE4}"/>
                </a:ext>
              </a:extLst>
            </p:cNvPr>
            <p:cNvSpPr/>
            <p:nvPr/>
          </p:nvSpPr>
          <p:spPr>
            <a:xfrm rot="1839778" flipV="1">
              <a:off x="2298620" y="4736217"/>
              <a:ext cx="476545" cy="122193"/>
            </a:xfrm>
            <a:custGeom>
              <a:avLst/>
              <a:gdLst>
                <a:gd name="connsiteX0" fmla="*/ 0 w 2887578"/>
                <a:gd name="connsiteY0" fmla="*/ 360202 h 742804"/>
                <a:gd name="connsiteX1" fmla="*/ 360947 w 2887578"/>
                <a:gd name="connsiteY1" fmla="*/ 11286 h 742804"/>
                <a:gd name="connsiteX2" fmla="*/ 1082842 w 2887578"/>
                <a:gd name="connsiteY2" fmla="*/ 733181 h 742804"/>
                <a:gd name="connsiteX3" fmla="*/ 1804736 w 2887578"/>
                <a:gd name="connsiteY3" fmla="*/ 11286 h 742804"/>
                <a:gd name="connsiteX4" fmla="*/ 2526631 w 2887578"/>
                <a:gd name="connsiteY4" fmla="*/ 733181 h 742804"/>
                <a:gd name="connsiteX5" fmla="*/ 2887578 w 2887578"/>
                <a:gd name="connsiteY5" fmla="*/ 360202 h 7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578" h="742804">
                  <a:moveTo>
                    <a:pt x="0" y="360202"/>
                  </a:moveTo>
                  <a:cubicBezTo>
                    <a:pt x="90236" y="154662"/>
                    <a:pt x="180473" y="-50877"/>
                    <a:pt x="360947" y="11286"/>
                  </a:cubicBezTo>
                  <a:cubicBezTo>
                    <a:pt x="541421" y="73449"/>
                    <a:pt x="842211" y="733181"/>
                    <a:pt x="1082842" y="733181"/>
                  </a:cubicBezTo>
                  <a:cubicBezTo>
                    <a:pt x="1323473" y="733181"/>
                    <a:pt x="1564105" y="11286"/>
                    <a:pt x="1804736" y="11286"/>
                  </a:cubicBezTo>
                  <a:cubicBezTo>
                    <a:pt x="2045367" y="11286"/>
                    <a:pt x="2346157" y="675028"/>
                    <a:pt x="2526631" y="733181"/>
                  </a:cubicBezTo>
                  <a:cubicBezTo>
                    <a:pt x="2707105" y="791334"/>
                    <a:pt x="2797341" y="575768"/>
                    <a:pt x="2887578" y="3602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0" name="直線コネクタ 49">
              <a:extLst>
                <a:ext uri="{FF2B5EF4-FFF2-40B4-BE49-F238E27FC236}">
                  <a16:creationId xmlns:a16="http://schemas.microsoft.com/office/drawing/2014/main" id="{E80EDFAD-F785-C042-AB92-594F20DC3F51}"/>
                </a:ext>
              </a:extLst>
            </p:cNvPr>
            <p:cNvCxnSpPr>
              <a:cxnSpLocks/>
            </p:cNvCxnSpPr>
            <p:nvPr/>
          </p:nvCxnSpPr>
          <p:spPr>
            <a:xfrm flipH="1">
              <a:off x="2732999" y="4914481"/>
              <a:ext cx="1573363" cy="158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三角形 50">
              <a:extLst>
                <a:ext uri="{FF2B5EF4-FFF2-40B4-BE49-F238E27FC236}">
                  <a16:creationId xmlns:a16="http://schemas.microsoft.com/office/drawing/2014/main" id="{933B5677-78D7-5148-8753-8604F928B6FC}"/>
                </a:ext>
              </a:extLst>
            </p:cNvPr>
            <p:cNvSpPr/>
            <p:nvPr/>
          </p:nvSpPr>
          <p:spPr>
            <a:xfrm rot="16200000">
              <a:off x="3535539" y="4870963"/>
              <a:ext cx="117415" cy="8415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6B6EA618-3332-5043-96CA-FEF61A5F27F6}"/>
                    </a:ext>
                  </a:extLst>
                </p:cNvPr>
                <p:cNvSpPr txBox="1"/>
                <p:nvPr/>
              </p:nvSpPr>
              <p:spPr>
                <a:xfrm>
                  <a:off x="4364884" y="4796383"/>
                  <a:ext cx="675503" cy="3779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52" name="テキスト ボックス 51">
                  <a:extLst>
                    <a:ext uri="{FF2B5EF4-FFF2-40B4-BE49-F238E27FC236}">
                      <a16:creationId xmlns:a16="http://schemas.microsoft.com/office/drawing/2014/main" id="{6B6EA618-3332-5043-96CA-FEF61A5F27F6}"/>
                    </a:ext>
                  </a:extLst>
                </p:cNvPr>
                <p:cNvSpPr txBox="1">
                  <a:spLocks noRot="1" noChangeAspect="1" noMove="1" noResize="1" noEditPoints="1" noAdjustHandles="1" noChangeArrowheads="1" noChangeShapeType="1" noTextEdit="1"/>
                </p:cNvSpPr>
                <p:nvPr/>
              </p:nvSpPr>
              <p:spPr>
                <a:xfrm>
                  <a:off x="4364884" y="4796383"/>
                  <a:ext cx="675503" cy="377934"/>
                </a:xfrm>
                <a:prstGeom prst="rect">
                  <a:avLst/>
                </a:prstGeom>
                <a:blipFill>
                  <a:blip r:embed="rId13"/>
                  <a:stretch>
                    <a:fillRect l="-11111" b="-16667"/>
                  </a:stretch>
                </a:blipFill>
              </p:spPr>
              <p:txBody>
                <a:bodyPr/>
                <a:lstStyle/>
                <a:p>
                  <a:r>
                    <a:rPr lang="ja-JP" altLang="en-US">
                      <a:noFill/>
                    </a:rPr>
                    <a:t> </a:t>
                  </a:r>
                </a:p>
              </p:txBody>
            </p:sp>
          </mc:Fallback>
        </mc:AlternateContent>
        <p:sp>
          <p:nvSpPr>
            <p:cNvPr id="53" name="テキスト ボックス 52">
              <a:extLst>
                <a:ext uri="{FF2B5EF4-FFF2-40B4-BE49-F238E27FC236}">
                  <a16:creationId xmlns:a16="http://schemas.microsoft.com/office/drawing/2014/main" id="{FDCA4D0A-CC99-F546-A1D8-246861BA9927}"/>
                </a:ext>
              </a:extLst>
            </p:cNvPr>
            <p:cNvSpPr txBox="1"/>
            <p:nvPr/>
          </p:nvSpPr>
          <p:spPr>
            <a:xfrm>
              <a:off x="4356265" y="6079471"/>
              <a:ext cx="280549" cy="472418"/>
            </a:xfrm>
            <a:prstGeom prst="rect">
              <a:avLst/>
            </a:prstGeom>
            <a:noFill/>
          </p:spPr>
          <p:txBody>
            <a:bodyPr wrap="square" rtlCol="0">
              <a:spAutoFit/>
            </a:bodyPr>
            <a:lstStyle/>
            <a:p>
              <a:r>
                <a:rPr lang="en-US" altLang="ja-JP" sz="2400" dirty="0">
                  <a:latin typeface="Cambria Math" panose="02040503050406030204" pitchFamily="18" charset="0"/>
                  <a:ea typeface="Cambria Math" panose="02040503050406030204" pitchFamily="18" charset="0"/>
                </a:rPr>
                <a:t>n</a:t>
              </a:r>
              <a:endParaRPr kumimoji="1" lang="ja-JP" altLang="en-US" sz="2400">
                <a:latin typeface="Cambria Math" panose="02040503050406030204" pitchFamily="18" charset="0"/>
              </a:endParaRPr>
            </a:p>
          </p:txBody>
        </p:sp>
        <p:grpSp>
          <p:nvGrpSpPr>
            <p:cNvPr id="54" name="グループ化 53">
              <a:extLst>
                <a:ext uri="{FF2B5EF4-FFF2-40B4-BE49-F238E27FC236}">
                  <a16:creationId xmlns:a16="http://schemas.microsoft.com/office/drawing/2014/main" id="{B74F0AEB-512A-5741-9CBA-935EE598506C}"/>
                </a:ext>
              </a:extLst>
            </p:cNvPr>
            <p:cNvGrpSpPr/>
            <p:nvPr/>
          </p:nvGrpSpPr>
          <p:grpSpPr>
            <a:xfrm flipV="1">
              <a:off x="1370074" y="5893886"/>
              <a:ext cx="981430" cy="334632"/>
              <a:chOff x="5579986" y="4509208"/>
              <a:chExt cx="1259508" cy="411707"/>
            </a:xfrm>
          </p:grpSpPr>
          <p:cxnSp>
            <p:nvCxnSpPr>
              <p:cNvPr id="69" name="直線コネクタ 68">
                <a:extLst>
                  <a:ext uri="{FF2B5EF4-FFF2-40B4-BE49-F238E27FC236}">
                    <a16:creationId xmlns:a16="http://schemas.microsoft.com/office/drawing/2014/main" id="{17D3274B-82A5-4A46-B011-3637891A78B4}"/>
                  </a:ext>
                </a:extLst>
              </p:cNvPr>
              <p:cNvCxnSpPr>
                <a:cxnSpLocks/>
              </p:cNvCxnSpPr>
              <p:nvPr/>
            </p:nvCxnSpPr>
            <p:spPr>
              <a:xfrm>
                <a:off x="5579986" y="4509208"/>
                <a:ext cx="1259508" cy="41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三角形 69">
                <a:extLst>
                  <a:ext uri="{FF2B5EF4-FFF2-40B4-BE49-F238E27FC236}">
                    <a16:creationId xmlns:a16="http://schemas.microsoft.com/office/drawing/2014/main" id="{26B9658D-E2B8-DC4D-9364-BBDAA02C9C93}"/>
                  </a:ext>
                </a:extLst>
              </p:cNvPr>
              <p:cNvSpPr/>
              <p:nvPr/>
            </p:nvSpPr>
            <p:spPr>
              <a:xfrm rot="6420000">
                <a:off x="6192000" y="4672800"/>
                <a:ext cx="144000" cy="1080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 name="グループ化 54">
              <a:extLst>
                <a:ext uri="{FF2B5EF4-FFF2-40B4-BE49-F238E27FC236}">
                  <a16:creationId xmlns:a16="http://schemas.microsoft.com/office/drawing/2014/main" id="{F9F20A64-5A64-074E-9E17-D6071594308F}"/>
                </a:ext>
              </a:extLst>
            </p:cNvPr>
            <p:cNvGrpSpPr/>
            <p:nvPr/>
          </p:nvGrpSpPr>
          <p:grpSpPr>
            <a:xfrm flipV="1">
              <a:off x="2350378" y="5893886"/>
              <a:ext cx="1963627" cy="334632"/>
              <a:chOff x="3331532" y="4035672"/>
              <a:chExt cx="2484187" cy="410399"/>
            </a:xfrm>
          </p:grpSpPr>
          <p:cxnSp>
            <p:nvCxnSpPr>
              <p:cNvPr id="67" name="直線コネクタ 66">
                <a:extLst>
                  <a:ext uri="{FF2B5EF4-FFF2-40B4-BE49-F238E27FC236}">
                    <a16:creationId xmlns:a16="http://schemas.microsoft.com/office/drawing/2014/main" id="{4811DE28-A2FE-E243-9E41-6DB923C049F2}"/>
                  </a:ext>
                </a:extLst>
              </p:cNvPr>
              <p:cNvCxnSpPr>
                <a:cxnSpLocks/>
              </p:cNvCxnSpPr>
              <p:nvPr/>
            </p:nvCxnSpPr>
            <p:spPr>
              <a:xfrm flipV="1">
                <a:off x="3331532" y="4035672"/>
                <a:ext cx="2484187" cy="4103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三角形 67">
                <a:extLst>
                  <a:ext uri="{FF2B5EF4-FFF2-40B4-BE49-F238E27FC236}">
                    <a16:creationId xmlns:a16="http://schemas.microsoft.com/office/drawing/2014/main" id="{1F1C4E22-9CC5-3441-A5A9-41E15C42332B}"/>
                  </a:ext>
                </a:extLst>
              </p:cNvPr>
              <p:cNvSpPr/>
              <p:nvPr/>
            </p:nvSpPr>
            <p:spPr>
              <a:xfrm rot="4857283">
                <a:off x="4566209" y="4168338"/>
                <a:ext cx="144155" cy="108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6" name="フリーフォーム 55">
              <a:extLst>
                <a:ext uri="{FF2B5EF4-FFF2-40B4-BE49-F238E27FC236}">
                  <a16:creationId xmlns:a16="http://schemas.microsoft.com/office/drawing/2014/main" id="{BD73874C-BBEF-7D49-8DEC-D6C9D48591CC}"/>
                </a:ext>
              </a:extLst>
            </p:cNvPr>
            <p:cNvSpPr/>
            <p:nvPr/>
          </p:nvSpPr>
          <p:spPr>
            <a:xfrm rot="19740000">
              <a:off x="2317480" y="5698786"/>
              <a:ext cx="476545" cy="123286"/>
            </a:xfrm>
            <a:custGeom>
              <a:avLst/>
              <a:gdLst>
                <a:gd name="connsiteX0" fmla="*/ 0 w 2887578"/>
                <a:gd name="connsiteY0" fmla="*/ 360202 h 742804"/>
                <a:gd name="connsiteX1" fmla="*/ 360947 w 2887578"/>
                <a:gd name="connsiteY1" fmla="*/ 11286 h 742804"/>
                <a:gd name="connsiteX2" fmla="*/ 1082842 w 2887578"/>
                <a:gd name="connsiteY2" fmla="*/ 733181 h 742804"/>
                <a:gd name="connsiteX3" fmla="*/ 1804736 w 2887578"/>
                <a:gd name="connsiteY3" fmla="*/ 11286 h 742804"/>
                <a:gd name="connsiteX4" fmla="*/ 2526631 w 2887578"/>
                <a:gd name="connsiteY4" fmla="*/ 733181 h 742804"/>
                <a:gd name="connsiteX5" fmla="*/ 2887578 w 2887578"/>
                <a:gd name="connsiteY5" fmla="*/ 360202 h 7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578" h="742804">
                  <a:moveTo>
                    <a:pt x="0" y="360202"/>
                  </a:moveTo>
                  <a:cubicBezTo>
                    <a:pt x="90236" y="154662"/>
                    <a:pt x="180473" y="-50877"/>
                    <a:pt x="360947" y="11286"/>
                  </a:cubicBezTo>
                  <a:cubicBezTo>
                    <a:pt x="541421" y="73449"/>
                    <a:pt x="842211" y="733181"/>
                    <a:pt x="1082842" y="733181"/>
                  </a:cubicBezTo>
                  <a:cubicBezTo>
                    <a:pt x="1323473" y="733181"/>
                    <a:pt x="1564105" y="11286"/>
                    <a:pt x="1804736" y="11286"/>
                  </a:cubicBezTo>
                  <a:cubicBezTo>
                    <a:pt x="2045367" y="11286"/>
                    <a:pt x="2346157" y="675028"/>
                    <a:pt x="2526631" y="733181"/>
                  </a:cubicBezTo>
                  <a:cubicBezTo>
                    <a:pt x="2707105" y="791334"/>
                    <a:pt x="2797341" y="575768"/>
                    <a:pt x="2887578" y="3602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 name="直線コネクタ 56">
              <a:extLst>
                <a:ext uri="{FF2B5EF4-FFF2-40B4-BE49-F238E27FC236}">
                  <a16:creationId xmlns:a16="http://schemas.microsoft.com/office/drawing/2014/main" id="{5CFF8859-C27D-FE40-AF1D-E0C7F4B766FC}"/>
                </a:ext>
              </a:extLst>
            </p:cNvPr>
            <p:cNvCxnSpPr>
              <a:cxnSpLocks/>
            </p:cNvCxnSpPr>
            <p:nvPr/>
          </p:nvCxnSpPr>
          <p:spPr>
            <a:xfrm flipH="1">
              <a:off x="2752137" y="5622466"/>
              <a:ext cx="15350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三角形 57">
              <a:extLst>
                <a:ext uri="{FF2B5EF4-FFF2-40B4-BE49-F238E27FC236}">
                  <a16:creationId xmlns:a16="http://schemas.microsoft.com/office/drawing/2014/main" id="{6C854079-7FB2-FB47-A08B-25B8F7121F9F}"/>
                </a:ext>
              </a:extLst>
            </p:cNvPr>
            <p:cNvSpPr/>
            <p:nvPr/>
          </p:nvSpPr>
          <p:spPr>
            <a:xfrm rot="16200000">
              <a:off x="3538285" y="5571673"/>
              <a:ext cx="117415" cy="8415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C8B44F95-3F68-B140-9ECA-FB0B76B4E41C}"/>
                </a:ext>
              </a:extLst>
            </p:cNvPr>
            <p:cNvSpPr txBox="1"/>
            <p:nvPr/>
          </p:nvSpPr>
          <p:spPr>
            <a:xfrm>
              <a:off x="938914" y="6010394"/>
              <a:ext cx="280549" cy="472418"/>
            </a:xfrm>
            <a:prstGeom prst="rect">
              <a:avLst/>
            </a:prstGeom>
            <a:noFill/>
          </p:spPr>
          <p:txBody>
            <a:bodyPr wrap="square" rtlCol="0">
              <a:spAutoFit/>
            </a:bodyPr>
            <a:lstStyle/>
            <a:p>
              <a:r>
                <a:rPr lang="en-US" altLang="ja-JP" sz="2400" dirty="0">
                  <a:latin typeface="Cambria Math" panose="02040503050406030204" pitchFamily="18" charset="0"/>
                  <a:ea typeface="Cambria Math" panose="02040503050406030204" pitchFamily="18" charset="0"/>
                </a:rPr>
                <a:t>p</a:t>
              </a:r>
              <a:endParaRPr kumimoji="1" lang="ja-JP" altLang="en-US" sz="240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60" name="テキスト ボックス 59">
                  <a:extLst>
                    <a:ext uri="{FF2B5EF4-FFF2-40B4-BE49-F238E27FC236}">
                      <a16:creationId xmlns:a16="http://schemas.microsoft.com/office/drawing/2014/main" id="{3BADB6D7-D4B8-4547-90DC-A857FC88B2E8}"/>
                    </a:ext>
                  </a:extLst>
                </p:cNvPr>
                <p:cNvSpPr txBox="1"/>
                <p:nvPr/>
              </p:nvSpPr>
              <p:spPr>
                <a:xfrm>
                  <a:off x="4353166" y="5471941"/>
                  <a:ext cx="280549" cy="3779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60" name="テキスト ボックス 59">
                  <a:extLst>
                    <a:ext uri="{FF2B5EF4-FFF2-40B4-BE49-F238E27FC236}">
                      <a16:creationId xmlns:a16="http://schemas.microsoft.com/office/drawing/2014/main" id="{3BADB6D7-D4B8-4547-90DC-A857FC88B2E8}"/>
                    </a:ext>
                  </a:extLst>
                </p:cNvPr>
                <p:cNvSpPr txBox="1">
                  <a:spLocks noRot="1" noChangeAspect="1" noMove="1" noResize="1" noEditPoints="1" noAdjustHandles="1" noChangeArrowheads="1" noChangeShapeType="1" noTextEdit="1"/>
                </p:cNvSpPr>
                <p:nvPr/>
              </p:nvSpPr>
              <p:spPr>
                <a:xfrm>
                  <a:off x="4353166" y="5471941"/>
                  <a:ext cx="280549" cy="377934"/>
                </a:xfrm>
                <a:prstGeom prst="rect">
                  <a:avLst/>
                </a:prstGeom>
                <a:blipFill>
                  <a:blip r:embed="rId13"/>
                  <a:stretch>
                    <a:fillRect l="-43750" r="-106250" b="-16667"/>
                  </a:stretch>
                </a:blipFill>
              </p:spPr>
              <p:txBody>
                <a:bodyPr/>
                <a:lstStyle/>
                <a:p>
                  <a:r>
                    <a:rPr lang="ja-JP" altLang="en-US">
                      <a:noFill/>
                    </a:rPr>
                    <a:t> </a:t>
                  </a:r>
                </a:p>
              </p:txBody>
            </p:sp>
          </mc:Fallback>
        </mc:AlternateContent>
        <p:cxnSp>
          <p:nvCxnSpPr>
            <p:cNvPr id="61" name="直線コネクタ 60">
              <a:extLst>
                <a:ext uri="{FF2B5EF4-FFF2-40B4-BE49-F238E27FC236}">
                  <a16:creationId xmlns:a16="http://schemas.microsoft.com/office/drawing/2014/main" id="{3ED170F1-23E0-B549-BBE8-E64A22783B76}"/>
                </a:ext>
              </a:extLst>
            </p:cNvPr>
            <p:cNvCxnSpPr>
              <a:cxnSpLocks/>
            </p:cNvCxnSpPr>
            <p:nvPr/>
          </p:nvCxnSpPr>
          <p:spPr>
            <a:xfrm>
              <a:off x="2741691" y="4927016"/>
              <a:ext cx="10800" cy="70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十字形 61">
              <a:extLst>
                <a:ext uri="{FF2B5EF4-FFF2-40B4-BE49-F238E27FC236}">
                  <a16:creationId xmlns:a16="http://schemas.microsoft.com/office/drawing/2014/main" id="{421FF4E2-9809-BF41-8C72-2A9762C2922B}"/>
                </a:ext>
              </a:extLst>
            </p:cNvPr>
            <p:cNvSpPr/>
            <p:nvPr/>
          </p:nvSpPr>
          <p:spPr>
            <a:xfrm rot="2700000">
              <a:off x="2662136" y="5186628"/>
              <a:ext cx="180000" cy="180000"/>
            </a:xfrm>
            <a:prstGeom prst="plus">
              <a:avLst>
                <a:gd name="adj" fmla="val 4638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0CE1F114-BE43-6F42-83B5-557F62D39191}"/>
                    </a:ext>
                  </a:extLst>
                </p:cNvPr>
                <p:cNvSpPr txBox="1"/>
                <p:nvPr/>
              </p:nvSpPr>
              <p:spPr>
                <a:xfrm>
                  <a:off x="2773008" y="4934882"/>
                  <a:ext cx="590059" cy="4083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i="1" smtClean="0">
                                <a:latin typeface="Cambria Math" panose="02040503050406030204" pitchFamily="18" charset="0"/>
                                <a:ea typeface="Cambria Math" panose="02040503050406030204" pitchFamily="18" charset="0"/>
                              </a:rPr>
                              <m:t>𝜈</m:t>
                            </m:r>
                          </m:e>
                          <m:sub>
                            <m:r>
                              <a:rPr kumimoji="1" lang="en-US" altLang="ja-JP" sz="2400" i="1" smtClean="0">
                                <a:latin typeface="Cambria Math" panose="02040503050406030204" pitchFamily="18" charset="0"/>
                                <a:ea typeface="Cambria Math" panose="02040503050406030204" pitchFamily="18" charset="0"/>
                              </a:rPr>
                              <m:t>𝜇</m:t>
                            </m:r>
                          </m:sub>
                        </m:sSub>
                      </m:oMath>
                    </m:oMathPara>
                  </a14:m>
                  <a:endParaRPr kumimoji="1" lang="ja-JP" altLang="en-US" sz="2400"/>
                </a:p>
              </p:txBody>
            </p:sp>
          </mc:Choice>
          <mc:Fallback xmlns="">
            <p:sp>
              <p:nvSpPr>
                <p:cNvPr id="63" name="テキスト ボックス 62">
                  <a:extLst>
                    <a:ext uri="{FF2B5EF4-FFF2-40B4-BE49-F238E27FC236}">
                      <a16:creationId xmlns:a16="http://schemas.microsoft.com/office/drawing/2014/main" id="{0CE1F114-BE43-6F42-83B5-557F62D39191}"/>
                    </a:ext>
                  </a:extLst>
                </p:cNvPr>
                <p:cNvSpPr txBox="1">
                  <a:spLocks noRot="1" noChangeAspect="1" noMove="1" noResize="1" noEditPoints="1" noAdjustHandles="1" noChangeArrowheads="1" noChangeShapeType="1" noTextEdit="1"/>
                </p:cNvSpPr>
                <p:nvPr/>
              </p:nvSpPr>
              <p:spPr>
                <a:xfrm>
                  <a:off x="2773008" y="4934882"/>
                  <a:ext cx="590059" cy="408379"/>
                </a:xfrm>
                <a:prstGeom prst="rect">
                  <a:avLst/>
                </a:prstGeom>
                <a:blipFill>
                  <a:blip r:embed="rId14"/>
                  <a:stretch>
                    <a:fillRect l="-6452"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4" name="テキスト ボックス 63">
                  <a:extLst>
                    <a:ext uri="{FF2B5EF4-FFF2-40B4-BE49-F238E27FC236}">
                      <a16:creationId xmlns:a16="http://schemas.microsoft.com/office/drawing/2014/main" id="{867E0AC5-B65C-7B4C-91A5-545228E77C6E}"/>
                    </a:ext>
                  </a:extLst>
                </p:cNvPr>
                <p:cNvSpPr txBox="1"/>
                <p:nvPr/>
              </p:nvSpPr>
              <p:spPr>
                <a:xfrm>
                  <a:off x="2215642" y="5253942"/>
                  <a:ext cx="503524" cy="40837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i="1" smtClean="0">
                                <a:latin typeface="Cambria Math" panose="02040503050406030204" pitchFamily="18" charset="0"/>
                                <a:ea typeface="Cambria Math" panose="02040503050406030204" pitchFamily="18" charset="0"/>
                              </a:rPr>
                              <m:t>𝜈</m:t>
                            </m:r>
                          </m:e>
                          <m:sub>
                            <m:r>
                              <a:rPr kumimoji="1" lang="en-US" altLang="ja-JP" sz="2400" i="1" smtClean="0">
                                <a:latin typeface="Cambria Math" panose="02040503050406030204" pitchFamily="18" charset="0"/>
                                <a:ea typeface="Cambria Math" panose="02040503050406030204" pitchFamily="18" charset="0"/>
                              </a:rPr>
                              <m:t>𝜇</m:t>
                            </m:r>
                          </m:sub>
                        </m:sSub>
                      </m:oMath>
                    </m:oMathPara>
                  </a14:m>
                  <a:endParaRPr kumimoji="1" lang="ja-JP" altLang="en-US" sz="2400"/>
                </a:p>
              </p:txBody>
            </p:sp>
          </mc:Choice>
          <mc:Fallback xmlns="">
            <p:sp>
              <p:nvSpPr>
                <p:cNvPr id="64" name="テキスト ボックス 63">
                  <a:extLst>
                    <a:ext uri="{FF2B5EF4-FFF2-40B4-BE49-F238E27FC236}">
                      <a16:creationId xmlns:a16="http://schemas.microsoft.com/office/drawing/2014/main" id="{867E0AC5-B65C-7B4C-91A5-545228E77C6E}"/>
                    </a:ext>
                  </a:extLst>
                </p:cNvPr>
                <p:cNvSpPr txBox="1">
                  <a:spLocks noRot="1" noChangeAspect="1" noMove="1" noResize="1" noEditPoints="1" noAdjustHandles="1" noChangeArrowheads="1" noChangeShapeType="1" noTextEdit="1"/>
                </p:cNvSpPr>
                <p:nvPr/>
              </p:nvSpPr>
              <p:spPr>
                <a:xfrm>
                  <a:off x="2215642" y="5253942"/>
                  <a:ext cx="503524" cy="408379"/>
                </a:xfrm>
                <a:prstGeom prst="rect">
                  <a:avLst/>
                </a:prstGeom>
                <a:blipFill>
                  <a:blip r:embed="rId15"/>
                  <a:stretch>
                    <a:fillRect l="-11111" r="-11111" b="-21875"/>
                  </a:stretch>
                </a:blipFill>
              </p:spPr>
              <p:txBody>
                <a:bodyPr/>
                <a:lstStyle/>
                <a:p>
                  <a:r>
                    <a:rPr lang="ja-JP" altLang="en-US">
                      <a:noFill/>
                    </a:rPr>
                    <a:t> </a:t>
                  </a:r>
                </a:p>
              </p:txBody>
            </p:sp>
          </mc:Fallback>
        </mc:AlternateContent>
      </p:grpSp>
      <p:grpSp>
        <p:nvGrpSpPr>
          <p:cNvPr id="75" name="グループ化 74">
            <a:extLst>
              <a:ext uri="{FF2B5EF4-FFF2-40B4-BE49-F238E27FC236}">
                <a16:creationId xmlns:a16="http://schemas.microsoft.com/office/drawing/2014/main" id="{7EA3EF56-27E4-D944-9536-BE6F0A71699A}"/>
              </a:ext>
            </a:extLst>
          </p:cNvPr>
          <p:cNvGrpSpPr/>
          <p:nvPr/>
        </p:nvGrpSpPr>
        <p:grpSpPr>
          <a:xfrm>
            <a:off x="6398998" y="108661"/>
            <a:ext cx="2630828" cy="2443262"/>
            <a:chOff x="906990" y="3977108"/>
            <a:chExt cx="3828591" cy="2592163"/>
          </a:xfrm>
        </p:grpSpPr>
        <p:grpSp>
          <p:nvGrpSpPr>
            <p:cNvPr id="76" name="グループ化 75">
              <a:extLst>
                <a:ext uri="{FF2B5EF4-FFF2-40B4-BE49-F238E27FC236}">
                  <a16:creationId xmlns:a16="http://schemas.microsoft.com/office/drawing/2014/main" id="{DFDE67B8-5A7F-2D45-9A23-5D0AD66DB30A}"/>
                </a:ext>
              </a:extLst>
            </p:cNvPr>
            <p:cNvGrpSpPr/>
            <p:nvPr/>
          </p:nvGrpSpPr>
          <p:grpSpPr>
            <a:xfrm>
              <a:off x="906990" y="3977108"/>
              <a:ext cx="3690340" cy="1185772"/>
              <a:chOff x="923045" y="4147126"/>
              <a:chExt cx="3690340" cy="1185772"/>
            </a:xfrm>
          </p:grpSpPr>
          <p:sp>
            <p:nvSpPr>
              <p:cNvPr id="94" name="テキスト ボックス 93">
                <a:extLst>
                  <a:ext uri="{FF2B5EF4-FFF2-40B4-BE49-F238E27FC236}">
                    <a16:creationId xmlns:a16="http://schemas.microsoft.com/office/drawing/2014/main" id="{7DBA6C90-12E1-464C-BE68-F21FA9907087}"/>
                  </a:ext>
                </a:extLst>
              </p:cNvPr>
              <p:cNvSpPr txBox="1"/>
              <p:nvPr/>
            </p:nvSpPr>
            <p:spPr>
              <a:xfrm>
                <a:off x="923045" y="4147126"/>
                <a:ext cx="280549" cy="489800"/>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p</a:t>
                </a:r>
                <a:endParaRPr kumimoji="1" lang="ja-JP" altLang="en-US" sz="2400">
                  <a:latin typeface="Cambria Math" panose="02040503050406030204" pitchFamily="18" charset="0"/>
                </a:endParaRPr>
              </a:p>
            </p:txBody>
          </p:sp>
          <p:sp>
            <p:nvSpPr>
              <p:cNvPr id="95" name="テキスト ボックス 94">
                <a:extLst>
                  <a:ext uri="{FF2B5EF4-FFF2-40B4-BE49-F238E27FC236}">
                    <a16:creationId xmlns:a16="http://schemas.microsoft.com/office/drawing/2014/main" id="{BE5C62AC-E1CA-9B4A-BC3F-1E59CA1123A6}"/>
                  </a:ext>
                </a:extLst>
              </p:cNvPr>
              <p:cNvSpPr txBox="1"/>
              <p:nvPr/>
            </p:nvSpPr>
            <p:spPr>
              <a:xfrm>
                <a:off x="4332836" y="4284788"/>
                <a:ext cx="280549" cy="489800"/>
              </a:xfrm>
              <a:prstGeom prst="rect">
                <a:avLst/>
              </a:prstGeom>
              <a:noFill/>
            </p:spPr>
            <p:txBody>
              <a:bodyPr wrap="square" rtlCol="0">
                <a:spAutoFit/>
              </a:bodyPr>
              <a:lstStyle/>
              <a:p>
                <a:r>
                  <a:rPr lang="en-US" altLang="ja-JP" sz="2400" dirty="0">
                    <a:latin typeface="Cambria Math" panose="02040503050406030204" pitchFamily="18" charset="0"/>
                    <a:ea typeface="Cambria Math" panose="02040503050406030204" pitchFamily="18" charset="0"/>
                  </a:rPr>
                  <a:t>n</a:t>
                </a:r>
                <a:endParaRPr kumimoji="1" lang="ja-JP" altLang="en-US" sz="2400">
                  <a:latin typeface="Cambria Math" panose="02040503050406030204" pitchFamily="18" charset="0"/>
                </a:endParaRPr>
              </a:p>
            </p:txBody>
          </p:sp>
          <p:grpSp>
            <p:nvGrpSpPr>
              <p:cNvPr id="96" name="グループ化 95">
                <a:extLst>
                  <a:ext uri="{FF2B5EF4-FFF2-40B4-BE49-F238E27FC236}">
                    <a16:creationId xmlns:a16="http://schemas.microsoft.com/office/drawing/2014/main" id="{F0DFD9D7-197A-6B41-B884-62D9EB5C973D}"/>
                  </a:ext>
                </a:extLst>
              </p:cNvPr>
              <p:cNvGrpSpPr/>
              <p:nvPr/>
            </p:nvGrpSpPr>
            <p:grpSpPr>
              <a:xfrm>
                <a:off x="1368948" y="4498481"/>
                <a:ext cx="981430" cy="335698"/>
                <a:chOff x="5579986" y="4509208"/>
                <a:chExt cx="1259508" cy="411707"/>
              </a:xfrm>
            </p:grpSpPr>
            <p:cxnSp>
              <p:nvCxnSpPr>
                <p:cNvPr id="104" name="直線コネクタ 103">
                  <a:extLst>
                    <a:ext uri="{FF2B5EF4-FFF2-40B4-BE49-F238E27FC236}">
                      <a16:creationId xmlns:a16="http://schemas.microsoft.com/office/drawing/2014/main" id="{96E39BF5-E83E-D847-B5FC-244EB1D9B64F}"/>
                    </a:ext>
                  </a:extLst>
                </p:cNvPr>
                <p:cNvCxnSpPr>
                  <a:cxnSpLocks/>
                </p:cNvCxnSpPr>
                <p:nvPr/>
              </p:nvCxnSpPr>
              <p:spPr>
                <a:xfrm>
                  <a:off x="5579986" y="4509208"/>
                  <a:ext cx="1259508" cy="41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三角形 104">
                  <a:extLst>
                    <a:ext uri="{FF2B5EF4-FFF2-40B4-BE49-F238E27FC236}">
                      <a16:creationId xmlns:a16="http://schemas.microsoft.com/office/drawing/2014/main" id="{3EC792E6-3075-2A44-8466-79511872AE99}"/>
                    </a:ext>
                  </a:extLst>
                </p:cNvPr>
                <p:cNvSpPr/>
                <p:nvPr/>
              </p:nvSpPr>
              <p:spPr>
                <a:xfrm rot="6420000">
                  <a:off x="6192000" y="4672800"/>
                  <a:ext cx="144000" cy="1080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7" name="グループ化 96">
                <a:extLst>
                  <a:ext uri="{FF2B5EF4-FFF2-40B4-BE49-F238E27FC236}">
                    <a16:creationId xmlns:a16="http://schemas.microsoft.com/office/drawing/2014/main" id="{6A929D77-A141-B943-BD7B-41986B477B34}"/>
                  </a:ext>
                </a:extLst>
              </p:cNvPr>
              <p:cNvGrpSpPr/>
              <p:nvPr/>
            </p:nvGrpSpPr>
            <p:grpSpPr>
              <a:xfrm>
                <a:off x="2350378" y="4498481"/>
                <a:ext cx="1963627" cy="334632"/>
                <a:chOff x="3331532" y="4035672"/>
                <a:chExt cx="2484187" cy="410399"/>
              </a:xfrm>
            </p:grpSpPr>
            <p:cxnSp>
              <p:nvCxnSpPr>
                <p:cNvPr id="102" name="直線コネクタ 101">
                  <a:extLst>
                    <a:ext uri="{FF2B5EF4-FFF2-40B4-BE49-F238E27FC236}">
                      <a16:creationId xmlns:a16="http://schemas.microsoft.com/office/drawing/2014/main" id="{F809CCB5-0315-4C43-BB1E-03E61BD48833}"/>
                    </a:ext>
                  </a:extLst>
                </p:cNvPr>
                <p:cNvCxnSpPr>
                  <a:cxnSpLocks/>
                </p:cNvCxnSpPr>
                <p:nvPr/>
              </p:nvCxnSpPr>
              <p:spPr>
                <a:xfrm flipV="1">
                  <a:off x="3331532" y="4035672"/>
                  <a:ext cx="2484187" cy="4103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三角形 102">
                  <a:extLst>
                    <a:ext uri="{FF2B5EF4-FFF2-40B4-BE49-F238E27FC236}">
                      <a16:creationId xmlns:a16="http://schemas.microsoft.com/office/drawing/2014/main" id="{D215EF4D-275F-6844-9B23-1795015934B5}"/>
                    </a:ext>
                  </a:extLst>
                </p:cNvPr>
                <p:cNvSpPr/>
                <p:nvPr/>
              </p:nvSpPr>
              <p:spPr>
                <a:xfrm rot="4857283">
                  <a:off x="4566209" y="4168338"/>
                  <a:ext cx="144155" cy="108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8" name="フリーフォーム 97">
                <a:extLst>
                  <a:ext uri="{FF2B5EF4-FFF2-40B4-BE49-F238E27FC236}">
                    <a16:creationId xmlns:a16="http://schemas.microsoft.com/office/drawing/2014/main" id="{8CC2ACFE-A643-B44B-A826-747D18FA4AFB}"/>
                  </a:ext>
                </a:extLst>
              </p:cNvPr>
              <p:cNvSpPr/>
              <p:nvPr/>
            </p:nvSpPr>
            <p:spPr>
              <a:xfrm rot="1839778" flipV="1">
                <a:off x="2314675" y="4906235"/>
                <a:ext cx="476545" cy="122193"/>
              </a:xfrm>
              <a:custGeom>
                <a:avLst/>
                <a:gdLst>
                  <a:gd name="connsiteX0" fmla="*/ 0 w 2887578"/>
                  <a:gd name="connsiteY0" fmla="*/ 360202 h 742804"/>
                  <a:gd name="connsiteX1" fmla="*/ 360947 w 2887578"/>
                  <a:gd name="connsiteY1" fmla="*/ 11286 h 742804"/>
                  <a:gd name="connsiteX2" fmla="*/ 1082842 w 2887578"/>
                  <a:gd name="connsiteY2" fmla="*/ 733181 h 742804"/>
                  <a:gd name="connsiteX3" fmla="*/ 1804736 w 2887578"/>
                  <a:gd name="connsiteY3" fmla="*/ 11286 h 742804"/>
                  <a:gd name="connsiteX4" fmla="*/ 2526631 w 2887578"/>
                  <a:gd name="connsiteY4" fmla="*/ 733181 h 742804"/>
                  <a:gd name="connsiteX5" fmla="*/ 2887578 w 2887578"/>
                  <a:gd name="connsiteY5" fmla="*/ 360202 h 7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578" h="742804">
                    <a:moveTo>
                      <a:pt x="0" y="360202"/>
                    </a:moveTo>
                    <a:cubicBezTo>
                      <a:pt x="90236" y="154662"/>
                      <a:pt x="180473" y="-50877"/>
                      <a:pt x="360947" y="11286"/>
                    </a:cubicBezTo>
                    <a:cubicBezTo>
                      <a:pt x="541421" y="73449"/>
                      <a:pt x="842211" y="733181"/>
                      <a:pt x="1082842" y="733181"/>
                    </a:cubicBezTo>
                    <a:cubicBezTo>
                      <a:pt x="1323473" y="733181"/>
                      <a:pt x="1564105" y="11286"/>
                      <a:pt x="1804736" y="11286"/>
                    </a:cubicBezTo>
                    <a:cubicBezTo>
                      <a:pt x="2045367" y="11286"/>
                      <a:pt x="2346157" y="675028"/>
                      <a:pt x="2526631" y="733181"/>
                    </a:cubicBezTo>
                    <a:cubicBezTo>
                      <a:pt x="2707105" y="791334"/>
                      <a:pt x="2797341" y="575768"/>
                      <a:pt x="2887578" y="3602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9" name="直線コネクタ 98">
                <a:extLst>
                  <a:ext uri="{FF2B5EF4-FFF2-40B4-BE49-F238E27FC236}">
                    <a16:creationId xmlns:a16="http://schemas.microsoft.com/office/drawing/2014/main" id="{C2B2741C-556E-6A44-B00E-3BA621AC1ACE}"/>
                  </a:ext>
                </a:extLst>
              </p:cNvPr>
              <p:cNvCxnSpPr>
                <a:cxnSpLocks/>
              </p:cNvCxnSpPr>
              <p:nvPr/>
            </p:nvCxnSpPr>
            <p:spPr>
              <a:xfrm flipH="1">
                <a:off x="1380549" y="5097034"/>
                <a:ext cx="13771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三角形 99">
                <a:extLst>
                  <a:ext uri="{FF2B5EF4-FFF2-40B4-BE49-F238E27FC236}">
                    <a16:creationId xmlns:a16="http://schemas.microsoft.com/office/drawing/2014/main" id="{08516B24-7E36-024E-A6AB-960DF74F2A22}"/>
                  </a:ext>
                </a:extLst>
              </p:cNvPr>
              <p:cNvSpPr/>
              <p:nvPr/>
            </p:nvSpPr>
            <p:spPr>
              <a:xfrm rot="5400000">
                <a:off x="1941957" y="5062600"/>
                <a:ext cx="117415" cy="8415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01" name="テキスト ボックス 100">
                    <a:extLst>
                      <a:ext uri="{FF2B5EF4-FFF2-40B4-BE49-F238E27FC236}">
                        <a16:creationId xmlns:a16="http://schemas.microsoft.com/office/drawing/2014/main" id="{B564F21B-2BA0-0446-ABA7-3EABC55D5C39}"/>
                      </a:ext>
                    </a:extLst>
                  </p:cNvPr>
                  <p:cNvSpPr txBox="1"/>
                  <p:nvPr/>
                </p:nvSpPr>
                <p:spPr>
                  <a:xfrm>
                    <a:off x="938878" y="4941059"/>
                    <a:ext cx="641805" cy="3918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101" name="テキスト ボックス 100">
                    <a:extLst>
                      <a:ext uri="{FF2B5EF4-FFF2-40B4-BE49-F238E27FC236}">
                        <a16:creationId xmlns:a16="http://schemas.microsoft.com/office/drawing/2014/main" id="{B564F21B-2BA0-0446-ABA7-3EABC55D5C39}"/>
                      </a:ext>
                    </a:extLst>
                  </p:cNvPr>
                  <p:cNvSpPr txBox="1">
                    <a:spLocks noRot="1" noChangeAspect="1" noMove="1" noResize="1" noEditPoints="1" noAdjustHandles="1" noChangeArrowheads="1" noChangeShapeType="1" noTextEdit="1"/>
                  </p:cNvSpPr>
                  <p:nvPr/>
                </p:nvSpPr>
                <p:spPr>
                  <a:xfrm>
                    <a:off x="938878" y="4941059"/>
                    <a:ext cx="641805" cy="391839"/>
                  </a:xfrm>
                  <a:prstGeom prst="rect">
                    <a:avLst/>
                  </a:prstGeom>
                  <a:blipFill>
                    <a:blip r:embed="rId16"/>
                    <a:stretch>
                      <a:fillRect l="-11429" b="-16129"/>
                    </a:stretch>
                  </a:blipFill>
                </p:spPr>
                <p:txBody>
                  <a:bodyPr/>
                  <a:lstStyle/>
                  <a:p>
                    <a:r>
                      <a:rPr lang="ja-JP" altLang="en-US">
                        <a:noFill/>
                      </a:rPr>
                      <a:t> </a:t>
                    </a:r>
                  </a:p>
                </p:txBody>
              </p:sp>
            </mc:Fallback>
          </mc:AlternateContent>
        </p:grpSp>
        <p:grpSp>
          <p:nvGrpSpPr>
            <p:cNvPr id="77" name="グループ化 76">
              <a:extLst>
                <a:ext uri="{FF2B5EF4-FFF2-40B4-BE49-F238E27FC236}">
                  <a16:creationId xmlns:a16="http://schemas.microsoft.com/office/drawing/2014/main" id="{6EA54FB0-A0CE-8042-9AC6-045E50DCF05F}"/>
                </a:ext>
              </a:extLst>
            </p:cNvPr>
            <p:cNvGrpSpPr/>
            <p:nvPr/>
          </p:nvGrpSpPr>
          <p:grpSpPr>
            <a:xfrm>
              <a:off x="906990" y="5411954"/>
              <a:ext cx="3828591" cy="1157317"/>
              <a:chOff x="906990" y="5411954"/>
              <a:chExt cx="3828591" cy="1157317"/>
            </a:xfrm>
          </p:grpSpPr>
          <p:sp>
            <p:nvSpPr>
              <p:cNvPr id="82" name="テキスト ボックス 81">
                <a:extLst>
                  <a:ext uri="{FF2B5EF4-FFF2-40B4-BE49-F238E27FC236}">
                    <a16:creationId xmlns:a16="http://schemas.microsoft.com/office/drawing/2014/main" id="{74C22CF4-1834-1145-B9E6-3EF9D76E8DAE}"/>
                  </a:ext>
                </a:extLst>
              </p:cNvPr>
              <p:cNvSpPr txBox="1"/>
              <p:nvPr/>
            </p:nvSpPr>
            <p:spPr>
              <a:xfrm>
                <a:off x="4356265" y="6079470"/>
                <a:ext cx="280549" cy="489801"/>
              </a:xfrm>
              <a:prstGeom prst="rect">
                <a:avLst/>
              </a:prstGeom>
              <a:noFill/>
            </p:spPr>
            <p:txBody>
              <a:bodyPr wrap="square" rtlCol="0">
                <a:spAutoFit/>
              </a:bodyPr>
              <a:lstStyle/>
              <a:p>
                <a:r>
                  <a:rPr lang="en-US" altLang="ja-JP" sz="2400" dirty="0">
                    <a:latin typeface="Cambria Math" panose="02040503050406030204" pitchFamily="18" charset="0"/>
                    <a:ea typeface="Cambria Math" panose="02040503050406030204" pitchFamily="18" charset="0"/>
                  </a:rPr>
                  <a:t>n</a:t>
                </a:r>
                <a:endParaRPr kumimoji="1" lang="ja-JP" altLang="en-US" sz="2400">
                  <a:latin typeface="Cambria Math" panose="02040503050406030204" pitchFamily="18" charset="0"/>
                </a:endParaRPr>
              </a:p>
            </p:txBody>
          </p:sp>
          <p:grpSp>
            <p:nvGrpSpPr>
              <p:cNvPr id="83" name="グループ化 82">
                <a:extLst>
                  <a:ext uri="{FF2B5EF4-FFF2-40B4-BE49-F238E27FC236}">
                    <a16:creationId xmlns:a16="http://schemas.microsoft.com/office/drawing/2014/main" id="{5529E69E-EC4C-F54A-BA56-3C19461007DC}"/>
                  </a:ext>
                </a:extLst>
              </p:cNvPr>
              <p:cNvGrpSpPr/>
              <p:nvPr/>
            </p:nvGrpSpPr>
            <p:grpSpPr>
              <a:xfrm flipV="1">
                <a:off x="1370074" y="5893886"/>
                <a:ext cx="981430" cy="334632"/>
                <a:chOff x="5579986" y="4509208"/>
                <a:chExt cx="1259508" cy="411707"/>
              </a:xfrm>
            </p:grpSpPr>
            <p:cxnSp>
              <p:nvCxnSpPr>
                <p:cNvPr id="92" name="直線コネクタ 91">
                  <a:extLst>
                    <a:ext uri="{FF2B5EF4-FFF2-40B4-BE49-F238E27FC236}">
                      <a16:creationId xmlns:a16="http://schemas.microsoft.com/office/drawing/2014/main" id="{3740F2C2-E4CF-BF4C-96C8-4839CFC1DA9B}"/>
                    </a:ext>
                  </a:extLst>
                </p:cNvPr>
                <p:cNvCxnSpPr>
                  <a:cxnSpLocks/>
                </p:cNvCxnSpPr>
                <p:nvPr/>
              </p:nvCxnSpPr>
              <p:spPr>
                <a:xfrm>
                  <a:off x="5579986" y="4509208"/>
                  <a:ext cx="1259508" cy="41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三角形 92">
                  <a:extLst>
                    <a:ext uri="{FF2B5EF4-FFF2-40B4-BE49-F238E27FC236}">
                      <a16:creationId xmlns:a16="http://schemas.microsoft.com/office/drawing/2014/main" id="{00ACBD64-DCDB-2E49-B21E-B17820E5D6CB}"/>
                    </a:ext>
                  </a:extLst>
                </p:cNvPr>
                <p:cNvSpPr/>
                <p:nvPr/>
              </p:nvSpPr>
              <p:spPr>
                <a:xfrm rot="6420000">
                  <a:off x="6192000" y="4672800"/>
                  <a:ext cx="144000" cy="1080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4" name="グループ化 83">
                <a:extLst>
                  <a:ext uri="{FF2B5EF4-FFF2-40B4-BE49-F238E27FC236}">
                    <a16:creationId xmlns:a16="http://schemas.microsoft.com/office/drawing/2014/main" id="{14AE6C10-9D08-2645-AD47-CE0CC928BCFF}"/>
                  </a:ext>
                </a:extLst>
              </p:cNvPr>
              <p:cNvGrpSpPr/>
              <p:nvPr/>
            </p:nvGrpSpPr>
            <p:grpSpPr>
              <a:xfrm flipV="1">
                <a:off x="2350378" y="5893886"/>
                <a:ext cx="1963627" cy="334632"/>
                <a:chOff x="3331532" y="4035672"/>
                <a:chExt cx="2484187" cy="410399"/>
              </a:xfrm>
            </p:grpSpPr>
            <p:cxnSp>
              <p:nvCxnSpPr>
                <p:cNvPr id="90" name="直線コネクタ 89">
                  <a:extLst>
                    <a:ext uri="{FF2B5EF4-FFF2-40B4-BE49-F238E27FC236}">
                      <a16:creationId xmlns:a16="http://schemas.microsoft.com/office/drawing/2014/main" id="{0516B6D8-AAAF-D047-B136-1ECE97F6499A}"/>
                    </a:ext>
                  </a:extLst>
                </p:cNvPr>
                <p:cNvCxnSpPr>
                  <a:cxnSpLocks/>
                </p:cNvCxnSpPr>
                <p:nvPr/>
              </p:nvCxnSpPr>
              <p:spPr>
                <a:xfrm flipV="1">
                  <a:off x="3331532" y="4035672"/>
                  <a:ext cx="2484187" cy="4103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三角形 90">
                  <a:extLst>
                    <a:ext uri="{FF2B5EF4-FFF2-40B4-BE49-F238E27FC236}">
                      <a16:creationId xmlns:a16="http://schemas.microsoft.com/office/drawing/2014/main" id="{841F90FF-5603-EB43-AB99-080BD0BAD0A5}"/>
                    </a:ext>
                  </a:extLst>
                </p:cNvPr>
                <p:cNvSpPr/>
                <p:nvPr/>
              </p:nvSpPr>
              <p:spPr>
                <a:xfrm rot="4857283">
                  <a:off x="4566209" y="4168338"/>
                  <a:ext cx="144155" cy="108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5" name="フリーフォーム 84">
                <a:extLst>
                  <a:ext uri="{FF2B5EF4-FFF2-40B4-BE49-F238E27FC236}">
                    <a16:creationId xmlns:a16="http://schemas.microsoft.com/office/drawing/2014/main" id="{90368E7D-FC7D-5145-BCED-15248590BEB6}"/>
                  </a:ext>
                </a:extLst>
              </p:cNvPr>
              <p:cNvSpPr/>
              <p:nvPr/>
            </p:nvSpPr>
            <p:spPr>
              <a:xfrm rot="19740000">
                <a:off x="2317480" y="5698786"/>
                <a:ext cx="476545" cy="123286"/>
              </a:xfrm>
              <a:custGeom>
                <a:avLst/>
                <a:gdLst>
                  <a:gd name="connsiteX0" fmla="*/ 0 w 2887578"/>
                  <a:gd name="connsiteY0" fmla="*/ 360202 h 742804"/>
                  <a:gd name="connsiteX1" fmla="*/ 360947 w 2887578"/>
                  <a:gd name="connsiteY1" fmla="*/ 11286 h 742804"/>
                  <a:gd name="connsiteX2" fmla="*/ 1082842 w 2887578"/>
                  <a:gd name="connsiteY2" fmla="*/ 733181 h 742804"/>
                  <a:gd name="connsiteX3" fmla="*/ 1804736 w 2887578"/>
                  <a:gd name="connsiteY3" fmla="*/ 11286 h 742804"/>
                  <a:gd name="connsiteX4" fmla="*/ 2526631 w 2887578"/>
                  <a:gd name="connsiteY4" fmla="*/ 733181 h 742804"/>
                  <a:gd name="connsiteX5" fmla="*/ 2887578 w 2887578"/>
                  <a:gd name="connsiteY5" fmla="*/ 360202 h 7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578" h="742804">
                    <a:moveTo>
                      <a:pt x="0" y="360202"/>
                    </a:moveTo>
                    <a:cubicBezTo>
                      <a:pt x="90236" y="154662"/>
                      <a:pt x="180473" y="-50877"/>
                      <a:pt x="360947" y="11286"/>
                    </a:cubicBezTo>
                    <a:cubicBezTo>
                      <a:pt x="541421" y="73449"/>
                      <a:pt x="842211" y="733181"/>
                      <a:pt x="1082842" y="733181"/>
                    </a:cubicBezTo>
                    <a:cubicBezTo>
                      <a:pt x="1323473" y="733181"/>
                      <a:pt x="1564105" y="11286"/>
                      <a:pt x="1804736" y="11286"/>
                    </a:cubicBezTo>
                    <a:cubicBezTo>
                      <a:pt x="2045367" y="11286"/>
                      <a:pt x="2346157" y="675028"/>
                      <a:pt x="2526631" y="733181"/>
                    </a:cubicBezTo>
                    <a:cubicBezTo>
                      <a:pt x="2707105" y="791334"/>
                      <a:pt x="2797341" y="575768"/>
                      <a:pt x="2887578" y="3602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 name="直線コネクタ 85">
                <a:extLst>
                  <a:ext uri="{FF2B5EF4-FFF2-40B4-BE49-F238E27FC236}">
                    <a16:creationId xmlns:a16="http://schemas.microsoft.com/office/drawing/2014/main" id="{6FA6A819-8D57-E94D-BBA2-3F39BA1C88A6}"/>
                  </a:ext>
                </a:extLst>
              </p:cNvPr>
              <p:cNvCxnSpPr>
                <a:cxnSpLocks/>
              </p:cNvCxnSpPr>
              <p:nvPr/>
            </p:nvCxnSpPr>
            <p:spPr>
              <a:xfrm flipH="1">
                <a:off x="2752137" y="5622466"/>
                <a:ext cx="15350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三角形 86">
                <a:extLst>
                  <a:ext uri="{FF2B5EF4-FFF2-40B4-BE49-F238E27FC236}">
                    <a16:creationId xmlns:a16="http://schemas.microsoft.com/office/drawing/2014/main" id="{8E2175C3-5913-8D47-AA90-A0FFA935475A}"/>
                  </a:ext>
                </a:extLst>
              </p:cNvPr>
              <p:cNvSpPr/>
              <p:nvPr/>
            </p:nvSpPr>
            <p:spPr>
              <a:xfrm rot="16200000">
                <a:off x="3493461" y="5583094"/>
                <a:ext cx="117415" cy="8415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047B9ACA-9209-FD46-B932-AA5A3AB55B11}"/>
                  </a:ext>
                </a:extLst>
              </p:cNvPr>
              <p:cNvSpPr txBox="1"/>
              <p:nvPr/>
            </p:nvSpPr>
            <p:spPr>
              <a:xfrm>
                <a:off x="906990" y="5983343"/>
                <a:ext cx="280549" cy="489800"/>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p</a:t>
                </a:r>
                <a:endParaRPr kumimoji="1" lang="ja-JP" altLang="en-US" sz="240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89" name="テキスト ボックス 88">
                    <a:extLst>
                      <a:ext uri="{FF2B5EF4-FFF2-40B4-BE49-F238E27FC236}">
                        <a16:creationId xmlns:a16="http://schemas.microsoft.com/office/drawing/2014/main" id="{CAEE3DA0-AC86-DC4F-AAD0-BA8A5B4E3DAE}"/>
                      </a:ext>
                    </a:extLst>
                  </p:cNvPr>
                  <p:cNvSpPr txBox="1"/>
                  <p:nvPr/>
                </p:nvSpPr>
                <p:spPr>
                  <a:xfrm>
                    <a:off x="4455032" y="5411954"/>
                    <a:ext cx="280549" cy="39184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89" name="テキスト ボックス 88">
                    <a:extLst>
                      <a:ext uri="{FF2B5EF4-FFF2-40B4-BE49-F238E27FC236}">
                        <a16:creationId xmlns:a16="http://schemas.microsoft.com/office/drawing/2014/main" id="{CAEE3DA0-AC86-DC4F-AAD0-BA8A5B4E3DAE}"/>
                      </a:ext>
                    </a:extLst>
                  </p:cNvPr>
                  <p:cNvSpPr txBox="1">
                    <a:spLocks noRot="1" noChangeAspect="1" noMove="1" noResize="1" noEditPoints="1" noAdjustHandles="1" noChangeArrowheads="1" noChangeShapeType="1" noTextEdit="1"/>
                  </p:cNvSpPr>
                  <p:nvPr/>
                </p:nvSpPr>
                <p:spPr>
                  <a:xfrm>
                    <a:off x="4455032" y="5411954"/>
                    <a:ext cx="280549" cy="391841"/>
                  </a:xfrm>
                  <a:prstGeom prst="rect">
                    <a:avLst/>
                  </a:prstGeom>
                  <a:blipFill>
                    <a:blip r:embed="rId17"/>
                    <a:stretch>
                      <a:fillRect l="-60000" r="-106667" b="-20000"/>
                    </a:stretch>
                  </a:blipFill>
                </p:spPr>
                <p:txBody>
                  <a:bodyPr/>
                  <a:lstStyle/>
                  <a:p>
                    <a:r>
                      <a:rPr lang="ja-JP" altLang="en-US">
                        <a:noFill/>
                      </a:rPr>
                      <a:t> </a:t>
                    </a:r>
                  </a:p>
                </p:txBody>
              </p:sp>
            </mc:Fallback>
          </mc:AlternateContent>
        </p:grpSp>
        <p:cxnSp>
          <p:nvCxnSpPr>
            <p:cNvPr id="78" name="直線コネクタ 77">
              <a:extLst>
                <a:ext uri="{FF2B5EF4-FFF2-40B4-BE49-F238E27FC236}">
                  <a16:creationId xmlns:a16="http://schemas.microsoft.com/office/drawing/2014/main" id="{270DF2C3-0B02-C943-B440-5DC45BEFE237}"/>
                </a:ext>
              </a:extLst>
            </p:cNvPr>
            <p:cNvCxnSpPr>
              <a:cxnSpLocks/>
            </p:cNvCxnSpPr>
            <p:nvPr/>
          </p:nvCxnSpPr>
          <p:spPr>
            <a:xfrm>
              <a:off x="2741691" y="4927016"/>
              <a:ext cx="10800" cy="70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十字形 78">
              <a:extLst>
                <a:ext uri="{FF2B5EF4-FFF2-40B4-BE49-F238E27FC236}">
                  <a16:creationId xmlns:a16="http://schemas.microsoft.com/office/drawing/2014/main" id="{70603E1C-30BD-7A4A-BA18-92158448EBC9}"/>
                </a:ext>
              </a:extLst>
            </p:cNvPr>
            <p:cNvSpPr/>
            <p:nvPr/>
          </p:nvSpPr>
          <p:spPr>
            <a:xfrm rot="2700000">
              <a:off x="2662136" y="5186628"/>
              <a:ext cx="180000" cy="180000"/>
            </a:xfrm>
            <a:prstGeom prst="plus">
              <a:avLst>
                <a:gd name="adj" fmla="val 4638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80" name="テキスト ボックス 79">
                  <a:extLst>
                    <a:ext uri="{FF2B5EF4-FFF2-40B4-BE49-F238E27FC236}">
                      <a16:creationId xmlns:a16="http://schemas.microsoft.com/office/drawing/2014/main" id="{AE7EE26F-9F55-8049-B47C-1D8E8939D23F}"/>
                    </a:ext>
                  </a:extLst>
                </p:cNvPr>
                <p:cNvSpPr txBox="1"/>
                <p:nvPr/>
              </p:nvSpPr>
              <p:spPr>
                <a:xfrm>
                  <a:off x="2853498" y="4893255"/>
                  <a:ext cx="560623" cy="4234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i="1" smtClean="0">
                                <a:latin typeface="Cambria Math" panose="02040503050406030204" pitchFamily="18" charset="0"/>
                                <a:ea typeface="Cambria Math" panose="02040503050406030204" pitchFamily="18" charset="0"/>
                              </a:rPr>
                              <m:t>𝜈</m:t>
                            </m:r>
                          </m:e>
                          <m:sub>
                            <m:r>
                              <a:rPr kumimoji="1" lang="en-US" altLang="ja-JP" sz="2400" i="1" smtClean="0">
                                <a:latin typeface="Cambria Math" panose="02040503050406030204" pitchFamily="18" charset="0"/>
                                <a:ea typeface="Cambria Math" panose="02040503050406030204" pitchFamily="18" charset="0"/>
                              </a:rPr>
                              <m:t>𝜇</m:t>
                            </m:r>
                          </m:sub>
                        </m:sSub>
                      </m:oMath>
                    </m:oMathPara>
                  </a14:m>
                  <a:endParaRPr kumimoji="1" lang="ja-JP" altLang="en-US" sz="2400"/>
                </a:p>
              </p:txBody>
            </p:sp>
          </mc:Choice>
          <mc:Fallback xmlns="">
            <p:sp>
              <p:nvSpPr>
                <p:cNvPr id="80" name="テキスト ボックス 79">
                  <a:extLst>
                    <a:ext uri="{FF2B5EF4-FFF2-40B4-BE49-F238E27FC236}">
                      <a16:creationId xmlns:a16="http://schemas.microsoft.com/office/drawing/2014/main" id="{AE7EE26F-9F55-8049-B47C-1D8E8939D23F}"/>
                    </a:ext>
                  </a:extLst>
                </p:cNvPr>
                <p:cNvSpPr txBox="1">
                  <a:spLocks noRot="1" noChangeAspect="1" noMove="1" noResize="1" noEditPoints="1" noAdjustHandles="1" noChangeArrowheads="1" noChangeShapeType="1" noTextEdit="1"/>
                </p:cNvSpPr>
                <p:nvPr/>
              </p:nvSpPr>
              <p:spPr>
                <a:xfrm>
                  <a:off x="2853498" y="4893255"/>
                  <a:ext cx="560623" cy="423406"/>
                </a:xfrm>
                <a:prstGeom prst="rect">
                  <a:avLst/>
                </a:prstGeom>
                <a:blipFill>
                  <a:blip r:embed="rId18"/>
                  <a:stretch>
                    <a:fillRect l="-3125" b="-1875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1" name="テキスト ボックス 80">
                  <a:extLst>
                    <a:ext uri="{FF2B5EF4-FFF2-40B4-BE49-F238E27FC236}">
                      <a16:creationId xmlns:a16="http://schemas.microsoft.com/office/drawing/2014/main" id="{E933F5B4-5291-5540-80DB-F9183FF12315}"/>
                    </a:ext>
                  </a:extLst>
                </p:cNvPr>
                <p:cNvSpPr txBox="1"/>
                <p:nvPr/>
              </p:nvSpPr>
              <p:spPr>
                <a:xfrm>
                  <a:off x="2155101" y="5238869"/>
                  <a:ext cx="560623" cy="4234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i="1" smtClean="0">
                                <a:latin typeface="Cambria Math" panose="02040503050406030204" pitchFamily="18" charset="0"/>
                                <a:ea typeface="Cambria Math" panose="02040503050406030204" pitchFamily="18" charset="0"/>
                              </a:rPr>
                              <m:t>𝜈</m:t>
                            </m:r>
                          </m:e>
                          <m:sub>
                            <m:r>
                              <a:rPr kumimoji="1" lang="en-US" altLang="ja-JP" sz="2400" i="1" smtClean="0">
                                <a:latin typeface="Cambria Math" panose="02040503050406030204" pitchFamily="18" charset="0"/>
                                <a:ea typeface="Cambria Math" panose="02040503050406030204" pitchFamily="18" charset="0"/>
                              </a:rPr>
                              <m:t>𝜇</m:t>
                            </m:r>
                          </m:sub>
                        </m:sSub>
                      </m:oMath>
                    </m:oMathPara>
                  </a14:m>
                  <a:endParaRPr kumimoji="1" lang="ja-JP" altLang="en-US" sz="2400"/>
                </a:p>
              </p:txBody>
            </p:sp>
          </mc:Choice>
          <mc:Fallback xmlns="">
            <p:sp>
              <p:nvSpPr>
                <p:cNvPr id="81" name="テキスト ボックス 80">
                  <a:extLst>
                    <a:ext uri="{FF2B5EF4-FFF2-40B4-BE49-F238E27FC236}">
                      <a16:creationId xmlns:a16="http://schemas.microsoft.com/office/drawing/2014/main" id="{E933F5B4-5291-5540-80DB-F9183FF12315}"/>
                    </a:ext>
                  </a:extLst>
                </p:cNvPr>
                <p:cNvSpPr txBox="1">
                  <a:spLocks noRot="1" noChangeAspect="1" noMove="1" noResize="1" noEditPoints="1" noAdjustHandles="1" noChangeArrowheads="1" noChangeShapeType="1" noTextEdit="1"/>
                </p:cNvSpPr>
                <p:nvPr/>
              </p:nvSpPr>
              <p:spPr>
                <a:xfrm>
                  <a:off x="2155101" y="5238869"/>
                  <a:ext cx="560623" cy="423406"/>
                </a:xfrm>
                <a:prstGeom prst="rect">
                  <a:avLst/>
                </a:prstGeom>
                <a:blipFill>
                  <a:blip r:embed="rId19"/>
                  <a:stretch>
                    <a:fillRect l="-3125" b="-18182"/>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14A4D7FA-0D71-C349-B585-1513F9A98D0B}"/>
                  </a:ext>
                </a:extLst>
              </p:cNvPr>
              <p:cNvSpPr txBox="1"/>
              <p:nvPr/>
            </p:nvSpPr>
            <p:spPr>
              <a:xfrm>
                <a:off x="9203121" y="1161650"/>
                <a:ext cx="454479"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400" i="1" smtClean="0">
                          <a:latin typeface="Cambria Math" panose="02040503050406030204" pitchFamily="18" charset="0"/>
                        </a:rPr>
                        <m:t>⇒</m:t>
                      </m:r>
                    </m:oMath>
                  </m:oMathPara>
                </a14:m>
                <a:endParaRPr kumimoji="1" lang="ja-JP" altLang="en-US" sz="2400"/>
              </a:p>
            </p:txBody>
          </p:sp>
        </mc:Choice>
        <mc:Fallback xmlns="">
          <p:sp>
            <p:nvSpPr>
              <p:cNvPr id="6" name="テキスト ボックス 5">
                <a:extLst>
                  <a:ext uri="{FF2B5EF4-FFF2-40B4-BE49-F238E27FC236}">
                    <a16:creationId xmlns:a16="http://schemas.microsoft.com/office/drawing/2014/main" id="{14A4D7FA-0D71-C349-B585-1513F9A98D0B}"/>
                  </a:ext>
                </a:extLst>
              </p:cNvPr>
              <p:cNvSpPr txBox="1">
                <a:spLocks noRot="1" noChangeAspect="1" noMove="1" noResize="1" noEditPoints="1" noAdjustHandles="1" noChangeArrowheads="1" noChangeShapeType="1" noTextEdit="1"/>
              </p:cNvSpPr>
              <p:nvPr/>
            </p:nvSpPr>
            <p:spPr>
              <a:xfrm>
                <a:off x="9203121" y="1161650"/>
                <a:ext cx="454479" cy="369332"/>
              </a:xfrm>
              <a:prstGeom prst="rect">
                <a:avLst/>
              </a:prstGeom>
              <a:blipFill>
                <a:blip r:embed="rId2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A00EF23A-E451-264C-9B8E-510B078953D2}"/>
                  </a:ext>
                </a:extLst>
              </p:cNvPr>
              <p:cNvSpPr txBox="1"/>
              <p:nvPr/>
            </p:nvSpPr>
            <p:spPr>
              <a:xfrm>
                <a:off x="6237835" y="3149048"/>
                <a:ext cx="3767891" cy="514243"/>
              </a:xfrm>
              <a:prstGeom prst="rect">
                <a:avLst/>
              </a:prstGeom>
              <a:noFill/>
            </p:spPr>
            <p:txBody>
              <a:bodyPr wrap="none" lIns="0" tIns="0" rIns="0" bIns="0" rtlCol="0">
                <a:spAutoFit/>
              </a:bodyPr>
              <a:lstStyle/>
              <a:p>
                <a14:m>
                  <m:oMath xmlns:m="http://schemas.openxmlformats.org/officeDocument/2006/math">
                    <m:sSubSup>
                      <m:sSubSupPr>
                        <m:ctrlPr>
                          <a:rPr kumimoji="1" lang="en-US" altLang="ja-JP" sz="2400" i="1" smtClean="0">
                            <a:latin typeface="Cambria Math" panose="02040503050406030204" pitchFamily="18" charset="0"/>
                          </a:rPr>
                        </m:ctrlPr>
                      </m:sSubSupPr>
                      <m:e>
                        <m:r>
                          <a:rPr kumimoji="1" lang="en-US" altLang="ja-JP" sz="2400" b="0" i="1" smtClean="0">
                            <a:latin typeface="Cambria Math" panose="02040503050406030204" pitchFamily="18" charset="0"/>
                          </a:rPr>
                          <m:t>𝑇</m:t>
                        </m:r>
                      </m:e>
                      <m:sub>
                        <m:r>
                          <a:rPr kumimoji="1" lang="en-US" altLang="ja-JP" sz="2400" b="0" i="1" smtClean="0">
                            <a:latin typeface="Cambria Math" panose="02040503050406030204" pitchFamily="18" charset="0"/>
                          </a:rPr>
                          <m:t>1/2</m:t>
                        </m:r>
                      </m:sub>
                      <m:sup>
                        <m:r>
                          <a:rPr kumimoji="1" lang="en-US" altLang="ja-JP" sz="2400" b="0" i="1" smtClean="0">
                            <a:latin typeface="Cambria Math" panose="02040503050406030204" pitchFamily="18" charset="0"/>
                          </a:rPr>
                          <m:t>0</m:t>
                        </m:r>
                        <m:r>
                          <a:rPr kumimoji="1" lang="en-US" altLang="ja-JP" sz="2400" b="0" i="1" smtClean="0">
                            <a:latin typeface="Cambria Math" panose="02040503050406030204" pitchFamily="18" charset="0"/>
                            <a:ea typeface="Cambria Math" panose="02040503050406030204" pitchFamily="18" charset="0"/>
                          </a:rPr>
                          <m:t>𝜈</m:t>
                        </m:r>
                        <m:r>
                          <a:rPr kumimoji="1" lang="en-US" altLang="ja-JP" sz="2400" b="0" i="1" smtClean="0">
                            <a:latin typeface="Cambria Math" panose="02040503050406030204" pitchFamily="18" charset="0"/>
                            <a:ea typeface="Cambria Math" panose="02040503050406030204" pitchFamily="18" charset="0"/>
                          </a:rPr>
                          <m:t>2</m:t>
                        </m:r>
                        <m:r>
                          <a:rPr kumimoji="1" lang="en-US" altLang="ja-JP" sz="2400" b="0" i="1" smtClean="0">
                            <a:latin typeface="Cambria Math" panose="02040503050406030204" pitchFamily="18" charset="0"/>
                            <a:ea typeface="Cambria Math" panose="02040503050406030204" pitchFamily="18" charset="0"/>
                          </a:rPr>
                          <m:t>𝛽</m:t>
                        </m:r>
                      </m:sup>
                    </m:sSubSup>
                    <m:r>
                      <a:rPr kumimoji="1" lang="en-US" altLang="ja-JP" sz="2400" b="0" i="1" smtClean="0">
                        <a:latin typeface="Cambria Math" panose="02040503050406030204" pitchFamily="18" charset="0"/>
                      </a:rPr>
                      <m:t>&gt;4.0</m:t>
                    </m:r>
                    <m:r>
                      <a:rPr kumimoji="1" lang="en-US" altLang="ja-JP" sz="2400" b="0" i="1" smtClean="0">
                        <a:latin typeface="Cambria Math" panose="02040503050406030204" pitchFamily="18" charset="0"/>
                        <a:ea typeface="Cambria Math" panose="02040503050406030204" pitchFamily="18" charset="0"/>
                      </a:rPr>
                      <m:t>×</m:t>
                    </m:r>
                    <m:sSup>
                      <m:sSupPr>
                        <m:ctrlPr>
                          <a:rPr kumimoji="1" lang="en-US" altLang="ja-JP" sz="2400" b="0" i="1" smtClean="0">
                            <a:latin typeface="Cambria Math" panose="02040503050406030204" pitchFamily="18" charset="0"/>
                            <a:ea typeface="Cambria Math" panose="02040503050406030204" pitchFamily="18" charset="0"/>
                          </a:rPr>
                        </m:ctrlPr>
                      </m:sSupPr>
                      <m:e>
                        <m:r>
                          <a:rPr kumimoji="1" lang="en-US" altLang="ja-JP" sz="2400" b="0" i="1" smtClean="0">
                            <a:latin typeface="Cambria Math" panose="02040503050406030204" pitchFamily="18" charset="0"/>
                            <a:ea typeface="Cambria Math" panose="02040503050406030204" pitchFamily="18" charset="0"/>
                          </a:rPr>
                          <m:t>10</m:t>
                        </m:r>
                      </m:e>
                      <m:sup>
                        <m:r>
                          <a:rPr kumimoji="1" lang="en-US" altLang="ja-JP" sz="2400" b="0" i="1" smtClean="0">
                            <a:latin typeface="Cambria Math" panose="02040503050406030204" pitchFamily="18" charset="0"/>
                            <a:ea typeface="Cambria Math" panose="02040503050406030204" pitchFamily="18" charset="0"/>
                          </a:rPr>
                          <m:t>25</m:t>
                        </m:r>
                      </m:sup>
                    </m:sSup>
                  </m:oMath>
                </a14:m>
                <a:r>
                  <a:rPr kumimoji="1" lang="en-US" altLang="ja-JP" sz="2400" dirty="0">
                    <a:latin typeface="Cambria Math" panose="02040503050406030204" pitchFamily="18" charset="0"/>
                    <a:ea typeface="Cambria Math" panose="02040503050406030204" pitchFamily="18" charset="0"/>
                  </a:rPr>
                  <a:t>year by Ge</a:t>
                </a:r>
                <a:endParaRPr kumimoji="1" lang="ja-JP" altLang="en-US" sz="2400">
                  <a:latin typeface="Cambria Math" panose="02040503050406030204" pitchFamily="18" charset="0"/>
                </a:endParaRPr>
              </a:p>
            </p:txBody>
          </p:sp>
        </mc:Choice>
        <mc:Fallback xmlns="">
          <p:sp>
            <p:nvSpPr>
              <p:cNvPr id="7" name="テキスト ボックス 6">
                <a:extLst>
                  <a:ext uri="{FF2B5EF4-FFF2-40B4-BE49-F238E27FC236}">
                    <a16:creationId xmlns:a16="http://schemas.microsoft.com/office/drawing/2014/main" id="{A00EF23A-E451-264C-9B8E-510B078953D2}"/>
                  </a:ext>
                </a:extLst>
              </p:cNvPr>
              <p:cNvSpPr txBox="1">
                <a:spLocks noRot="1" noChangeAspect="1" noMove="1" noResize="1" noEditPoints="1" noAdjustHandles="1" noChangeArrowheads="1" noChangeShapeType="1" noTextEdit="1"/>
              </p:cNvSpPr>
              <p:nvPr/>
            </p:nvSpPr>
            <p:spPr>
              <a:xfrm>
                <a:off x="6237835" y="3149048"/>
                <a:ext cx="3767891" cy="514243"/>
              </a:xfrm>
              <a:prstGeom prst="rect">
                <a:avLst/>
              </a:prstGeom>
              <a:blipFill>
                <a:blip r:embed="rId22"/>
                <a:stretch>
                  <a:fillRect l="-2685" r="-3691" b="-2195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989838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000CDD53-4601-8C42-ADDD-5F8F2B6AE00A}"/>
                  </a:ext>
                </a:extLst>
              </p:cNvPr>
              <p:cNvSpPr>
                <a:spLocks noGrp="1"/>
              </p:cNvSpPr>
              <p:nvPr>
                <p:ph type="title"/>
              </p:nvPr>
            </p:nvSpPr>
            <p:spPr>
              <a:xfrm>
                <a:off x="248733" y="93038"/>
                <a:ext cx="10515600" cy="759619"/>
              </a:xfrm>
            </p:spPr>
            <p:txBody>
              <a:bodyPr/>
              <a:lstStyle/>
              <a:p>
                <a:r>
                  <a:rPr kumimoji="1" lang="en-US" altLang="ja-JP" dirty="0">
                    <a:latin typeface="Cambria Math" panose="02040503050406030204" pitchFamily="18" charset="0"/>
                    <a:ea typeface="Cambria Math" panose="02040503050406030204" pitchFamily="18" charset="0"/>
                  </a:rPr>
                  <a:t>Merit of experiment using </a:t>
                </a:r>
                <a14:m>
                  <m:oMath xmlns:m="http://schemas.openxmlformats.org/officeDocument/2006/math">
                    <m:sSup>
                      <m:sSupPr>
                        <m:ctrlPr>
                          <a:rPr kumimoji="1" lang="en-US" altLang="ja-JP" i="1" smtClean="0">
                            <a:latin typeface="Cambria Math" panose="02040503050406030204" pitchFamily="18" charset="0"/>
                            <a:ea typeface="Cambria Math" panose="02040503050406030204" pitchFamily="18" charset="0"/>
                          </a:rPr>
                        </m:ctrlPr>
                      </m:sSupPr>
                      <m:e>
                        <m:r>
                          <a:rPr kumimoji="1" lang="en-US" altLang="ja-JP" i="1" smtClean="0">
                            <a:latin typeface="Cambria Math" panose="02040503050406030204" pitchFamily="18" charset="0"/>
                            <a:ea typeface="Cambria Math" panose="02040503050406030204" pitchFamily="18" charset="0"/>
                          </a:rPr>
                          <m:t>𝜇</m:t>
                        </m:r>
                      </m:e>
                      <m:sup>
                        <m:r>
                          <a:rPr kumimoji="1" lang="en-US" altLang="ja-JP" b="0" i="1" smtClean="0">
                            <a:latin typeface="Cambria Math" panose="02040503050406030204" pitchFamily="18" charset="0"/>
                            <a:ea typeface="Cambria Math" panose="02040503050406030204" pitchFamily="18" charset="0"/>
                          </a:rPr>
                          <m:t>−</m:t>
                        </m:r>
                      </m:sup>
                    </m:sSup>
                  </m:oMath>
                </a14:m>
                <a:endParaRPr kumimoji="1" lang="ja-JP" altLang="en-US">
                  <a:latin typeface="Cambria Math" panose="02040503050406030204" pitchFamily="18" charset="0"/>
                </a:endParaRPr>
              </a:p>
            </p:txBody>
          </p:sp>
        </mc:Choice>
        <mc:Fallback xmlns="">
          <p:sp>
            <p:nvSpPr>
              <p:cNvPr id="2" name="タイトル 1">
                <a:extLst>
                  <a:ext uri="{FF2B5EF4-FFF2-40B4-BE49-F238E27FC236}">
                    <a16:creationId xmlns:a16="http://schemas.microsoft.com/office/drawing/2014/main" id="{000CDD53-4601-8C42-ADDD-5F8F2B6AE00A}"/>
                  </a:ext>
                </a:extLst>
              </p:cNvPr>
              <p:cNvSpPr>
                <a:spLocks noGrp="1" noRot="1" noChangeAspect="1" noMove="1" noResize="1" noEditPoints="1" noAdjustHandles="1" noChangeArrowheads="1" noChangeShapeType="1" noTextEdit="1"/>
              </p:cNvSpPr>
              <p:nvPr>
                <p:ph type="title"/>
              </p:nvPr>
            </p:nvSpPr>
            <p:spPr>
              <a:xfrm>
                <a:off x="248733" y="93038"/>
                <a:ext cx="10515600" cy="759619"/>
              </a:xfrm>
              <a:blipFill>
                <a:blip r:embed="rId2"/>
                <a:stretch>
                  <a:fillRect l="-2292" t="-16393" b="-34426"/>
                </a:stretch>
              </a:blipFill>
            </p:spPr>
            <p:txBody>
              <a:bodyPr/>
              <a:lstStyle/>
              <a:p>
                <a:r>
                  <a:rPr lang="ja-JP" altLang="en-US">
                    <a:noFill/>
                  </a:rPr>
                  <a:t> </a:t>
                </a:r>
              </a:p>
            </p:txBody>
          </p:sp>
        </mc:Fallback>
      </mc:AlternateContent>
      <p:grpSp>
        <p:nvGrpSpPr>
          <p:cNvPr id="4" name="グループ化 3">
            <a:extLst>
              <a:ext uri="{FF2B5EF4-FFF2-40B4-BE49-F238E27FC236}">
                <a16:creationId xmlns:a16="http://schemas.microsoft.com/office/drawing/2014/main" id="{AE96B1BC-71A4-A646-BC4A-45B3A6C6D9ED}"/>
              </a:ext>
            </a:extLst>
          </p:cNvPr>
          <p:cNvGrpSpPr/>
          <p:nvPr/>
        </p:nvGrpSpPr>
        <p:grpSpPr>
          <a:xfrm>
            <a:off x="982579" y="853873"/>
            <a:ext cx="2695934" cy="2257241"/>
            <a:chOff x="911049" y="4114770"/>
            <a:chExt cx="4129338" cy="2437119"/>
          </a:xfrm>
        </p:grpSpPr>
        <p:sp>
          <p:nvSpPr>
            <p:cNvPr id="5" name="テキスト ボックス 4">
              <a:extLst>
                <a:ext uri="{FF2B5EF4-FFF2-40B4-BE49-F238E27FC236}">
                  <a16:creationId xmlns:a16="http://schemas.microsoft.com/office/drawing/2014/main" id="{32BE59DA-03BE-854D-93E3-A74892B3EDF7}"/>
                </a:ext>
              </a:extLst>
            </p:cNvPr>
            <p:cNvSpPr txBox="1"/>
            <p:nvPr/>
          </p:nvSpPr>
          <p:spPr>
            <a:xfrm>
              <a:off x="911049" y="4124812"/>
              <a:ext cx="280549" cy="472418"/>
            </a:xfrm>
            <a:prstGeom prst="rect">
              <a:avLst/>
            </a:prstGeom>
            <a:noFill/>
          </p:spPr>
          <p:txBody>
            <a:bodyPr wrap="square" rtlCol="0">
              <a:spAutoFit/>
            </a:bodyPr>
            <a:lstStyle/>
            <a:p>
              <a:r>
                <a:rPr lang="en-US" altLang="ja-JP" sz="2400" dirty="0">
                  <a:latin typeface="Cambria Math" panose="02040503050406030204" pitchFamily="18" charset="0"/>
                  <a:ea typeface="Cambria Math" panose="02040503050406030204" pitchFamily="18" charset="0"/>
                </a:rPr>
                <a:t>p</a:t>
              </a:r>
              <a:endParaRPr kumimoji="1" lang="ja-JP" altLang="en-US" sz="2400">
                <a:latin typeface="Cambria Math" panose="02040503050406030204" pitchFamily="18" charset="0"/>
              </a:endParaRPr>
            </a:p>
          </p:txBody>
        </p:sp>
        <p:sp>
          <p:nvSpPr>
            <p:cNvPr id="6" name="テキスト ボックス 5">
              <a:extLst>
                <a:ext uri="{FF2B5EF4-FFF2-40B4-BE49-F238E27FC236}">
                  <a16:creationId xmlns:a16="http://schemas.microsoft.com/office/drawing/2014/main" id="{46ACE611-D188-3648-B9AA-66B054F0DF9C}"/>
                </a:ext>
              </a:extLst>
            </p:cNvPr>
            <p:cNvSpPr txBox="1"/>
            <p:nvPr/>
          </p:nvSpPr>
          <p:spPr>
            <a:xfrm>
              <a:off x="4316781" y="4114770"/>
              <a:ext cx="280549" cy="472418"/>
            </a:xfrm>
            <a:prstGeom prst="rect">
              <a:avLst/>
            </a:prstGeom>
            <a:noFill/>
          </p:spPr>
          <p:txBody>
            <a:bodyPr wrap="square" rtlCol="0">
              <a:spAutoFit/>
            </a:bodyPr>
            <a:lstStyle/>
            <a:p>
              <a:r>
                <a:rPr lang="en-US" altLang="ja-JP" sz="2400" dirty="0">
                  <a:latin typeface="Cambria Math" panose="02040503050406030204" pitchFamily="18" charset="0"/>
                  <a:ea typeface="Cambria Math" panose="02040503050406030204" pitchFamily="18" charset="0"/>
                </a:rPr>
                <a:t>n</a:t>
              </a:r>
              <a:endParaRPr kumimoji="1" lang="ja-JP" altLang="en-US" sz="2400">
                <a:latin typeface="Cambria Math" panose="02040503050406030204" pitchFamily="18" charset="0"/>
              </a:endParaRPr>
            </a:p>
          </p:txBody>
        </p:sp>
        <p:grpSp>
          <p:nvGrpSpPr>
            <p:cNvPr id="7" name="グループ化 6">
              <a:extLst>
                <a:ext uri="{FF2B5EF4-FFF2-40B4-BE49-F238E27FC236}">
                  <a16:creationId xmlns:a16="http://schemas.microsoft.com/office/drawing/2014/main" id="{28AFDE79-E8DE-9E4F-B355-8E67A01D7326}"/>
                </a:ext>
              </a:extLst>
            </p:cNvPr>
            <p:cNvGrpSpPr/>
            <p:nvPr/>
          </p:nvGrpSpPr>
          <p:grpSpPr>
            <a:xfrm>
              <a:off x="1352893" y="4328463"/>
              <a:ext cx="981430" cy="335698"/>
              <a:chOff x="5579986" y="4509208"/>
              <a:chExt cx="1259508" cy="411707"/>
            </a:xfrm>
          </p:grpSpPr>
          <p:cxnSp>
            <p:nvCxnSpPr>
              <p:cNvPr id="31" name="直線コネクタ 30">
                <a:extLst>
                  <a:ext uri="{FF2B5EF4-FFF2-40B4-BE49-F238E27FC236}">
                    <a16:creationId xmlns:a16="http://schemas.microsoft.com/office/drawing/2014/main" id="{6B96A9E4-6023-0A4D-BD22-C3EF821DBA7F}"/>
                  </a:ext>
                </a:extLst>
              </p:cNvPr>
              <p:cNvCxnSpPr>
                <a:cxnSpLocks/>
              </p:cNvCxnSpPr>
              <p:nvPr/>
            </p:nvCxnSpPr>
            <p:spPr>
              <a:xfrm>
                <a:off x="5579986" y="4509208"/>
                <a:ext cx="1259508" cy="41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三角形 31">
                <a:extLst>
                  <a:ext uri="{FF2B5EF4-FFF2-40B4-BE49-F238E27FC236}">
                    <a16:creationId xmlns:a16="http://schemas.microsoft.com/office/drawing/2014/main" id="{4D995DBB-29F4-DC49-9FCC-79031C1D4C2B}"/>
                  </a:ext>
                </a:extLst>
              </p:cNvPr>
              <p:cNvSpPr/>
              <p:nvPr/>
            </p:nvSpPr>
            <p:spPr>
              <a:xfrm rot="6420000">
                <a:off x="6192000" y="4672800"/>
                <a:ext cx="144000" cy="1080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2E683207-7B6D-3849-B320-31424468D86B}"/>
                </a:ext>
              </a:extLst>
            </p:cNvPr>
            <p:cNvGrpSpPr/>
            <p:nvPr/>
          </p:nvGrpSpPr>
          <p:grpSpPr>
            <a:xfrm>
              <a:off x="2334323" y="4328463"/>
              <a:ext cx="1963627" cy="334632"/>
              <a:chOff x="3331532" y="4035672"/>
              <a:chExt cx="2484187" cy="410399"/>
            </a:xfrm>
          </p:grpSpPr>
          <p:cxnSp>
            <p:nvCxnSpPr>
              <p:cNvPr id="29" name="直線コネクタ 28">
                <a:extLst>
                  <a:ext uri="{FF2B5EF4-FFF2-40B4-BE49-F238E27FC236}">
                    <a16:creationId xmlns:a16="http://schemas.microsoft.com/office/drawing/2014/main" id="{1F37A949-E3D7-3745-A3A1-AC8516CEF312}"/>
                  </a:ext>
                </a:extLst>
              </p:cNvPr>
              <p:cNvCxnSpPr>
                <a:cxnSpLocks/>
              </p:cNvCxnSpPr>
              <p:nvPr/>
            </p:nvCxnSpPr>
            <p:spPr>
              <a:xfrm flipV="1">
                <a:off x="3331532" y="4035672"/>
                <a:ext cx="2484187" cy="4103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三角形 29">
                <a:extLst>
                  <a:ext uri="{FF2B5EF4-FFF2-40B4-BE49-F238E27FC236}">
                    <a16:creationId xmlns:a16="http://schemas.microsoft.com/office/drawing/2014/main" id="{0D0BD197-81FB-7642-9A02-0713C3DA70A2}"/>
                  </a:ext>
                </a:extLst>
              </p:cNvPr>
              <p:cNvSpPr/>
              <p:nvPr/>
            </p:nvSpPr>
            <p:spPr>
              <a:xfrm rot="4857283">
                <a:off x="4566209" y="4168338"/>
                <a:ext cx="144155" cy="108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フリーフォーム 8">
              <a:extLst>
                <a:ext uri="{FF2B5EF4-FFF2-40B4-BE49-F238E27FC236}">
                  <a16:creationId xmlns:a16="http://schemas.microsoft.com/office/drawing/2014/main" id="{04DB826B-2A76-A54F-BDB4-A9AC1D5C55CD}"/>
                </a:ext>
              </a:extLst>
            </p:cNvPr>
            <p:cNvSpPr/>
            <p:nvPr/>
          </p:nvSpPr>
          <p:spPr>
            <a:xfrm rot="1839778" flipV="1">
              <a:off x="2298620" y="4736217"/>
              <a:ext cx="476545" cy="122193"/>
            </a:xfrm>
            <a:custGeom>
              <a:avLst/>
              <a:gdLst>
                <a:gd name="connsiteX0" fmla="*/ 0 w 2887578"/>
                <a:gd name="connsiteY0" fmla="*/ 360202 h 742804"/>
                <a:gd name="connsiteX1" fmla="*/ 360947 w 2887578"/>
                <a:gd name="connsiteY1" fmla="*/ 11286 h 742804"/>
                <a:gd name="connsiteX2" fmla="*/ 1082842 w 2887578"/>
                <a:gd name="connsiteY2" fmla="*/ 733181 h 742804"/>
                <a:gd name="connsiteX3" fmla="*/ 1804736 w 2887578"/>
                <a:gd name="connsiteY3" fmla="*/ 11286 h 742804"/>
                <a:gd name="connsiteX4" fmla="*/ 2526631 w 2887578"/>
                <a:gd name="connsiteY4" fmla="*/ 733181 h 742804"/>
                <a:gd name="connsiteX5" fmla="*/ 2887578 w 2887578"/>
                <a:gd name="connsiteY5" fmla="*/ 360202 h 7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578" h="742804">
                  <a:moveTo>
                    <a:pt x="0" y="360202"/>
                  </a:moveTo>
                  <a:cubicBezTo>
                    <a:pt x="90236" y="154662"/>
                    <a:pt x="180473" y="-50877"/>
                    <a:pt x="360947" y="11286"/>
                  </a:cubicBezTo>
                  <a:cubicBezTo>
                    <a:pt x="541421" y="73449"/>
                    <a:pt x="842211" y="733181"/>
                    <a:pt x="1082842" y="733181"/>
                  </a:cubicBezTo>
                  <a:cubicBezTo>
                    <a:pt x="1323473" y="733181"/>
                    <a:pt x="1564105" y="11286"/>
                    <a:pt x="1804736" y="11286"/>
                  </a:cubicBezTo>
                  <a:cubicBezTo>
                    <a:pt x="2045367" y="11286"/>
                    <a:pt x="2346157" y="675028"/>
                    <a:pt x="2526631" y="733181"/>
                  </a:cubicBezTo>
                  <a:cubicBezTo>
                    <a:pt x="2707105" y="791334"/>
                    <a:pt x="2797341" y="575768"/>
                    <a:pt x="2887578" y="3602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F542B94F-9BF0-AE47-A65F-A342CB7F13B0}"/>
                </a:ext>
              </a:extLst>
            </p:cNvPr>
            <p:cNvCxnSpPr>
              <a:cxnSpLocks/>
            </p:cNvCxnSpPr>
            <p:nvPr/>
          </p:nvCxnSpPr>
          <p:spPr>
            <a:xfrm flipH="1">
              <a:off x="2732999" y="4914481"/>
              <a:ext cx="1573363" cy="158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三角形 10">
              <a:extLst>
                <a:ext uri="{FF2B5EF4-FFF2-40B4-BE49-F238E27FC236}">
                  <a16:creationId xmlns:a16="http://schemas.microsoft.com/office/drawing/2014/main" id="{FB600389-CD01-A843-ACE5-E1DECFA6D4D9}"/>
                </a:ext>
              </a:extLst>
            </p:cNvPr>
            <p:cNvSpPr/>
            <p:nvPr/>
          </p:nvSpPr>
          <p:spPr>
            <a:xfrm rot="16200000">
              <a:off x="3535539" y="4870963"/>
              <a:ext cx="117415" cy="8415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1332412C-5D31-F346-9A88-7D041F06E1E6}"/>
                    </a:ext>
                  </a:extLst>
                </p:cNvPr>
                <p:cNvSpPr txBox="1"/>
                <p:nvPr/>
              </p:nvSpPr>
              <p:spPr>
                <a:xfrm>
                  <a:off x="4364884" y="4796383"/>
                  <a:ext cx="675503" cy="3779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52" name="テキスト ボックス 51">
                  <a:extLst>
                    <a:ext uri="{FF2B5EF4-FFF2-40B4-BE49-F238E27FC236}">
                      <a16:creationId xmlns:a16="http://schemas.microsoft.com/office/drawing/2014/main" id="{6B6EA618-3332-5043-96CA-FEF61A5F27F6}"/>
                    </a:ext>
                  </a:extLst>
                </p:cNvPr>
                <p:cNvSpPr txBox="1">
                  <a:spLocks noRot="1" noChangeAspect="1" noMove="1" noResize="1" noEditPoints="1" noAdjustHandles="1" noChangeArrowheads="1" noChangeShapeType="1" noTextEdit="1"/>
                </p:cNvSpPr>
                <p:nvPr/>
              </p:nvSpPr>
              <p:spPr>
                <a:xfrm>
                  <a:off x="4364884" y="4796383"/>
                  <a:ext cx="675503" cy="377934"/>
                </a:xfrm>
                <a:prstGeom prst="rect">
                  <a:avLst/>
                </a:prstGeom>
                <a:blipFill>
                  <a:blip r:embed="rId13"/>
                  <a:stretch>
                    <a:fillRect l="-11111" b="-16667"/>
                  </a:stretch>
                </a:blipFill>
              </p:spPr>
              <p:txBody>
                <a:bodyPr/>
                <a:lstStyle/>
                <a:p>
                  <a:r>
                    <a:rPr lang="ja-JP" altLang="en-US">
                      <a:noFill/>
                    </a:rPr>
                    <a:t> </a:t>
                  </a:r>
                </a:p>
              </p:txBody>
            </p:sp>
          </mc:Fallback>
        </mc:AlternateContent>
        <p:sp>
          <p:nvSpPr>
            <p:cNvPr id="13" name="テキスト ボックス 12">
              <a:extLst>
                <a:ext uri="{FF2B5EF4-FFF2-40B4-BE49-F238E27FC236}">
                  <a16:creationId xmlns:a16="http://schemas.microsoft.com/office/drawing/2014/main" id="{A9A21A6D-CEA3-F345-88F3-A88F1B1527A4}"/>
                </a:ext>
              </a:extLst>
            </p:cNvPr>
            <p:cNvSpPr txBox="1"/>
            <p:nvPr/>
          </p:nvSpPr>
          <p:spPr>
            <a:xfrm>
              <a:off x="4356265" y="6079471"/>
              <a:ext cx="280549" cy="472418"/>
            </a:xfrm>
            <a:prstGeom prst="rect">
              <a:avLst/>
            </a:prstGeom>
            <a:noFill/>
          </p:spPr>
          <p:txBody>
            <a:bodyPr wrap="square" rtlCol="0">
              <a:spAutoFit/>
            </a:bodyPr>
            <a:lstStyle/>
            <a:p>
              <a:r>
                <a:rPr lang="en-US" altLang="ja-JP" sz="2400" dirty="0">
                  <a:latin typeface="Cambria Math" panose="02040503050406030204" pitchFamily="18" charset="0"/>
                  <a:ea typeface="Cambria Math" panose="02040503050406030204" pitchFamily="18" charset="0"/>
                </a:rPr>
                <a:t>n</a:t>
              </a:r>
              <a:endParaRPr kumimoji="1" lang="ja-JP" altLang="en-US" sz="2400">
                <a:latin typeface="Cambria Math" panose="02040503050406030204" pitchFamily="18" charset="0"/>
              </a:endParaRPr>
            </a:p>
          </p:txBody>
        </p:sp>
        <p:grpSp>
          <p:nvGrpSpPr>
            <p:cNvPr id="14" name="グループ化 13">
              <a:extLst>
                <a:ext uri="{FF2B5EF4-FFF2-40B4-BE49-F238E27FC236}">
                  <a16:creationId xmlns:a16="http://schemas.microsoft.com/office/drawing/2014/main" id="{30A45BD8-7A4B-E840-A242-28EFD143362A}"/>
                </a:ext>
              </a:extLst>
            </p:cNvPr>
            <p:cNvGrpSpPr/>
            <p:nvPr/>
          </p:nvGrpSpPr>
          <p:grpSpPr>
            <a:xfrm flipV="1">
              <a:off x="1370074" y="5893886"/>
              <a:ext cx="981430" cy="334632"/>
              <a:chOff x="5579986" y="4509208"/>
              <a:chExt cx="1259508" cy="411707"/>
            </a:xfrm>
          </p:grpSpPr>
          <p:cxnSp>
            <p:nvCxnSpPr>
              <p:cNvPr id="27" name="直線コネクタ 26">
                <a:extLst>
                  <a:ext uri="{FF2B5EF4-FFF2-40B4-BE49-F238E27FC236}">
                    <a16:creationId xmlns:a16="http://schemas.microsoft.com/office/drawing/2014/main" id="{AD41748C-0559-9340-B540-9B1750F70540}"/>
                  </a:ext>
                </a:extLst>
              </p:cNvPr>
              <p:cNvCxnSpPr>
                <a:cxnSpLocks/>
              </p:cNvCxnSpPr>
              <p:nvPr/>
            </p:nvCxnSpPr>
            <p:spPr>
              <a:xfrm>
                <a:off x="5579986" y="4509208"/>
                <a:ext cx="1259508" cy="41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三角形 27">
                <a:extLst>
                  <a:ext uri="{FF2B5EF4-FFF2-40B4-BE49-F238E27FC236}">
                    <a16:creationId xmlns:a16="http://schemas.microsoft.com/office/drawing/2014/main" id="{7200ECBC-CA9E-8049-AB95-8DB6DD49DE14}"/>
                  </a:ext>
                </a:extLst>
              </p:cNvPr>
              <p:cNvSpPr/>
              <p:nvPr/>
            </p:nvSpPr>
            <p:spPr>
              <a:xfrm rot="6420000">
                <a:off x="6192000" y="4672800"/>
                <a:ext cx="144000" cy="1080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a:extLst>
                <a:ext uri="{FF2B5EF4-FFF2-40B4-BE49-F238E27FC236}">
                  <a16:creationId xmlns:a16="http://schemas.microsoft.com/office/drawing/2014/main" id="{69889550-E3F0-764A-A145-085E82FC40A0}"/>
                </a:ext>
              </a:extLst>
            </p:cNvPr>
            <p:cNvGrpSpPr/>
            <p:nvPr/>
          </p:nvGrpSpPr>
          <p:grpSpPr>
            <a:xfrm flipV="1">
              <a:off x="2350378" y="5893886"/>
              <a:ext cx="1963627" cy="334632"/>
              <a:chOff x="3331532" y="4035672"/>
              <a:chExt cx="2484187" cy="410399"/>
            </a:xfrm>
          </p:grpSpPr>
          <p:cxnSp>
            <p:nvCxnSpPr>
              <p:cNvPr id="25" name="直線コネクタ 24">
                <a:extLst>
                  <a:ext uri="{FF2B5EF4-FFF2-40B4-BE49-F238E27FC236}">
                    <a16:creationId xmlns:a16="http://schemas.microsoft.com/office/drawing/2014/main" id="{D6BF5F34-8DB9-ED40-9B83-A3A815C048DB}"/>
                  </a:ext>
                </a:extLst>
              </p:cNvPr>
              <p:cNvCxnSpPr>
                <a:cxnSpLocks/>
              </p:cNvCxnSpPr>
              <p:nvPr/>
            </p:nvCxnSpPr>
            <p:spPr>
              <a:xfrm flipV="1">
                <a:off x="3331532" y="4035672"/>
                <a:ext cx="2484187" cy="4103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三角形 25">
                <a:extLst>
                  <a:ext uri="{FF2B5EF4-FFF2-40B4-BE49-F238E27FC236}">
                    <a16:creationId xmlns:a16="http://schemas.microsoft.com/office/drawing/2014/main" id="{2F96A1E3-93DD-7648-8CEC-88BC303DD314}"/>
                  </a:ext>
                </a:extLst>
              </p:cNvPr>
              <p:cNvSpPr/>
              <p:nvPr/>
            </p:nvSpPr>
            <p:spPr>
              <a:xfrm rot="4857283">
                <a:off x="4566209" y="4168338"/>
                <a:ext cx="144155" cy="108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フリーフォーム 15">
              <a:extLst>
                <a:ext uri="{FF2B5EF4-FFF2-40B4-BE49-F238E27FC236}">
                  <a16:creationId xmlns:a16="http://schemas.microsoft.com/office/drawing/2014/main" id="{D30193E9-A920-174E-B45E-E84BDB8996C5}"/>
                </a:ext>
              </a:extLst>
            </p:cNvPr>
            <p:cNvSpPr/>
            <p:nvPr/>
          </p:nvSpPr>
          <p:spPr>
            <a:xfrm rot="19740000">
              <a:off x="2317480" y="5698786"/>
              <a:ext cx="476545" cy="123286"/>
            </a:xfrm>
            <a:custGeom>
              <a:avLst/>
              <a:gdLst>
                <a:gd name="connsiteX0" fmla="*/ 0 w 2887578"/>
                <a:gd name="connsiteY0" fmla="*/ 360202 h 742804"/>
                <a:gd name="connsiteX1" fmla="*/ 360947 w 2887578"/>
                <a:gd name="connsiteY1" fmla="*/ 11286 h 742804"/>
                <a:gd name="connsiteX2" fmla="*/ 1082842 w 2887578"/>
                <a:gd name="connsiteY2" fmla="*/ 733181 h 742804"/>
                <a:gd name="connsiteX3" fmla="*/ 1804736 w 2887578"/>
                <a:gd name="connsiteY3" fmla="*/ 11286 h 742804"/>
                <a:gd name="connsiteX4" fmla="*/ 2526631 w 2887578"/>
                <a:gd name="connsiteY4" fmla="*/ 733181 h 742804"/>
                <a:gd name="connsiteX5" fmla="*/ 2887578 w 2887578"/>
                <a:gd name="connsiteY5" fmla="*/ 360202 h 7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578" h="742804">
                  <a:moveTo>
                    <a:pt x="0" y="360202"/>
                  </a:moveTo>
                  <a:cubicBezTo>
                    <a:pt x="90236" y="154662"/>
                    <a:pt x="180473" y="-50877"/>
                    <a:pt x="360947" y="11286"/>
                  </a:cubicBezTo>
                  <a:cubicBezTo>
                    <a:pt x="541421" y="73449"/>
                    <a:pt x="842211" y="733181"/>
                    <a:pt x="1082842" y="733181"/>
                  </a:cubicBezTo>
                  <a:cubicBezTo>
                    <a:pt x="1323473" y="733181"/>
                    <a:pt x="1564105" y="11286"/>
                    <a:pt x="1804736" y="11286"/>
                  </a:cubicBezTo>
                  <a:cubicBezTo>
                    <a:pt x="2045367" y="11286"/>
                    <a:pt x="2346157" y="675028"/>
                    <a:pt x="2526631" y="733181"/>
                  </a:cubicBezTo>
                  <a:cubicBezTo>
                    <a:pt x="2707105" y="791334"/>
                    <a:pt x="2797341" y="575768"/>
                    <a:pt x="2887578" y="3602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コネクタ 16">
              <a:extLst>
                <a:ext uri="{FF2B5EF4-FFF2-40B4-BE49-F238E27FC236}">
                  <a16:creationId xmlns:a16="http://schemas.microsoft.com/office/drawing/2014/main" id="{A8ECEFAA-19C8-D543-874C-3568A24C629F}"/>
                </a:ext>
              </a:extLst>
            </p:cNvPr>
            <p:cNvCxnSpPr>
              <a:cxnSpLocks/>
            </p:cNvCxnSpPr>
            <p:nvPr/>
          </p:nvCxnSpPr>
          <p:spPr>
            <a:xfrm flipH="1">
              <a:off x="2752137" y="5622466"/>
              <a:ext cx="15350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三角形 17">
              <a:extLst>
                <a:ext uri="{FF2B5EF4-FFF2-40B4-BE49-F238E27FC236}">
                  <a16:creationId xmlns:a16="http://schemas.microsoft.com/office/drawing/2014/main" id="{3036007E-EEA3-BD44-8F85-D2CB97141326}"/>
                </a:ext>
              </a:extLst>
            </p:cNvPr>
            <p:cNvSpPr/>
            <p:nvPr/>
          </p:nvSpPr>
          <p:spPr>
            <a:xfrm rot="16200000">
              <a:off x="3538285" y="5571673"/>
              <a:ext cx="117415" cy="8415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C023635E-026D-8748-9A41-2FE7C67F02A0}"/>
                </a:ext>
              </a:extLst>
            </p:cNvPr>
            <p:cNvSpPr txBox="1"/>
            <p:nvPr/>
          </p:nvSpPr>
          <p:spPr>
            <a:xfrm>
              <a:off x="938914" y="6010394"/>
              <a:ext cx="280549" cy="472418"/>
            </a:xfrm>
            <a:prstGeom prst="rect">
              <a:avLst/>
            </a:prstGeom>
            <a:noFill/>
          </p:spPr>
          <p:txBody>
            <a:bodyPr wrap="square" rtlCol="0">
              <a:spAutoFit/>
            </a:bodyPr>
            <a:lstStyle/>
            <a:p>
              <a:r>
                <a:rPr lang="en-US" altLang="ja-JP" sz="2400" dirty="0">
                  <a:latin typeface="Cambria Math" panose="02040503050406030204" pitchFamily="18" charset="0"/>
                  <a:ea typeface="Cambria Math" panose="02040503050406030204" pitchFamily="18" charset="0"/>
                </a:rPr>
                <a:t>p</a:t>
              </a:r>
              <a:endParaRPr kumimoji="1" lang="ja-JP" altLang="en-US" sz="240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285012FB-DD8D-094F-A123-7C0B53BE4395}"/>
                    </a:ext>
                  </a:extLst>
                </p:cNvPr>
                <p:cNvSpPr txBox="1"/>
                <p:nvPr/>
              </p:nvSpPr>
              <p:spPr>
                <a:xfrm>
                  <a:off x="4353166" y="5471941"/>
                  <a:ext cx="280549" cy="3779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60" name="テキスト ボックス 59">
                  <a:extLst>
                    <a:ext uri="{FF2B5EF4-FFF2-40B4-BE49-F238E27FC236}">
                      <a16:creationId xmlns:a16="http://schemas.microsoft.com/office/drawing/2014/main" id="{3BADB6D7-D4B8-4547-90DC-A857FC88B2E8}"/>
                    </a:ext>
                  </a:extLst>
                </p:cNvPr>
                <p:cNvSpPr txBox="1">
                  <a:spLocks noRot="1" noChangeAspect="1" noMove="1" noResize="1" noEditPoints="1" noAdjustHandles="1" noChangeArrowheads="1" noChangeShapeType="1" noTextEdit="1"/>
                </p:cNvSpPr>
                <p:nvPr/>
              </p:nvSpPr>
              <p:spPr>
                <a:xfrm>
                  <a:off x="4353166" y="5471941"/>
                  <a:ext cx="280549" cy="377934"/>
                </a:xfrm>
                <a:prstGeom prst="rect">
                  <a:avLst/>
                </a:prstGeom>
                <a:blipFill>
                  <a:blip r:embed="rId13"/>
                  <a:stretch>
                    <a:fillRect l="-43750" r="-106250" b="-16667"/>
                  </a:stretch>
                </a:blipFill>
              </p:spPr>
              <p:txBody>
                <a:bodyPr/>
                <a:lstStyle/>
                <a:p>
                  <a:r>
                    <a:rPr lang="ja-JP" altLang="en-US">
                      <a:noFill/>
                    </a:rPr>
                    <a:t> </a:t>
                  </a:r>
                </a:p>
              </p:txBody>
            </p:sp>
          </mc:Fallback>
        </mc:AlternateContent>
        <p:cxnSp>
          <p:nvCxnSpPr>
            <p:cNvPr id="21" name="直線コネクタ 20">
              <a:extLst>
                <a:ext uri="{FF2B5EF4-FFF2-40B4-BE49-F238E27FC236}">
                  <a16:creationId xmlns:a16="http://schemas.microsoft.com/office/drawing/2014/main" id="{83A26CA4-7115-B44F-88A6-FE1EC0E6F2DE}"/>
                </a:ext>
              </a:extLst>
            </p:cNvPr>
            <p:cNvCxnSpPr>
              <a:cxnSpLocks/>
            </p:cNvCxnSpPr>
            <p:nvPr/>
          </p:nvCxnSpPr>
          <p:spPr>
            <a:xfrm>
              <a:off x="2741691" y="4927016"/>
              <a:ext cx="10800" cy="70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十字形 21">
              <a:extLst>
                <a:ext uri="{FF2B5EF4-FFF2-40B4-BE49-F238E27FC236}">
                  <a16:creationId xmlns:a16="http://schemas.microsoft.com/office/drawing/2014/main" id="{B56E14D3-2D50-AF4B-A683-A5856871DCE8}"/>
                </a:ext>
              </a:extLst>
            </p:cNvPr>
            <p:cNvSpPr/>
            <p:nvPr/>
          </p:nvSpPr>
          <p:spPr>
            <a:xfrm rot="2700000">
              <a:off x="2662136" y="5186628"/>
              <a:ext cx="180000" cy="180000"/>
            </a:xfrm>
            <a:prstGeom prst="plus">
              <a:avLst>
                <a:gd name="adj" fmla="val 4638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65B7EA3E-350F-0640-BFE9-B3FA4CA77799}"/>
                    </a:ext>
                  </a:extLst>
                </p:cNvPr>
                <p:cNvSpPr txBox="1"/>
                <p:nvPr/>
              </p:nvSpPr>
              <p:spPr>
                <a:xfrm>
                  <a:off x="2773008" y="4934882"/>
                  <a:ext cx="590059" cy="4083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i="1" smtClean="0">
                                <a:latin typeface="Cambria Math" panose="02040503050406030204" pitchFamily="18" charset="0"/>
                                <a:ea typeface="Cambria Math" panose="02040503050406030204" pitchFamily="18" charset="0"/>
                              </a:rPr>
                              <m:t>𝜈</m:t>
                            </m:r>
                          </m:e>
                          <m:sub>
                            <m:r>
                              <a:rPr kumimoji="1" lang="en-US" altLang="ja-JP" sz="2400" i="1" smtClean="0">
                                <a:latin typeface="Cambria Math" panose="02040503050406030204" pitchFamily="18" charset="0"/>
                                <a:ea typeface="Cambria Math" panose="02040503050406030204" pitchFamily="18" charset="0"/>
                              </a:rPr>
                              <m:t>𝜇</m:t>
                            </m:r>
                          </m:sub>
                        </m:sSub>
                      </m:oMath>
                    </m:oMathPara>
                  </a14:m>
                  <a:endParaRPr kumimoji="1" lang="ja-JP" altLang="en-US" sz="2400"/>
                </a:p>
              </p:txBody>
            </p:sp>
          </mc:Choice>
          <mc:Fallback xmlns="">
            <p:sp>
              <p:nvSpPr>
                <p:cNvPr id="63" name="テキスト ボックス 62">
                  <a:extLst>
                    <a:ext uri="{FF2B5EF4-FFF2-40B4-BE49-F238E27FC236}">
                      <a16:creationId xmlns:a16="http://schemas.microsoft.com/office/drawing/2014/main" id="{0CE1F114-BE43-6F42-83B5-557F62D39191}"/>
                    </a:ext>
                  </a:extLst>
                </p:cNvPr>
                <p:cNvSpPr txBox="1">
                  <a:spLocks noRot="1" noChangeAspect="1" noMove="1" noResize="1" noEditPoints="1" noAdjustHandles="1" noChangeArrowheads="1" noChangeShapeType="1" noTextEdit="1"/>
                </p:cNvSpPr>
                <p:nvPr/>
              </p:nvSpPr>
              <p:spPr>
                <a:xfrm>
                  <a:off x="2773008" y="4934882"/>
                  <a:ext cx="590059" cy="408379"/>
                </a:xfrm>
                <a:prstGeom prst="rect">
                  <a:avLst/>
                </a:prstGeom>
                <a:blipFill>
                  <a:blip r:embed="rId14"/>
                  <a:stretch>
                    <a:fillRect l="-6452"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D71AD667-04C6-784F-AA39-E497A07594C6}"/>
                    </a:ext>
                  </a:extLst>
                </p:cNvPr>
                <p:cNvSpPr txBox="1"/>
                <p:nvPr/>
              </p:nvSpPr>
              <p:spPr>
                <a:xfrm>
                  <a:off x="2215642" y="5253942"/>
                  <a:ext cx="503524" cy="40837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i="1" smtClean="0">
                                <a:latin typeface="Cambria Math" panose="02040503050406030204" pitchFamily="18" charset="0"/>
                                <a:ea typeface="Cambria Math" panose="02040503050406030204" pitchFamily="18" charset="0"/>
                              </a:rPr>
                              <m:t>𝜈</m:t>
                            </m:r>
                          </m:e>
                          <m:sub>
                            <m:r>
                              <a:rPr kumimoji="1" lang="en-US" altLang="ja-JP" sz="2400" i="1" smtClean="0">
                                <a:latin typeface="Cambria Math" panose="02040503050406030204" pitchFamily="18" charset="0"/>
                                <a:ea typeface="Cambria Math" panose="02040503050406030204" pitchFamily="18" charset="0"/>
                              </a:rPr>
                              <m:t>𝜇</m:t>
                            </m:r>
                          </m:sub>
                        </m:sSub>
                      </m:oMath>
                    </m:oMathPara>
                  </a14:m>
                  <a:endParaRPr kumimoji="1" lang="ja-JP" altLang="en-US" sz="2400"/>
                </a:p>
              </p:txBody>
            </p:sp>
          </mc:Choice>
          <mc:Fallback xmlns="">
            <p:sp>
              <p:nvSpPr>
                <p:cNvPr id="64" name="テキスト ボックス 63">
                  <a:extLst>
                    <a:ext uri="{FF2B5EF4-FFF2-40B4-BE49-F238E27FC236}">
                      <a16:creationId xmlns:a16="http://schemas.microsoft.com/office/drawing/2014/main" id="{867E0AC5-B65C-7B4C-91A5-545228E77C6E}"/>
                    </a:ext>
                  </a:extLst>
                </p:cNvPr>
                <p:cNvSpPr txBox="1">
                  <a:spLocks noRot="1" noChangeAspect="1" noMove="1" noResize="1" noEditPoints="1" noAdjustHandles="1" noChangeArrowheads="1" noChangeShapeType="1" noTextEdit="1"/>
                </p:cNvSpPr>
                <p:nvPr/>
              </p:nvSpPr>
              <p:spPr>
                <a:xfrm>
                  <a:off x="2215642" y="5253942"/>
                  <a:ext cx="503524" cy="408379"/>
                </a:xfrm>
                <a:prstGeom prst="rect">
                  <a:avLst/>
                </a:prstGeom>
                <a:blipFill>
                  <a:blip r:embed="rId15"/>
                  <a:stretch>
                    <a:fillRect l="-11111" r="-11111" b="-21875"/>
                  </a:stretch>
                </a:blipFill>
              </p:spPr>
              <p:txBody>
                <a:bodyPr/>
                <a:lstStyle/>
                <a:p>
                  <a:r>
                    <a:rPr lang="ja-JP" altLang="en-US">
                      <a:noFill/>
                    </a:rPr>
                    <a:t> </a:t>
                  </a:r>
                </a:p>
              </p:txBody>
            </p:sp>
          </mc:Fallback>
        </mc:AlternateContent>
      </p:grpSp>
      <p:grpSp>
        <p:nvGrpSpPr>
          <p:cNvPr id="33" name="グループ化 32">
            <a:extLst>
              <a:ext uri="{FF2B5EF4-FFF2-40B4-BE49-F238E27FC236}">
                <a16:creationId xmlns:a16="http://schemas.microsoft.com/office/drawing/2014/main" id="{8D347833-2F47-2C4B-A7EE-CFFC654BC863}"/>
              </a:ext>
            </a:extLst>
          </p:cNvPr>
          <p:cNvGrpSpPr/>
          <p:nvPr/>
        </p:nvGrpSpPr>
        <p:grpSpPr>
          <a:xfrm>
            <a:off x="5610068" y="756616"/>
            <a:ext cx="2952540" cy="2290519"/>
            <a:chOff x="1031900" y="4099258"/>
            <a:chExt cx="3906084" cy="2482513"/>
          </a:xfrm>
        </p:grpSpPr>
        <p:sp>
          <p:nvSpPr>
            <p:cNvPr id="34" name="テキスト ボックス 33">
              <a:extLst>
                <a:ext uri="{FF2B5EF4-FFF2-40B4-BE49-F238E27FC236}">
                  <a16:creationId xmlns:a16="http://schemas.microsoft.com/office/drawing/2014/main" id="{C5BA0244-CA15-B64F-8D61-D51C70E0BED2}"/>
                </a:ext>
              </a:extLst>
            </p:cNvPr>
            <p:cNvSpPr txBox="1"/>
            <p:nvPr/>
          </p:nvSpPr>
          <p:spPr>
            <a:xfrm>
              <a:off x="1062545" y="4099258"/>
              <a:ext cx="280549" cy="502301"/>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n</a:t>
              </a:r>
              <a:endParaRPr kumimoji="1" lang="ja-JP" altLang="en-US" sz="2400">
                <a:latin typeface="Cambria Math" panose="02040503050406030204" pitchFamily="18" charset="0"/>
              </a:endParaRPr>
            </a:p>
          </p:txBody>
        </p:sp>
        <p:sp>
          <p:nvSpPr>
            <p:cNvPr id="35" name="テキスト ボックス 34">
              <a:extLst>
                <a:ext uri="{FF2B5EF4-FFF2-40B4-BE49-F238E27FC236}">
                  <a16:creationId xmlns:a16="http://schemas.microsoft.com/office/drawing/2014/main" id="{A116AB73-29D0-0D46-A18C-B73F26B7975B}"/>
                </a:ext>
              </a:extLst>
            </p:cNvPr>
            <p:cNvSpPr txBox="1"/>
            <p:nvPr/>
          </p:nvSpPr>
          <p:spPr>
            <a:xfrm>
              <a:off x="4316782" y="4114770"/>
              <a:ext cx="280549" cy="502301"/>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p</a:t>
              </a:r>
              <a:endParaRPr kumimoji="1" lang="ja-JP" altLang="en-US" sz="2400">
                <a:latin typeface="Cambria Math" panose="02040503050406030204" pitchFamily="18" charset="0"/>
              </a:endParaRPr>
            </a:p>
          </p:txBody>
        </p:sp>
        <p:grpSp>
          <p:nvGrpSpPr>
            <p:cNvPr id="36" name="グループ化 35">
              <a:extLst>
                <a:ext uri="{FF2B5EF4-FFF2-40B4-BE49-F238E27FC236}">
                  <a16:creationId xmlns:a16="http://schemas.microsoft.com/office/drawing/2014/main" id="{E8CD2D57-E850-EA4F-9AE0-A221DC040AC8}"/>
                </a:ext>
              </a:extLst>
            </p:cNvPr>
            <p:cNvGrpSpPr/>
            <p:nvPr/>
          </p:nvGrpSpPr>
          <p:grpSpPr>
            <a:xfrm>
              <a:off x="1352893" y="4328463"/>
              <a:ext cx="981430" cy="335698"/>
              <a:chOff x="5579986" y="4509208"/>
              <a:chExt cx="1259508" cy="411707"/>
            </a:xfrm>
          </p:grpSpPr>
          <p:cxnSp>
            <p:nvCxnSpPr>
              <p:cNvPr id="62" name="直線コネクタ 61">
                <a:extLst>
                  <a:ext uri="{FF2B5EF4-FFF2-40B4-BE49-F238E27FC236}">
                    <a16:creationId xmlns:a16="http://schemas.microsoft.com/office/drawing/2014/main" id="{DBFFD445-D384-384A-9E3F-A2059EBF8F52}"/>
                  </a:ext>
                </a:extLst>
              </p:cNvPr>
              <p:cNvCxnSpPr>
                <a:cxnSpLocks/>
              </p:cNvCxnSpPr>
              <p:nvPr/>
            </p:nvCxnSpPr>
            <p:spPr>
              <a:xfrm>
                <a:off x="5579986" y="4509208"/>
                <a:ext cx="1259508" cy="41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三角形 62">
                <a:extLst>
                  <a:ext uri="{FF2B5EF4-FFF2-40B4-BE49-F238E27FC236}">
                    <a16:creationId xmlns:a16="http://schemas.microsoft.com/office/drawing/2014/main" id="{824F444A-FFAE-D24D-B53E-9A96F325DE26}"/>
                  </a:ext>
                </a:extLst>
              </p:cNvPr>
              <p:cNvSpPr/>
              <p:nvPr/>
            </p:nvSpPr>
            <p:spPr>
              <a:xfrm rot="6420000">
                <a:off x="6192000" y="4672800"/>
                <a:ext cx="144000" cy="1080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a:extLst>
                <a:ext uri="{FF2B5EF4-FFF2-40B4-BE49-F238E27FC236}">
                  <a16:creationId xmlns:a16="http://schemas.microsoft.com/office/drawing/2014/main" id="{CE347C00-5A7F-EB47-B781-C698FC415A15}"/>
                </a:ext>
              </a:extLst>
            </p:cNvPr>
            <p:cNvGrpSpPr/>
            <p:nvPr/>
          </p:nvGrpSpPr>
          <p:grpSpPr>
            <a:xfrm>
              <a:off x="2334323" y="4328463"/>
              <a:ext cx="1963627" cy="334632"/>
              <a:chOff x="3331532" y="4035672"/>
              <a:chExt cx="2484187" cy="410399"/>
            </a:xfrm>
          </p:grpSpPr>
          <p:cxnSp>
            <p:nvCxnSpPr>
              <p:cNvPr id="60" name="直線コネクタ 59">
                <a:extLst>
                  <a:ext uri="{FF2B5EF4-FFF2-40B4-BE49-F238E27FC236}">
                    <a16:creationId xmlns:a16="http://schemas.microsoft.com/office/drawing/2014/main" id="{F3073F17-613D-0941-9937-1B922C62B3ED}"/>
                  </a:ext>
                </a:extLst>
              </p:cNvPr>
              <p:cNvCxnSpPr>
                <a:cxnSpLocks/>
              </p:cNvCxnSpPr>
              <p:nvPr/>
            </p:nvCxnSpPr>
            <p:spPr>
              <a:xfrm flipV="1">
                <a:off x="3331532" y="4035672"/>
                <a:ext cx="2484187" cy="4103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三角形 60">
                <a:extLst>
                  <a:ext uri="{FF2B5EF4-FFF2-40B4-BE49-F238E27FC236}">
                    <a16:creationId xmlns:a16="http://schemas.microsoft.com/office/drawing/2014/main" id="{CA67D3E2-1689-CE40-8FE0-3C65D815F119}"/>
                  </a:ext>
                </a:extLst>
              </p:cNvPr>
              <p:cNvSpPr/>
              <p:nvPr/>
            </p:nvSpPr>
            <p:spPr>
              <a:xfrm rot="4857283">
                <a:off x="4566209" y="4168338"/>
                <a:ext cx="144155" cy="108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フリーフォーム 37">
              <a:extLst>
                <a:ext uri="{FF2B5EF4-FFF2-40B4-BE49-F238E27FC236}">
                  <a16:creationId xmlns:a16="http://schemas.microsoft.com/office/drawing/2014/main" id="{C38D9121-82E7-BD4C-BD32-162139889526}"/>
                </a:ext>
              </a:extLst>
            </p:cNvPr>
            <p:cNvSpPr/>
            <p:nvPr/>
          </p:nvSpPr>
          <p:spPr>
            <a:xfrm rot="1839778" flipV="1">
              <a:off x="2298620" y="4736217"/>
              <a:ext cx="476545" cy="122193"/>
            </a:xfrm>
            <a:custGeom>
              <a:avLst/>
              <a:gdLst>
                <a:gd name="connsiteX0" fmla="*/ 0 w 2887578"/>
                <a:gd name="connsiteY0" fmla="*/ 360202 h 742804"/>
                <a:gd name="connsiteX1" fmla="*/ 360947 w 2887578"/>
                <a:gd name="connsiteY1" fmla="*/ 11286 h 742804"/>
                <a:gd name="connsiteX2" fmla="*/ 1082842 w 2887578"/>
                <a:gd name="connsiteY2" fmla="*/ 733181 h 742804"/>
                <a:gd name="connsiteX3" fmla="*/ 1804736 w 2887578"/>
                <a:gd name="connsiteY3" fmla="*/ 11286 h 742804"/>
                <a:gd name="connsiteX4" fmla="*/ 2526631 w 2887578"/>
                <a:gd name="connsiteY4" fmla="*/ 733181 h 742804"/>
                <a:gd name="connsiteX5" fmla="*/ 2887578 w 2887578"/>
                <a:gd name="connsiteY5" fmla="*/ 360202 h 7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578" h="742804">
                  <a:moveTo>
                    <a:pt x="0" y="360202"/>
                  </a:moveTo>
                  <a:cubicBezTo>
                    <a:pt x="90236" y="154662"/>
                    <a:pt x="180473" y="-50877"/>
                    <a:pt x="360947" y="11286"/>
                  </a:cubicBezTo>
                  <a:cubicBezTo>
                    <a:pt x="541421" y="73449"/>
                    <a:pt x="842211" y="733181"/>
                    <a:pt x="1082842" y="733181"/>
                  </a:cubicBezTo>
                  <a:cubicBezTo>
                    <a:pt x="1323473" y="733181"/>
                    <a:pt x="1564105" y="11286"/>
                    <a:pt x="1804736" y="11286"/>
                  </a:cubicBezTo>
                  <a:cubicBezTo>
                    <a:pt x="2045367" y="11286"/>
                    <a:pt x="2346157" y="675028"/>
                    <a:pt x="2526631" y="733181"/>
                  </a:cubicBezTo>
                  <a:cubicBezTo>
                    <a:pt x="2707105" y="791334"/>
                    <a:pt x="2797341" y="575768"/>
                    <a:pt x="2887578" y="3602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a:extLst>
                <a:ext uri="{FF2B5EF4-FFF2-40B4-BE49-F238E27FC236}">
                  <a16:creationId xmlns:a16="http://schemas.microsoft.com/office/drawing/2014/main" id="{D1CE543D-5D58-CF42-976D-FABAAC2AC387}"/>
                </a:ext>
              </a:extLst>
            </p:cNvPr>
            <p:cNvCxnSpPr>
              <a:cxnSpLocks/>
            </p:cNvCxnSpPr>
            <p:nvPr/>
          </p:nvCxnSpPr>
          <p:spPr>
            <a:xfrm flipH="1">
              <a:off x="2732999" y="4914481"/>
              <a:ext cx="1573363" cy="158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三角形 39">
              <a:extLst>
                <a:ext uri="{FF2B5EF4-FFF2-40B4-BE49-F238E27FC236}">
                  <a16:creationId xmlns:a16="http://schemas.microsoft.com/office/drawing/2014/main" id="{4D095EDE-B77F-EF43-9BE2-5B6A2931A270}"/>
                </a:ext>
              </a:extLst>
            </p:cNvPr>
            <p:cNvSpPr/>
            <p:nvPr/>
          </p:nvSpPr>
          <p:spPr>
            <a:xfrm rot="5400000">
              <a:off x="3535538" y="4870963"/>
              <a:ext cx="117415" cy="8415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BA72EC1A-A368-A344-939C-1720A18C88C2}"/>
                    </a:ext>
                  </a:extLst>
                </p:cNvPr>
                <p:cNvSpPr txBox="1"/>
                <p:nvPr/>
              </p:nvSpPr>
              <p:spPr>
                <a:xfrm>
                  <a:off x="4364884" y="4796383"/>
                  <a:ext cx="573100" cy="4018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b="0" i="1" smtClean="0">
                                <a:latin typeface="Cambria Math" panose="02040503050406030204" pitchFamily="18" charset="0"/>
                              </a:rPr>
                              <m:t>𝑒</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32" name="テキスト ボックス 31">
                  <a:extLst>
                    <a:ext uri="{FF2B5EF4-FFF2-40B4-BE49-F238E27FC236}">
                      <a16:creationId xmlns:a16="http://schemas.microsoft.com/office/drawing/2014/main" id="{3A9C7977-28FA-7F4E-BA14-FAF7F5361994}"/>
                    </a:ext>
                  </a:extLst>
                </p:cNvPr>
                <p:cNvSpPr txBox="1">
                  <a:spLocks noRot="1" noChangeAspect="1" noMove="1" noResize="1" noEditPoints="1" noAdjustHandles="1" noChangeArrowheads="1" noChangeShapeType="1" noTextEdit="1"/>
                </p:cNvSpPr>
                <p:nvPr/>
              </p:nvSpPr>
              <p:spPr>
                <a:xfrm>
                  <a:off x="4364884" y="4796383"/>
                  <a:ext cx="573100" cy="401841"/>
                </a:xfrm>
                <a:prstGeom prst="rect">
                  <a:avLst/>
                </a:prstGeom>
                <a:blipFill>
                  <a:blip r:embed="rId6"/>
                  <a:stretch>
                    <a:fillRect l="-5714"/>
                  </a:stretch>
                </a:blipFill>
              </p:spPr>
              <p:txBody>
                <a:bodyPr/>
                <a:lstStyle/>
                <a:p>
                  <a:r>
                    <a:rPr lang="ja-JP" altLang="en-US">
                      <a:noFill/>
                    </a:rPr>
                    <a:t> </a:t>
                  </a:r>
                </a:p>
              </p:txBody>
            </p:sp>
          </mc:Fallback>
        </mc:AlternateContent>
        <p:sp>
          <p:nvSpPr>
            <p:cNvPr id="42" name="テキスト ボックス 41">
              <a:extLst>
                <a:ext uri="{FF2B5EF4-FFF2-40B4-BE49-F238E27FC236}">
                  <a16:creationId xmlns:a16="http://schemas.microsoft.com/office/drawing/2014/main" id="{59A1EF4A-8AD1-9942-A00D-4DB2AC954DF8}"/>
                </a:ext>
              </a:extLst>
            </p:cNvPr>
            <p:cNvSpPr txBox="1"/>
            <p:nvPr/>
          </p:nvSpPr>
          <p:spPr>
            <a:xfrm>
              <a:off x="4356265" y="6079470"/>
              <a:ext cx="280549" cy="502301"/>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p</a:t>
              </a:r>
              <a:endParaRPr kumimoji="1" lang="ja-JP" altLang="en-US" sz="2400">
                <a:latin typeface="Cambria Math" panose="02040503050406030204" pitchFamily="18" charset="0"/>
              </a:endParaRPr>
            </a:p>
          </p:txBody>
        </p:sp>
        <p:grpSp>
          <p:nvGrpSpPr>
            <p:cNvPr id="43" name="グループ化 42">
              <a:extLst>
                <a:ext uri="{FF2B5EF4-FFF2-40B4-BE49-F238E27FC236}">
                  <a16:creationId xmlns:a16="http://schemas.microsoft.com/office/drawing/2014/main" id="{B3E50775-8360-0446-80C2-4FC6F413A4B0}"/>
                </a:ext>
              </a:extLst>
            </p:cNvPr>
            <p:cNvGrpSpPr/>
            <p:nvPr/>
          </p:nvGrpSpPr>
          <p:grpSpPr>
            <a:xfrm flipV="1">
              <a:off x="1370074" y="5893886"/>
              <a:ext cx="981430" cy="334632"/>
              <a:chOff x="5579986" y="4509208"/>
              <a:chExt cx="1259508" cy="411707"/>
            </a:xfrm>
          </p:grpSpPr>
          <p:cxnSp>
            <p:nvCxnSpPr>
              <p:cNvPr id="58" name="直線コネクタ 57">
                <a:extLst>
                  <a:ext uri="{FF2B5EF4-FFF2-40B4-BE49-F238E27FC236}">
                    <a16:creationId xmlns:a16="http://schemas.microsoft.com/office/drawing/2014/main" id="{6DACE51C-9BAF-7B45-B5DE-5DCC79EAE519}"/>
                  </a:ext>
                </a:extLst>
              </p:cNvPr>
              <p:cNvCxnSpPr>
                <a:cxnSpLocks/>
              </p:cNvCxnSpPr>
              <p:nvPr/>
            </p:nvCxnSpPr>
            <p:spPr>
              <a:xfrm>
                <a:off x="5579986" y="4509208"/>
                <a:ext cx="1259508" cy="41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三角形 58">
                <a:extLst>
                  <a:ext uri="{FF2B5EF4-FFF2-40B4-BE49-F238E27FC236}">
                    <a16:creationId xmlns:a16="http://schemas.microsoft.com/office/drawing/2014/main" id="{8913150D-15FD-214E-9656-5FB3A340FDEC}"/>
                  </a:ext>
                </a:extLst>
              </p:cNvPr>
              <p:cNvSpPr/>
              <p:nvPr/>
            </p:nvSpPr>
            <p:spPr>
              <a:xfrm rot="6420000">
                <a:off x="6192000" y="4672800"/>
                <a:ext cx="144000" cy="1080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a:extLst>
                <a:ext uri="{FF2B5EF4-FFF2-40B4-BE49-F238E27FC236}">
                  <a16:creationId xmlns:a16="http://schemas.microsoft.com/office/drawing/2014/main" id="{2B4346B7-6689-6A40-8F32-EB446AF16F5E}"/>
                </a:ext>
              </a:extLst>
            </p:cNvPr>
            <p:cNvGrpSpPr/>
            <p:nvPr/>
          </p:nvGrpSpPr>
          <p:grpSpPr>
            <a:xfrm flipV="1">
              <a:off x="2350378" y="5893886"/>
              <a:ext cx="1963627" cy="334632"/>
              <a:chOff x="3331532" y="4035672"/>
              <a:chExt cx="2484187" cy="410399"/>
            </a:xfrm>
          </p:grpSpPr>
          <p:cxnSp>
            <p:nvCxnSpPr>
              <p:cNvPr id="56" name="直線コネクタ 55">
                <a:extLst>
                  <a:ext uri="{FF2B5EF4-FFF2-40B4-BE49-F238E27FC236}">
                    <a16:creationId xmlns:a16="http://schemas.microsoft.com/office/drawing/2014/main" id="{4ECABA0B-18B8-4F4A-B4C7-F64995991C37}"/>
                  </a:ext>
                </a:extLst>
              </p:cNvPr>
              <p:cNvCxnSpPr>
                <a:cxnSpLocks/>
              </p:cNvCxnSpPr>
              <p:nvPr/>
            </p:nvCxnSpPr>
            <p:spPr>
              <a:xfrm flipV="1">
                <a:off x="3331532" y="4035672"/>
                <a:ext cx="2484187" cy="4103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三角形 56">
                <a:extLst>
                  <a:ext uri="{FF2B5EF4-FFF2-40B4-BE49-F238E27FC236}">
                    <a16:creationId xmlns:a16="http://schemas.microsoft.com/office/drawing/2014/main" id="{8F00D370-CA65-F143-9C6B-90D8D0921F7D}"/>
                  </a:ext>
                </a:extLst>
              </p:cNvPr>
              <p:cNvSpPr/>
              <p:nvPr/>
            </p:nvSpPr>
            <p:spPr>
              <a:xfrm rot="4857283">
                <a:off x="4566209" y="4168338"/>
                <a:ext cx="144155" cy="108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 name="フリーフォーム 44">
              <a:extLst>
                <a:ext uri="{FF2B5EF4-FFF2-40B4-BE49-F238E27FC236}">
                  <a16:creationId xmlns:a16="http://schemas.microsoft.com/office/drawing/2014/main" id="{57CBCE67-64FE-2A43-B211-F2764844D10C}"/>
                </a:ext>
              </a:extLst>
            </p:cNvPr>
            <p:cNvSpPr/>
            <p:nvPr/>
          </p:nvSpPr>
          <p:spPr>
            <a:xfrm rot="19740000">
              <a:off x="2317480" y="5698786"/>
              <a:ext cx="476545" cy="123286"/>
            </a:xfrm>
            <a:custGeom>
              <a:avLst/>
              <a:gdLst>
                <a:gd name="connsiteX0" fmla="*/ 0 w 2887578"/>
                <a:gd name="connsiteY0" fmla="*/ 360202 h 742804"/>
                <a:gd name="connsiteX1" fmla="*/ 360947 w 2887578"/>
                <a:gd name="connsiteY1" fmla="*/ 11286 h 742804"/>
                <a:gd name="connsiteX2" fmla="*/ 1082842 w 2887578"/>
                <a:gd name="connsiteY2" fmla="*/ 733181 h 742804"/>
                <a:gd name="connsiteX3" fmla="*/ 1804736 w 2887578"/>
                <a:gd name="connsiteY3" fmla="*/ 11286 h 742804"/>
                <a:gd name="connsiteX4" fmla="*/ 2526631 w 2887578"/>
                <a:gd name="connsiteY4" fmla="*/ 733181 h 742804"/>
                <a:gd name="connsiteX5" fmla="*/ 2887578 w 2887578"/>
                <a:gd name="connsiteY5" fmla="*/ 360202 h 7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578" h="742804">
                  <a:moveTo>
                    <a:pt x="0" y="360202"/>
                  </a:moveTo>
                  <a:cubicBezTo>
                    <a:pt x="90236" y="154662"/>
                    <a:pt x="180473" y="-50877"/>
                    <a:pt x="360947" y="11286"/>
                  </a:cubicBezTo>
                  <a:cubicBezTo>
                    <a:pt x="541421" y="73449"/>
                    <a:pt x="842211" y="733181"/>
                    <a:pt x="1082842" y="733181"/>
                  </a:cubicBezTo>
                  <a:cubicBezTo>
                    <a:pt x="1323473" y="733181"/>
                    <a:pt x="1564105" y="11286"/>
                    <a:pt x="1804736" y="11286"/>
                  </a:cubicBezTo>
                  <a:cubicBezTo>
                    <a:pt x="2045367" y="11286"/>
                    <a:pt x="2346157" y="675028"/>
                    <a:pt x="2526631" y="733181"/>
                  </a:cubicBezTo>
                  <a:cubicBezTo>
                    <a:pt x="2707105" y="791334"/>
                    <a:pt x="2797341" y="575768"/>
                    <a:pt x="2887578" y="3602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直線コネクタ 45">
              <a:extLst>
                <a:ext uri="{FF2B5EF4-FFF2-40B4-BE49-F238E27FC236}">
                  <a16:creationId xmlns:a16="http://schemas.microsoft.com/office/drawing/2014/main" id="{B5D6CA0E-DADE-0B4C-8BDF-9381B5C4609E}"/>
                </a:ext>
              </a:extLst>
            </p:cNvPr>
            <p:cNvCxnSpPr>
              <a:cxnSpLocks/>
            </p:cNvCxnSpPr>
            <p:nvPr/>
          </p:nvCxnSpPr>
          <p:spPr>
            <a:xfrm flipH="1">
              <a:off x="2752137" y="5622466"/>
              <a:ext cx="15350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三角形 46">
              <a:extLst>
                <a:ext uri="{FF2B5EF4-FFF2-40B4-BE49-F238E27FC236}">
                  <a16:creationId xmlns:a16="http://schemas.microsoft.com/office/drawing/2014/main" id="{D775067E-7663-424F-9EE6-2D1191FE8137}"/>
                </a:ext>
              </a:extLst>
            </p:cNvPr>
            <p:cNvSpPr/>
            <p:nvPr/>
          </p:nvSpPr>
          <p:spPr>
            <a:xfrm rot="5400000">
              <a:off x="3538285" y="5571673"/>
              <a:ext cx="117415" cy="8415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4FF5F19C-48B5-5147-A842-FFEC4CE9881C}"/>
                </a:ext>
              </a:extLst>
            </p:cNvPr>
            <p:cNvSpPr txBox="1"/>
            <p:nvPr/>
          </p:nvSpPr>
          <p:spPr>
            <a:xfrm>
              <a:off x="1031900" y="6020361"/>
              <a:ext cx="295914" cy="502301"/>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n</a:t>
              </a:r>
              <a:endParaRPr kumimoji="1" lang="ja-JP" altLang="en-US" sz="240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48E0C476-5F51-CD41-8EA9-62FD304D7678}"/>
                    </a:ext>
                  </a:extLst>
                </p:cNvPr>
                <p:cNvSpPr txBox="1"/>
                <p:nvPr/>
              </p:nvSpPr>
              <p:spPr>
                <a:xfrm>
                  <a:off x="4353166" y="5471941"/>
                  <a:ext cx="280549" cy="40184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b="0" i="1" smtClean="0">
                                <a:latin typeface="Cambria Math" panose="02040503050406030204" pitchFamily="18" charset="0"/>
                              </a:rPr>
                              <m:t>𝑒</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20" name="テキスト ボックス 19">
                  <a:extLst>
                    <a:ext uri="{FF2B5EF4-FFF2-40B4-BE49-F238E27FC236}">
                      <a16:creationId xmlns:a16="http://schemas.microsoft.com/office/drawing/2014/main" id="{EFD37812-4C02-C142-B998-EAA035B8EB2E}"/>
                    </a:ext>
                  </a:extLst>
                </p:cNvPr>
                <p:cNvSpPr txBox="1">
                  <a:spLocks noRot="1" noChangeAspect="1" noMove="1" noResize="1" noEditPoints="1" noAdjustHandles="1" noChangeArrowheads="1" noChangeShapeType="1" noTextEdit="1"/>
                </p:cNvSpPr>
                <p:nvPr/>
              </p:nvSpPr>
              <p:spPr>
                <a:xfrm>
                  <a:off x="4353166" y="5471941"/>
                  <a:ext cx="280549" cy="401841"/>
                </a:xfrm>
                <a:prstGeom prst="rect">
                  <a:avLst/>
                </a:prstGeom>
                <a:blipFill>
                  <a:blip r:embed="rId7"/>
                  <a:stretch>
                    <a:fillRect l="-27778" r="-66667"/>
                  </a:stretch>
                </a:blipFill>
              </p:spPr>
              <p:txBody>
                <a:bodyPr/>
                <a:lstStyle/>
                <a:p>
                  <a:r>
                    <a:rPr lang="ja-JP" altLang="en-US">
                      <a:noFill/>
                    </a:rPr>
                    <a:t> </a:t>
                  </a:r>
                </a:p>
              </p:txBody>
            </p:sp>
          </mc:Fallback>
        </mc:AlternateContent>
        <p:cxnSp>
          <p:nvCxnSpPr>
            <p:cNvPr id="50" name="直線コネクタ 49">
              <a:extLst>
                <a:ext uri="{FF2B5EF4-FFF2-40B4-BE49-F238E27FC236}">
                  <a16:creationId xmlns:a16="http://schemas.microsoft.com/office/drawing/2014/main" id="{7679E374-7B37-8442-BE24-BBEF1ECD6203}"/>
                </a:ext>
              </a:extLst>
            </p:cNvPr>
            <p:cNvCxnSpPr>
              <a:cxnSpLocks/>
            </p:cNvCxnSpPr>
            <p:nvPr/>
          </p:nvCxnSpPr>
          <p:spPr>
            <a:xfrm>
              <a:off x="2741691" y="4927016"/>
              <a:ext cx="10800" cy="70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十字形 50">
              <a:extLst>
                <a:ext uri="{FF2B5EF4-FFF2-40B4-BE49-F238E27FC236}">
                  <a16:creationId xmlns:a16="http://schemas.microsoft.com/office/drawing/2014/main" id="{E5F45C80-6B27-1543-8DBE-896C085515FE}"/>
                </a:ext>
              </a:extLst>
            </p:cNvPr>
            <p:cNvSpPr/>
            <p:nvPr/>
          </p:nvSpPr>
          <p:spPr>
            <a:xfrm rot="2700000">
              <a:off x="2662136" y="5186628"/>
              <a:ext cx="180000" cy="180000"/>
            </a:xfrm>
            <a:prstGeom prst="plus">
              <a:avLst>
                <a:gd name="adj" fmla="val 4638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265E2296-3896-7143-BAD8-533806A72296}"/>
                    </a:ext>
                  </a:extLst>
                </p:cNvPr>
                <p:cNvSpPr txBox="1"/>
                <p:nvPr/>
              </p:nvSpPr>
              <p:spPr>
                <a:xfrm>
                  <a:off x="2793190" y="4950811"/>
                  <a:ext cx="494803" cy="4018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US" altLang="ja-JP" sz="2400" i="1" smtClean="0">
                                <a:latin typeface="Cambria Math" panose="02040503050406030204" pitchFamily="18" charset="0"/>
                              </a:rPr>
                            </m:ctrlPr>
                          </m:barPr>
                          <m:e>
                            <m:sSub>
                              <m:sSubPr>
                                <m:ctrlPr>
                                  <a:rPr kumimoji="1" lang="en-US" altLang="ja-JP" sz="2400" i="1" smtClean="0">
                                    <a:latin typeface="Cambria Math" panose="02040503050406030204" pitchFamily="18" charset="0"/>
                                  </a:rPr>
                                </m:ctrlPr>
                              </m:sSubPr>
                              <m:e>
                                <m:r>
                                  <a:rPr kumimoji="1" lang="en-US" altLang="ja-JP" sz="2400" i="1" smtClean="0">
                                    <a:latin typeface="Cambria Math" panose="02040503050406030204" pitchFamily="18" charset="0"/>
                                    <a:ea typeface="Cambria Math" panose="02040503050406030204" pitchFamily="18" charset="0"/>
                                  </a:rPr>
                                  <m:t>𝜈</m:t>
                                </m:r>
                              </m:e>
                              <m:sub>
                                <m:r>
                                  <a:rPr kumimoji="1" lang="en-US" altLang="ja-JP" sz="2400" b="0" i="1" smtClean="0">
                                    <a:latin typeface="Cambria Math" panose="02040503050406030204" pitchFamily="18" charset="0"/>
                                  </a:rPr>
                                  <m:t>𝑒</m:t>
                                </m:r>
                              </m:sub>
                            </m:sSub>
                          </m:e>
                        </m:bar>
                      </m:oMath>
                    </m:oMathPara>
                  </a14:m>
                  <a:endParaRPr kumimoji="1" lang="ja-JP" altLang="en-US" sz="2400"/>
                </a:p>
              </p:txBody>
            </p:sp>
          </mc:Choice>
          <mc:Fallback xmlns="">
            <p:sp>
              <p:nvSpPr>
                <p:cNvPr id="11" name="テキスト ボックス 10">
                  <a:extLst>
                    <a:ext uri="{FF2B5EF4-FFF2-40B4-BE49-F238E27FC236}">
                      <a16:creationId xmlns:a16="http://schemas.microsoft.com/office/drawing/2014/main" id="{75893C51-97E6-C147-94AA-E227E8035734}"/>
                    </a:ext>
                  </a:extLst>
                </p:cNvPr>
                <p:cNvSpPr txBox="1">
                  <a:spLocks noRot="1" noChangeAspect="1" noMove="1" noResize="1" noEditPoints="1" noAdjustHandles="1" noChangeArrowheads="1" noChangeShapeType="1" noTextEdit="1"/>
                </p:cNvSpPr>
                <p:nvPr/>
              </p:nvSpPr>
              <p:spPr>
                <a:xfrm>
                  <a:off x="2793190" y="4950811"/>
                  <a:ext cx="494803" cy="401841"/>
                </a:xfrm>
                <a:prstGeom prst="rect">
                  <a:avLst/>
                </a:prstGeom>
                <a:blipFill>
                  <a:blip r:embed="rId8"/>
                  <a:stretch>
                    <a:fillRect l="-6452"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4" name="テキスト ボックス 53">
                  <a:extLst>
                    <a:ext uri="{FF2B5EF4-FFF2-40B4-BE49-F238E27FC236}">
                      <a16:creationId xmlns:a16="http://schemas.microsoft.com/office/drawing/2014/main" id="{06419E9F-EF5F-4246-9824-AE05148F4437}"/>
                    </a:ext>
                  </a:extLst>
                </p:cNvPr>
                <p:cNvSpPr txBox="1"/>
                <p:nvPr/>
              </p:nvSpPr>
              <p:spPr>
                <a:xfrm>
                  <a:off x="2065171" y="4765921"/>
                  <a:ext cx="761334" cy="4018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b="0" i="1" smtClean="0">
                                <a:latin typeface="Cambria Math" panose="02040503050406030204" pitchFamily="18" charset="0"/>
                              </a:rPr>
                              <m:t>𝑊</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39" name="テキスト ボックス 38">
                  <a:extLst>
                    <a:ext uri="{FF2B5EF4-FFF2-40B4-BE49-F238E27FC236}">
                      <a16:creationId xmlns:a16="http://schemas.microsoft.com/office/drawing/2014/main" id="{644FF61F-9B2E-604C-83B6-F12301BDFB47}"/>
                    </a:ext>
                  </a:extLst>
                </p:cNvPr>
                <p:cNvSpPr txBox="1">
                  <a:spLocks noRot="1" noChangeAspect="1" noMove="1" noResize="1" noEditPoints="1" noAdjustHandles="1" noChangeArrowheads="1" noChangeShapeType="1" noTextEdit="1"/>
                </p:cNvSpPr>
                <p:nvPr/>
              </p:nvSpPr>
              <p:spPr>
                <a:xfrm>
                  <a:off x="2065171" y="4765921"/>
                  <a:ext cx="761334" cy="401841"/>
                </a:xfrm>
                <a:prstGeom prst="rect">
                  <a:avLst/>
                </a:prstGeom>
                <a:blipFill>
                  <a:blip r:embed="rId10"/>
                  <a:stretch>
                    <a:fillRect l="-11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307AA4FB-F648-FD49-B59E-3E4FE4400F54}"/>
                    </a:ext>
                  </a:extLst>
                </p:cNvPr>
                <p:cNvSpPr txBox="1"/>
                <p:nvPr/>
              </p:nvSpPr>
              <p:spPr>
                <a:xfrm>
                  <a:off x="2742546" y="5663547"/>
                  <a:ext cx="761334" cy="4018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b="0" i="1" smtClean="0">
                                <a:latin typeface="Cambria Math" panose="02040503050406030204" pitchFamily="18" charset="0"/>
                              </a:rPr>
                              <m:t>𝑊</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40" name="テキスト ボックス 39">
                  <a:extLst>
                    <a:ext uri="{FF2B5EF4-FFF2-40B4-BE49-F238E27FC236}">
                      <a16:creationId xmlns:a16="http://schemas.microsoft.com/office/drawing/2014/main" id="{70053B71-3C5F-0749-8C90-3E097E2DAD11}"/>
                    </a:ext>
                  </a:extLst>
                </p:cNvPr>
                <p:cNvSpPr txBox="1">
                  <a:spLocks noRot="1" noChangeAspect="1" noMove="1" noResize="1" noEditPoints="1" noAdjustHandles="1" noChangeArrowheads="1" noChangeShapeType="1" noTextEdit="1"/>
                </p:cNvSpPr>
                <p:nvPr/>
              </p:nvSpPr>
              <p:spPr>
                <a:xfrm>
                  <a:off x="2742546" y="5663547"/>
                  <a:ext cx="761334" cy="401841"/>
                </a:xfrm>
                <a:prstGeom prst="rect">
                  <a:avLst/>
                </a:prstGeom>
                <a:blipFill>
                  <a:blip r:embed="rId11"/>
                  <a:stretch>
                    <a:fillRect l="-8696" b="-344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CC3998AA-5FCC-0C4F-92E9-C32D8777C5A4}"/>
                    </a:ext>
                  </a:extLst>
                </p:cNvPr>
                <p:cNvSpPr txBox="1"/>
                <p:nvPr/>
              </p:nvSpPr>
              <p:spPr>
                <a:xfrm>
                  <a:off x="2314239" y="5325318"/>
                  <a:ext cx="494803" cy="4018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US" altLang="ja-JP" sz="2400" i="1" smtClean="0">
                                <a:latin typeface="Cambria Math" panose="02040503050406030204" pitchFamily="18" charset="0"/>
                              </a:rPr>
                            </m:ctrlPr>
                          </m:barPr>
                          <m:e>
                            <m:sSub>
                              <m:sSubPr>
                                <m:ctrlPr>
                                  <a:rPr kumimoji="1" lang="en-US" altLang="ja-JP" sz="2400" i="1" smtClean="0">
                                    <a:latin typeface="Cambria Math" panose="02040503050406030204" pitchFamily="18" charset="0"/>
                                  </a:rPr>
                                </m:ctrlPr>
                              </m:sSubPr>
                              <m:e>
                                <m:r>
                                  <a:rPr kumimoji="1" lang="en-US" altLang="ja-JP" sz="2400" i="1" smtClean="0">
                                    <a:latin typeface="Cambria Math" panose="02040503050406030204" pitchFamily="18" charset="0"/>
                                    <a:ea typeface="Cambria Math" panose="02040503050406030204" pitchFamily="18" charset="0"/>
                                  </a:rPr>
                                  <m:t>𝜈</m:t>
                                </m:r>
                              </m:e>
                              <m:sub>
                                <m:r>
                                  <a:rPr kumimoji="1" lang="en-US" altLang="ja-JP" sz="2400" b="0" i="1" smtClean="0">
                                    <a:latin typeface="Cambria Math" panose="02040503050406030204" pitchFamily="18" charset="0"/>
                                  </a:rPr>
                                  <m:t>𝑒</m:t>
                                </m:r>
                              </m:sub>
                            </m:sSub>
                          </m:e>
                        </m:bar>
                      </m:oMath>
                    </m:oMathPara>
                  </a14:m>
                  <a:endParaRPr kumimoji="1" lang="ja-JP" altLang="en-US" sz="2400"/>
                </a:p>
              </p:txBody>
            </p:sp>
          </mc:Choice>
          <mc:Fallback xmlns="">
            <p:sp>
              <p:nvSpPr>
                <p:cNvPr id="53" name="テキスト ボックス 52">
                  <a:extLst>
                    <a:ext uri="{FF2B5EF4-FFF2-40B4-BE49-F238E27FC236}">
                      <a16:creationId xmlns:a16="http://schemas.microsoft.com/office/drawing/2014/main" id="{CC3998AA-5FCC-0C4F-92E9-C32D8777C5A4}"/>
                    </a:ext>
                  </a:extLst>
                </p:cNvPr>
                <p:cNvSpPr txBox="1">
                  <a:spLocks noRot="1" noChangeAspect="1" noMove="1" noResize="1" noEditPoints="1" noAdjustHandles="1" noChangeArrowheads="1" noChangeShapeType="1" noTextEdit="1"/>
                </p:cNvSpPr>
                <p:nvPr/>
              </p:nvSpPr>
              <p:spPr>
                <a:xfrm>
                  <a:off x="2314239" y="5325318"/>
                  <a:ext cx="494803" cy="401841"/>
                </a:xfrm>
                <a:prstGeom prst="rect">
                  <a:avLst/>
                </a:prstGeom>
                <a:blipFill>
                  <a:blip r:embed="rId16"/>
                  <a:stretch>
                    <a:fillRect l="-6667" b="-10000"/>
                  </a:stretch>
                </a:blipFill>
              </p:spPr>
              <p:txBody>
                <a:bodyPr/>
                <a:lstStyle/>
                <a:p>
                  <a:r>
                    <a:rPr lang="ja-JP" altLang="en-US">
                      <a:noFill/>
                    </a:rPr>
                    <a:t> </a:t>
                  </a:r>
                </a:p>
              </p:txBody>
            </p:sp>
          </mc:Fallback>
        </mc:AlternateContent>
      </p:grpSp>
      <p:sp>
        <p:nvSpPr>
          <p:cNvPr id="66" name="円/楕円 65">
            <a:extLst>
              <a:ext uri="{FF2B5EF4-FFF2-40B4-BE49-F238E27FC236}">
                <a16:creationId xmlns:a16="http://schemas.microsoft.com/office/drawing/2014/main" id="{34A6F7FA-9842-6C44-BAA8-3F291F00C690}"/>
              </a:ext>
            </a:extLst>
          </p:cNvPr>
          <p:cNvSpPr/>
          <p:nvPr/>
        </p:nvSpPr>
        <p:spPr>
          <a:xfrm>
            <a:off x="2073688" y="1859459"/>
            <a:ext cx="207481" cy="17951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a:extLst>
              <a:ext uri="{FF2B5EF4-FFF2-40B4-BE49-F238E27FC236}">
                <a16:creationId xmlns:a16="http://schemas.microsoft.com/office/drawing/2014/main" id="{A2F59FD7-1128-A443-9139-D7EDCE870E91}"/>
              </a:ext>
            </a:extLst>
          </p:cNvPr>
          <p:cNvSpPr/>
          <p:nvPr/>
        </p:nvSpPr>
        <p:spPr>
          <a:xfrm>
            <a:off x="6811752" y="1760557"/>
            <a:ext cx="232503" cy="19954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99040297-E657-2C41-AB6A-FF8AA00D2A76}"/>
              </a:ext>
            </a:extLst>
          </p:cNvPr>
          <p:cNvSpPr txBox="1"/>
          <p:nvPr/>
        </p:nvSpPr>
        <p:spPr>
          <a:xfrm>
            <a:off x="478795" y="5676274"/>
            <a:ext cx="9001000" cy="954107"/>
          </a:xfrm>
          <a:prstGeom prst="rect">
            <a:avLst/>
          </a:prstGeom>
          <a:noFill/>
        </p:spPr>
        <p:txBody>
          <a:bodyPr wrap="square" rtlCol="0">
            <a:spAutoFit/>
          </a:bodyPr>
          <a:lstStyle/>
          <a:p>
            <a:r>
              <a:rPr lang="en-US" altLang="ja-JP" sz="2800" dirty="0">
                <a:solidFill>
                  <a:schemeClr val="accent2"/>
                </a:solidFill>
                <a:latin typeface="Cambria Math" panose="02040503050406030204" pitchFamily="18" charset="0"/>
                <a:ea typeface="Cambria Math" panose="02040503050406030204" pitchFamily="18" charset="0"/>
              </a:rPr>
              <a:t>In order to know whether neutrino is Majorana particle, we would be better to use heavier neutrino.</a:t>
            </a:r>
            <a:endParaRPr kumimoji="1" lang="ja-JP" altLang="en-US" sz="2800">
              <a:solidFill>
                <a:schemeClr val="accent2"/>
              </a:solidFill>
              <a:latin typeface="Cambria Math" panose="02040503050406030204" pitchFamily="18" charset="0"/>
            </a:endParaRPr>
          </a:p>
        </p:txBody>
      </p:sp>
      <mc:AlternateContent xmlns:mc="http://schemas.openxmlformats.org/markup-compatibility/2006" xmlns:a14="http://schemas.microsoft.com/office/drawing/2010/main">
        <mc:Choice Requires="a14">
          <p:sp>
            <p:nvSpPr>
              <p:cNvPr id="64" name="テキスト ボックス 63">
                <a:extLst>
                  <a:ext uri="{FF2B5EF4-FFF2-40B4-BE49-F238E27FC236}">
                    <a16:creationId xmlns:a16="http://schemas.microsoft.com/office/drawing/2014/main" id="{1E2F0156-488F-904B-8F70-F459C532A856}"/>
                  </a:ext>
                </a:extLst>
              </p:cNvPr>
              <p:cNvSpPr txBox="1"/>
              <p:nvPr/>
            </p:nvSpPr>
            <p:spPr>
              <a:xfrm>
                <a:off x="3007499" y="3506473"/>
                <a:ext cx="5428814" cy="6912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latin typeface="Cambria Math" panose="02040503050406030204" pitchFamily="18" charset="0"/>
                            </a:rPr>
                          </m:ctrlPr>
                        </m:sSubPr>
                        <m:e>
                          <m:r>
                            <m:rPr>
                              <m:sty m:val="p"/>
                            </m:rPr>
                            <a:rPr kumimoji="1" lang="el-GR" altLang="ja-JP" sz="2800" i="1" smtClean="0">
                              <a:latin typeface="Cambria Math" panose="02040503050406030204" pitchFamily="18" charset="0"/>
                              <a:ea typeface="Cambria Math" panose="02040503050406030204" pitchFamily="18" charset="0"/>
                            </a:rPr>
                            <m:t>Γ</m:t>
                          </m:r>
                        </m:e>
                        <m:sub>
                          <m:r>
                            <a:rPr kumimoji="1" lang="en-US" altLang="ja-JP" sz="2800" b="0" i="1" smtClean="0">
                              <a:latin typeface="Cambria Math" panose="02040503050406030204" pitchFamily="18" charset="0"/>
                            </a:rPr>
                            <m:t>0</m:t>
                          </m:r>
                          <m:r>
                            <a:rPr kumimoji="1" lang="en-US" altLang="ja-JP" sz="2800" b="0" i="1" smtClean="0">
                              <a:latin typeface="Cambria Math" panose="02040503050406030204" pitchFamily="18" charset="0"/>
                              <a:ea typeface="Cambria Math" panose="02040503050406030204" pitchFamily="18" charset="0"/>
                            </a:rPr>
                            <m:t>𝜈</m:t>
                          </m:r>
                          <m:r>
                            <a:rPr kumimoji="1" lang="en-US" altLang="ja-JP" sz="2800" b="0" i="1" smtClean="0">
                              <a:latin typeface="Cambria Math" panose="02040503050406030204" pitchFamily="18" charset="0"/>
                              <a:ea typeface="Cambria Math" panose="02040503050406030204" pitchFamily="18" charset="0"/>
                            </a:rPr>
                            <m:t>2</m:t>
                          </m:r>
                          <m:r>
                            <a:rPr kumimoji="1" lang="en-US" altLang="ja-JP" sz="2800" b="0" i="1" smtClean="0">
                              <a:latin typeface="Cambria Math" panose="02040503050406030204" pitchFamily="18" charset="0"/>
                              <a:ea typeface="Cambria Math" panose="02040503050406030204" pitchFamily="18" charset="0"/>
                            </a:rPr>
                            <m:t>𝛽</m:t>
                          </m:r>
                        </m:sub>
                      </m:sSub>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𝐺</m:t>
                      </m:r>
                      <m:sSup>
                        <m:sSupPr>
                          <m:ctrlPr>
                            <a:rPr kumimoji="1" lang="en-US" altLang="ja-JP" sz="2800" b="0" i="1" smtClean="0">
                              <a:latin typeface="Cambria Math" panose="02040503050406030204" pitchFamily="18" charset="0"/>
                            </a:rPr>
                          </m:ctrlPr>
                        </m:sSupPr>
                        <m:e>
                          <m:d>
                            <m:dPr>
                              <m:begChr m:val="|"/>
                              <m:endChr m:val="|"/>
                              <m:ctrlPr>
                                <a:rPr kumimoji="1" lang="en-US" altLang="ja-JP" sz="2800" b="0" i="1" smtClean="0">
                                  <a:latin typeface="Cambria Math" panose="02040503050406030204" pitchFamily="18" charset="0"/>
                                </a:rPr>
                              </m:ctrlPr>
                            </m:dPr>
                            <m:e>
                              <m:r>
                                <a:rPr kumimoji="1" lang="en-US" altLang="ja-JP" sz="2800" b="0" i="1" smtClean="0">
                                  <a:latin typeface="Cambria Math" panose="02040503050406030204" pitchFamily="18" charset="0"/>
                                </a:rPr>
                                <m:t>𝑀</m:t>
                              </m:r>
                            </m:e>
                          </m:d>
                        </m:e>
                        <m:sup>
                          <m:r>
                            <a:rPr kumimoji="1" lang="en-US" altLang="ja-JP" sz="2800" b="0" i="1" smtClean="0">
                              <a:latin typeface="Cambria Math" panose="02040503050406030204" pitchFamily="18" charset="0"/>
                            </a:rPr>
                            <m:t>2</m:t>
                          </m:r>
                        </m:sup>
                      </m:sSup>
                      <m:sSup>
                        <m:sSupPr>
                          <m:ctrlPr>
                            <a:rPr kumimoji="1" lang="en-US" altLang="ja-JP" sz="2800" b="0" i="1" smtClean="0">
                              <a:latin typeface="Cambria Math" panose="02040503050406030204" pitchFamily="18" charset="0"/>
                            </a:rPr>
                          </m:ctrlPr>
                        </m:sSupPr>
                        <m:e>
                          <m:d>
                            <m:dPr>
                              <m:begChr m:val="⟨"/>
                              <m:endChr m:val="⟩"/>
                              <m:ctrlPr>
                                <a:rPr kumimoji="1" lang="en-US" altLang="ja-JP" sz="2800" b="0" i="1" smtClean="0">
                                  <a:latin typeface="Cambria Math" panose="02040503050406030204" pitchFamily="18" charset="0"/>
                                </a:rPr>
                              </m:ctrlPr>
                            </m:dPr>
                            <m:e>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𝑚</m:t>
                                  </m:r>
                                </m:e>
                                <m:sub>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ea typeface="Cambria Math" panose="02040503050406030204" pitchFamily="18" charset="0"/>
                                        </a:rPr>
                                        <m:t>𝜈</m:t>
                                      </m:r>
                                    </m:e>
                                    <m:sub>
                                      <m:r>
                                        <a:rPr kumimoji="1" lang="en-US" altLang="ja-JP" sz="2800" b="0" i="1" smtClean="0">
                                          <a:latin typeface="Cambria Math" panose="02040503050406030204" pitchFamily="18" charset="0"/>
                                        </a:rPr>
                                        <m:t>𝑒</m:t>
                                      </m:r>
                                    </m:sub>
                                  </m:sSub>
                                </m:sub>
                              </m:sSub>
                            </m:e>
                          </m:d>
                        </m:e>
                        <m:sup>
                          <m:r>
                            <a:rPr kumimoji="1" lang="en-US" altLang="ja-JP" sz="2800" b="0" i="1" smtClean="0">
                              <a:latin typeface="Cambria Math" panose="02040503050406030204" pitchFamily="18" charset="0"/>
                            </a:rPr>
                            <m:t>2</m:t>
                          </m:r>
                        </m:sup>
                      </m:sSup>
                    </m:oMath>
                  </m:oMathPara>
                </a14:m>
                <a:endParaRPr kumimoji="1" lang="ja-JP" altLang="en-US" sz="2800"/>
              </a:p>
            </p:txBody>
          </p:sp>
        </mc:Choice>
        <mc:Fallback xmlns="">
          <p:sp>
            <p:nvSpPr>
              <p:cNvPr id="64" name="テキスト ボックス 63">
                <a:extLst>
                  <a:ext uri="{FF2B5EF4-FFF2-40B4-BE49-F238E27FC236}">
                    <a16:creationId xmlns:a16="http://schemas.microsoft.com/office/drawing/2014/main" id="{1E2F0156-488F-904B-8F70-F459C532A856}"/>
                  </a:ext>
                </a:extLst>
              </p:cNvPr>
              <p:cNvSpPr txBox="1">
                <a:spLocks noRot="1" noChangeAspect="1" noMove="1" noResize="1" noEditPoints="1" noAdjustHandles="1" noChangeArrowheads="1" noChangeShapeType="1" noTextEdit="1"/>
              </p:cNvSpPr>
              <p:nvPr/>
            </p:nvSpPr>
            <p:spPr>
              <a:xfrm>
                <a:off x="3007499" y="3506473"/>
                <a:ext cx="5428814" cy="691279"/>
              </a:xfrm>
              <a:prstGeom prst="rect">
                <a:avLst/>
              </a:prstGeom>
              <a:blipFill>
                <a:blip r:embed="rId17"/>
                <a:stretch>
                  <a:fillRect b="-727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9" name="テキスト ボックス 68">
                <a:extLst>
                  <a:ext uri="{FF2B5EF4-FFF2-40B4-BE49-F238E27FC236}">
                    <a16:creationId xmlns:a16="http://schemas.microsoft.com/office/drawing/2014/main" id="{9E6A2B05-8C38-E24C-B028-25AC6D3FFD62}"/>
                  </a:ext>
                </a:extLst>
              </p:cNvPr>
              <p:cNvSpPr txBox="1"/>
              <p:nvPr/>
            </p:nvSpPr>
            <p:spPr>
              <a:xfrm>
                <a:off x="542167" y="3283808"/>
                <a:ext cx="4969768" cy="461665"/>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The decay rate of </a:t>
                </a:r>
                <a14:m>
                  <m:oMath xmlns:m="http://schemas.openxmlformats.org/officeDocument/2006/math">
                    <m:r>
                      <a:rPr kumimoji="1" lang="en-US" altLang="ja-JP" sz="2400" b="0" i="0" smtClean="0">
                        <a:latin typeface="Cambria Math" panose="02040503050406030204" pitchFamily="18" charset="0"/>
                        <a:ea typeface="Cambria Math" panose="02040503050406030204" pitchFamily="18" charset="0"/>
                      </a:rPr>
                      <m:t>0</m:t>
                    </m:r>
                    <m:r>
                      <a:rPr kumimoji="1" lang="en-US" altLang="ja-JP" sz="2400" i="1" smtClean="0">
                        <a:latin typeface="Cambria Math" panose="02040503050406030204" pitchFamily="18" charset="0"/>
                        <a:ea typeface="Cambria Math" panose="02040503050406030204" pitchFamily="18" charset="0"/>
                      </a:rPr>
                      <m:t>𝜈</m:t>
                    </m:r>
                    <m:r>
                      <a:rPr kumimoji="1" lang="en-US" altLang="ja-JP" sz="2400" b="0" i="1" smtClean="0">
                        <a:latin typeface="Cambria Math" panose="02040503050406030204" pitchFamily="18" charset="0"/>
                        <a:ea typeface="Cambria Math" panose="02040503050406030204" pitchFamily="18" charset="0"/>
                      </a:rPr>
                      <m:t>2</m:t>
                    </m:r>
                    <m:r>
                      <a:rPr kumimoji="1" lang="en-US" altLang="ja-JP" sz="2400" b="0" i="1" smtClean="0">
                        <a:latin typeface="Cambria Math" panose="02040503050406030204" pitchFamily="18" charset="0"/>
                        <a:ea typeface="Cambria Math" panose="02040503050406030204" pitchFamily="18" charset="0"/>
                      </a:rPr>
                      <m:t>𝛽</m:t>
                    </m:r>
                  </m:oMath>
                </a14:m>
                <a:r>
                  <a:rPr kumimoji="1" lang="en-US" altLang="ja-JP" sz="2400" dirty="0">
                    <a:latin typeface="Cambria Math" panose="02040503050406030204" pitchFamily="18" charset="0"/>
                    <a:ea typeface="Cambria Math" panose="02040503050406030204" pitchFamily="18" charset="0"/>
                  </a:rPr>
                  <a:t> is</a:t>
                </a:r>
                <a:endParaRPr kumimoji="1" lang="ja-JP" altLang="en-US" sz="2400">
                  <a:latin typeface="Cambria Math" panose="02040503050406030204" pitchFamily="18" charset="0"/>
                </a:endParaRPr>
              </a:p>
            </p:txBody>
          </p:sp>
        </mc:Choice>
        <mc:Fallback xmlns="">
          <p:sp>
            <p:nvSpPr>
              <p:cNvPr id="69" name="テキスト ボックス 68">
                <a:extLst>
                  <a:ext uri="{FF2B5EF4-FFF2-40B4-BE49-F238E27FC236}">
                    <a16:creationId xmlns:a16="http://schemas.microsoft.com/office/drawing/2014/main" id="{9E6A2B05-8C38-E24C-B028-25AC6D3FFD62}"/>
                  </a:ext>
                </a:extLst>
              </p:cNvPr>
              <p:cNvSpPr txBox="1">
                <a:spLocks noRot="1" noChangeAspect="1" noMove="1" noResize="1" noEditPoints="1" noAdjustHandles="1" noChangeArrowheads="1" noChangeShapeType="1" noTextEdit="1"/>
              </p:cNvSpPr>
              <p:nvPr/>
            </p:nvSpPr>
            <p:spPr>
              <a:xfrm>
                <a:off x="542167" y="3283808"/>
                <a:ext cx="4969768" cy="461665"/>
              </a:xfrm>
              <a:prstGeom prst="rect">
                <a:avLst/>
              </a:prstGeom>
              <a:blipFill>
                <a:blip r:embed="rId18"/>
                <a:stretch>
                  <a:fillRect l="-1786" t="-10811" b="-2432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0" name="テキスト ボックス 69">
                <a:extLst>
                  <a:ext uri="{FF2B5EF4-FFF2-40B4-BE49-F238E27FC236}">
                    <a16:creationId xmlns:a16="http://schemas.microsoft.com/office/drawing/2014/main" id="{F41CF3E1-49A6-E44A-8B79-77DB4E7B27DD}"/>
                  </a:ext>
                </a:extLst>
              </p:cNvPr>
              <p:cNvSpPr txBox="1"/>
              <p:nvPr/>
            </p:nvSpPr>
            <p:spPr>
              <a:xfrm>
                <a:off x="6127527" y="4264295"/>
                <a:ext cx="3352268" cy="394532"/>
              </a:xfrm>
              <a:prstGeom prst="rect">
                <a:avLst/>
              </a:prstGeom>
              <a:noFill/>
            </p:spPr>
            <p:txBody>
              <a:bodyPr wrap="square" rtlCol="0">
                <a:spAutoFit/>
              </a:bodyPr>
              <a:lstStyle/>
              <a:p>
                <a14:m>
                  <m:oMath xmlns:m="http://schemas.openxmlformats.org/officeDocument/2006/math">
                    <m:sSub>
                      <m:sSubPr>
                        <m:ctrlPr>
                          <a:rPr lang="en-US" altLang="ja-JP" i="1" smtClean="0">
                            <a:latin typeface="Cambria Math" panose="02040503050406030204" pitchFamily="18" charset="0"/>
                          </a:rPr>
                        </m:ctrlPr>
                      </m:sSubPr>
                      <m:e>
                        <m:r>
                          <a:rPr lang="en-US" altLang="ja-JP" i="1">
                            <a:latin typeface="Cambria Math" panose="02040503050406030204" pitchFamily="18" charset="0"/>
                          </a:rPr>
                          <m:t>𝑚</m:t>
                        </m:r>
                      </m:e>
                      <m:sub>
                        <m:sSub>
                          <m:sSubPr>
                            <m:ctrlPr>
                              <a:rPr lang="en-US" altLang="ja-JP" i="1">
                                <a:latin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𝜈</m:t>
                            </m:r>
                          </m:e>
                          <m:sub>
                            <m:r>
                              <a:rPr lang="en-US" altLang="ja-JP" i="1">
                                <a:latin typeface="Cambria Math" panose="02040503050406030204" pitchFamily="18" charset="0"/>
                              </a:rPr>
                              <m:t>𝑒</m:t>
                            </m:r>
                          </m:sub>
                        </m:sSub>
                      </m:sub>
                    </m:sSub>
                  </m:oMath>
                </a14:m>
                <a:r>
                  <a:rPr kumimoji="1" lang="en-US" altLang="ja-JP" dirty="0"/>
                  <a:t> : </a:t>
                </a:r>
                <a:r>
                  <a:rPr kumimoji="1" lang="en-US" altLang="ja-JP" dirty="0">
                    <a:latin typeface="Cambria Math" panose="02040503050406030204" pitchFamily="18" charset="0"/>
                    <a:ea typeface="Cambria Math" panose="02040503050406030204" pitchFamily="18" charset="0"/>
                  </a:rPr>
                  <a:t>mass of electron neutrino</a:t>
                </a:r>
              </a:p>
            </p:txBody>
          </p:sp>
        </mc:Choice>
        <mc:Fallback xmlns="">
          <p:sp>
            <p:nvSpPr>
              <p:cNvPr id="70" name="テキスト ボックス 69">
                <a:extLst>
                  <a:ext uri="{FF2B5EF4-FFF2-40B4-BE49-F238E27FC236}">
                    <a16:creationId xmlns:a16="http://schemas.microsoft.com/office/drawing/2014/main" id="{F41CF3E1-49A6-E44A-8B79-77DB4E7B27DD}"/>
                  </a:ext>
                </a:extLst>
              </p:cNvPr>
              <p:cNvSpPr txBox="1">
                <a:spLocks noRot="1" noChangeAspect="1" noMove="1" noResize="1" noEditPoints="1" noAdjustHandles="1" noChangeArrowheads="1" noChangeShapeType="1" noTextEdit="1"/>
              </p:cNvSpPr>
              <p:nvPr/>
            </p:nvSpPr>
            <p:spPr>
              <a:xfrm>
                <a:off x="6127527" y="4264295"/>
                <a:ext cx="3352268" cy="394532"/>
              </a:xfrm>
              <a:prstGeom prst="rect">
                <a:avLst/>
              </a:prstGeom>
              <a:blipFill>
                <a:blip r:embed="rId19"/>
                <a:stretch>
                  <a:fillRect t="-9677" b="-16129"/>
                </a:stretch>
              </a:blipFill>
            </p:spPr>
            <p:txBody>
              <a:bodyPr/>
              <a:lstStyle/>
              <a:p>
                <a:r>
                  <a:rPr lang="ja-JP" altLang="en-US">
                    <a:noFill/>
                  </a:rPr>
                  <a:t> </a:t>
                </a:r>
              </a:p>
            </p:txBody>
          </p:sp>
        </mc:Fallback>
      </mc:AlternateContent>
      <p:sp>
        <p:nvSpPr>
          <p:cNvPr id="71" name="テキスト ボックス 70">
            <a:extLst>
              <a:ext uri="{FF2B5EF4-FFF2-40B4-BE49-F238E27FC236}">
                <a16:creationId xmlns:a16="http://schemas.microsoft.com/office/drawing/2014/main" id="{3CD1DDC9-2B66-1340-B544-5F0FAA3A5F2A}"/>
              </a:ext>
            </a:extLst>
          </p:cNvPr>
          <p:cNvSpPr txBox="1"/>
          <p:nvPr/>
        </p:nvSpPr>
        <p:spPr>
          <a:xfrm>
            <a:off x="839416" y="4278095"/>
            <a:ext cx="7106806" cy="369332"/>
          </a:xfrm>
          <a:prstGeom prst="rect">
            <a:avLst/>
          </a:prstGeom>
          <a:noFill/>
        </p:spPr>
        <p:txBody>
          <a:bodyPr wrap="square" rtlCol="0">
            <a:spAutoFit/>
          </a:bodyPr>
          <a:lstStyle/>
          <a:p>
            <a:r>
              <a:rPr kumimoji="1" lang="en-US" altLang="ja-JP" dirty="0">
                <a:latin typeface="Cambria Math" panose="02040503050406030204" pitchFamily="18" charset="0"/>
                <a:ea typeface="Cambria Math" panose="02040503050406030204" pitchFamily="18" charset="0"/>
              </a:rPr>
              <a:t>G    : phase space factor            </a:t>
            </a:r>
            <a:r>
              <a:rPr lang="en-US" altLang="ja-JP" dirty="0">
                <a:latin typeface="Cambria Math" panose="02040503050406030204" pitchFamily="18" charset="0"/>
                <a:ea typeface="Cambria Math" panose="02040503050406030204" pitchFamily="18" charset="0"/>
              </a:rPr>
              <a:t>M   : matrix element</a:t>
            </a:r>
            <a:endParaRPr kumimoji="1" lang="ja-JP" altLang="en-US">
              <a:latin typeface="Cambria Math" panose="02040503050406030204" pitchFamily="18" charset="0"/>
            </a:endParaRPr>
          </a:p>
        </p:txBody>
      </p:sp>
      <mc:AlternateContent xmlns:mc="http://schemas.openxmlformats.org/markup-compatibility/2006" xmlns:a14="http://schemas.microsoft.com/office/drawing/2010/main">
        <mc:Choice Requires="a14">
          <p:sp>
            <p:nvSpPr>
              <p:cNvPr id="72" name="テキスト ボックス 71">
                <a:extLst>
                  <a:ext uri="{FF2B5EF4-FFF2-40B4-BE49-F238E27FC236}">
                    <a16:creationId xmlns:a16="http://schemas.microsoft.com/office/drawing/2014/main" id="{11521EB8-25BF-B94C-B1EE-C43FA8229DC8}"/>
                  </a:ext>
                </a:extLst>
              </p:cNvPr>
              <p:cNvSpPr txBox="1"/>
              <p:nvPr/>
            </p:nvSpPr>
            <p:spPr>
              <a:xfrm>
                <a:off x="444924" y="4704586"/>
                <a:ext cx="9755532" cy="1035796"/>
              </a:xfrm>
              <a:prstGeom prst="rect">
                <a:avLst/>
              </a:prstGeom>
              <a:noFill/>
            </p:spPr>
            <p:txBody>
              <a:bodyPr wrap="square" rtlCol="0">
                <a:spAutoFit/>
              </a:bodyPr>
              <a:lstStyle/>
              <a:p>
                <a:r>
                  <a:rPr kumimoji="1" lang="en-US" altLang="ja-JP" sz="2800" dirty="0">
                    <a:latin typeface="Cambria Math" panose="02040503050406030204" pitchFamily="18" charset="0"/>
                    <a:ea typeface="Cambria Math" panose="02040503050406030204" pitchFamily="18" charset="0"/>
                  </a:rPr>
                  <a:t>Our experiment uses </a:t>
                </a:r>
                <a14:m>
                  <m:oMath xmlns:m="http://schemas.openxmlformats.org/officeDocument/2006/math">
                    <m:sSup>
                      <m:sSupPr>
                        <m:ctrlPr>
                          <a:rPr kumimoji="1" lang="en-US" altLang="ja-JP" sz="2800" i="1" smtClean="0">
                            <a:latin typeface="Cambria Math" panose="02040503050406030204" pitchFamily="18" charset="0"/>
                            <a:ea typeface="Cambria Math" panose="02040503050406030204" pitchFamily="18" charset="0"/>
                          </a:rPr>
                        </m:ctrlPr>
                      </m:sSupPr>
                      <m:e>
                        <m:r>
                          <a:rPr kumimoji="1" lang="en-US" altLang="ja-JP" sz="2800" b="0" i="1" smtClean="0">
                            <a:latin typeface="Cambria Math" panose="02040503050406030204" pitchFamily="18" charset="0"/>
                            <a:ea typeface="Cambria Math" panose="02040503050406030204" pitchFamily="18" charset="0"/>
                          </a:rPr>
                          <m:t>µ</m:t>
                        </m:r>
                      </m:e>
                      <m:sup>
                        <m:r>
                          <a:rPr kumimoji="1" lang="en-US" altLang="ja-JP" sz="2800" b="0" i="1" smtClean="0">
                            <a:latin typeface="Cambria Math" panose="02040503050406030204" pitchFamily="18" charset="0"/>
                            <a:ea typeface="Cambria Math" panose="02040503050406030204" pitchFamily="18" charset="0"/>
                          </a:rPr>
                          <m:t>−</m:t>
                        </m:r>
                      </m:sup>
                    </m:sSup>
                  </m:oMath>
                </a14:m>
                <a:r>
                  <a:rPr kumimoji="1" lang="en-US" altLang="ja-JP" sz="2800" dirty="0">
                    <a:latin typeface="Cambria Math" panose="02040503050406030204" pitchFamily="18" charset="0"/>
                    <a:ea typeface="Cambria Math" panose="02040503050406030204" pitchFamily="18" charset="0"/>
                  </a:rPr>
                  <a:t>instead of </a:t>
                </a:r>
                <a14:m>
                  <m:oMath xmlns:m="http://schemas.openxmlformats.org/officeDocument/2006/math">
                    <m:sSup>
                      <m:sSupPr>
                        <m:ctrlPr>
                          <a:rPr kumimoji="1" lang="en-US" altLang="ja-JP" sz="2800" i="1" smtClean="0">
                            <a:latin typeface="Cambria Math" panose="02040503050406030204" pitchFamily="18" charset="0"/>
                            <a:ea typeface="Cambria Math" panose="02040503050406030204" pitchFamily="18" charset="0"/>
                          </a:rPr>
                        </m:ctrlPr>
                      </m:sSupPr>
                      <m:e>
                        <m:r>
                          <a:rPr kumimoji="1" lang="en-US" altLang="ja-JP" sz="2800" b="0" i="1" smtClean="0">
                            <a:latin typeface="Cambria Math" panose="02040503050406030204" pitchFamily="18" charset="0"/>
                            <a:ea typeface="Cambria Math" panose="02040503050406030204" pitchFamily="18" charset="0"/>
                          </a:rPr>
                          <m:t>𝑒</m:t>
                        </m:r>
                      </m:e>
                      <m:sup>
                        <m:r>
                          <a:rPr kumimoji="1" lang="en-US" altLang="ja-JP" sz="2800" b="0" i="1" smtClean="0">
                            <a:latin typeface="Cambria Math" panose="02040503050406030204" pitchFamily="18" charset="0"/>
                            <a:ea typeface="Cambria Math" panose="02040503050406030204" pitchFamily="18" charset="0"/>
                          </a:rPr>
                          <m:t>−</m:t>
                        </m:r>
                      </m:sup>
                    </m:sSup>
                  </m:oMath>
                </a14:m>
                <a:r>
                  <a:rPr kumimoji="1" lang="en-US" altLang="ja-JP" sz="2800" dirty="0">
                    <a:latin typeface="Cambria Math" panose="02040503050406030204" pitchFamily="18" charset="0"/>
                  </a:rPr>
                  <a:t>,we replaced </a:t>
                </a:r>
                <a14:m>
                  <m:oMath xmlns:m="http://schemas.openxmlformats.org/officeDocument/2006/math">
                    <m:sSub>
                      <m:sSubPr>
                        <m:ctrlPr>
                          <a:rPr kumimoji="1" lang="en-US" altLang="ja-JP" sz="2800" i="1" smtClean="0">
                            <a:latin typeface="Cambria Math" panose="02040503050406030204" pitchFamily="18" charset="0"/>
                          </a:rPr>
                        </m:ctrlPr>
                      </m:sSubPr>
                      <m:e>
                        <m:r>
                          <a:rPr kumimoji="1" lang="en-US" altLang="ja-JP" sz="2800" b="0" i="1" smtClean="0">
                            <a:latin typeface="Cambria Math" panose="02040503050406030204" pitchFamily="18" charset="0"/>
                          </a:rPr>
                          <m:t>𝑚</m:t>
                        </m:r>
                      </m:e>
                      <m:sub>
                        <m:sSub>
                          <m:sSubPr>
                            <m:ctrlPr>
                              <a:rPr kumimoji="1" lang="en-US" altLang="ja-JP" sz="2800" i="1" smtClean="0">
                                <a:latin typeface="Cambria Math" panose="02040503050406030204" pitchFamily="18" charset="0"/>
                              </a:rPr>
                            </m:ctrlPr>
                          </m:sSubPr>
                          <m:e>
                            <m:r>
                              <a:rPr kumimoji="1" lang="en-US" altLang="ja-JP" sz="2800" i="1" smtClean="0">
                                <a:latin typeface="Cambria Math" panose="02040503050406030204" pitchFamily="18" charset="0"/>
                                <a:ea typeface="Cambria Math" panose="02040503050406030204" pitchFamily="18" charset="0"/>
                              </a:rPr>
                              <m:t>𝜈</m:t>
                            </m:r>
                          </m:e>
                          <m:sub>
                            <m:r>
                              <a:rPr kumimoji="1" lang="en-US" altLang="ja-JP" sz="2800" b="0" i="1" smtClean="0">
                                <a:latin typeface="Cambria Math" panose="02040503050406030204" pitchFamily="18" charset="0"/>
                              </a:rPr>
                              <m:t>𝑒</m:t>
                            </m:r>
                          </m:sub>
                        </m:sSub>
                      </m:sub>
                    </m:sSub>
                  </m:oMath>
                </a14:m>
                <a:r>
                  <a:rPr kumimoji="1" lang="en-US" altLang="ja-JP" sz="2800" dirty="0">
                    <a:latin typeface="Cambria Math" panose="02040503050406030204" pitchFamily="18" charset="0"/>
                  </a:rPr>
                  <a:t> to </a:t>
                </a:r>
                <a14:m>
                  <m:oMath xmlns:m="http://schemas.openxmlformats.org/officeDocument/2006/math">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𝑚</m:t>
                        </m:r>
                      </m:e>
                      <m:sub>
                        <m:sSub>
                          <m:sSubPr>
                            <m:ctrlPr>
                              <a:rPr lang="en-US" altLang="ja-JP" sz="2800" i="1">
                                <a:latin typeface="Cambria Math" panose="02040503050406030204" pitchFamily="18" charset="0"/>
                              </a:rPr>
                            </m:ctrlPr>
                          </m:sSubPr>
                          <m:e>
                            <m:r>
                              <a:rPr lang="en-US" altLang="ja-JP" sz="2800" i="1">
                                <a:latin typeface="Cambria Math" panose="02040503050406030204" pitchFamily="18" charset="0"/>
                                <a:ea typeface="Cambria Math" panose="02040503050406030204" pitchFamily="18" charset="0"/>
                              </a:rPr>
                              <m:t>𝜈</m:t>
                            </m:r>
                          </m:e>
                          <m:sub>
                            <m:r>
                              <a:rPr lang="en-US" altLang="ja-JP" sz="2800" b="0" i="1" smtClean="0">
                                <a:latin typeface="Cambria Math" panose="02040503050406030204" pitchFamily="18" charset="0"/>
                                <a:ea typeface="Cambria Math" panose="02040503050406030204" pitchFamily="18" charset="0"/>
                              </a:rPr>
                              <m:t>µ</m:t>
                            </m:r>
                          </m:sub>
                        </m:sSub>
                      </m:sub>
                    </m:sSub>
                  </m:oMath>
                </a14:m>
                <a:r>
                  <a:rPr kumimoji="1" lang="en-US" altLang="ja-JP" sz="2800" dirty="0">
                    <a:latin typeface="Cambria Math" panose="02040503050406030204" pitchFamily="18" charset="0"/>
                  </a:rPr>
                  <a:t>, so the decay rate becomes higher.</a:t>
                </a:r>
                <a:endParaRPr kumimoji="1" lang="ja-JP" altLang="en-US" sz="2800">
                  <a:latin typeface="Cambria Math" panose="02040503050406030204" pitchFamily="18" charset="0"/>
                </a:endParaRPr>
              </a:p>
            </p:txBody>
          </p:sp>
        </mc:Choice>
        <mc:Fallback xmlns="">
          <p:sp>
            <p:nvSpPr>
              <p:cNvPr id="72" name="テキスト ボックス 71">
                <a:extLst>
                  <a:ext uri="{FF2B5EF4-FFF2-40B4-BE49-F238E27FC236}">
                    <a16:creationId xmlns:a16="http://schemas.microsoft.com/office/drawing/2014/main" id="{11521EB8-25BF-B94C-B1EE-C43FA8229DC8}"/>
                  </a:ext>
                </a:extLst>
              </p:cNvPr>
              <p:cNvSpPr txBox="1">
                <a:spLocks noRot="1" noChangeAspect="1" noMove="1" noResize="1" noEditPoints="1" noAdjustHandles="1" noChangeArrowheads="1" noChangeShapeType="1" noTextEdit="1"/>
              </p:cNvSpPr>
              <p:nvPr/>
            </p:nvSpPr>
            <p:spPr>
              <a:xfrm>
                <a:off x="444924" y="4704586"/>
                <a:ext cx="9755532" cy="1035796"/>
              </a:xfrm>
              <a:prstGeom prst="rect">
                <a:avLst/>
              </a:prstGeom>
              <a:blipFill>
                <a:blip r:embed="rId20"/>
                <a:stretch>
                  <a:fillRect l="-1300" t="-3614" b="-14458"/>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688260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88FA1632-D8A9-DC43-A7F2-24E8BFCD5CB2}"/>
                  </a:ext>
                </a:extLst>
              </p:cNvPr>
              <p:cNvSpPr>
                <a:spLocks noGrp="1"/>
              </p:cNvSpPr>
              <p:nvPr>
                <p:ph type="title"/>
              </p:nvPr>
            </p:nvSpPr>
            <p:spPr>
              <a:xfrm>
                <a:off x="551384" y="266857"/>
                <a:ext cx="8640960" cy="903635"/>
              </a:xfrm>
            </p:spPr>
            <p:txBody>
              <a:bodyPr>
                <a:normAutofit/>
              </a:bodyPr>
              <a:lstStyle/>
              <a:p>
                <a:r>
                  <a:rPr kumimoji="1" lang="en-US" altLang="ja-JP" sz="4000" dirty="0">
                    <a:latin typeface="Cambria Math" panose="02040503050406030204" pitchFamily="18" charset="0"/>
                    <a:ea typeface="Cambria Math" panose="02040503050406030204" pitchFamily="18" charset="0"/>
                  </a:rPr>
                  <a:t>We can use </a:t>
                </a:r>
                <a14:m>
                  <m:oMath xmlns:m="http://schemas.openxmlformats.org/officeDocument/2006/math">
                    <m:sSup>
                      <m:sSupPr>
                        <m:ctrlPr>
                          <a:rPr kumimoji="1" lang="en-US" altLang="ja-JP" sz="4000" i="1" smtClean="0">
                            <a:latin typeface="Cambria Math" panose="02040503050406030204" pitchFamily="18" charset="0"/>
                            <a:ea typeface="Cambria Math" panose="02040503050406030204" pitchFamily="18" charset="0"/>
                          </a:rPr>
                        </m:ctrlPr>
                      </m:sSupPr>
                      <m:e>
                        <m:r>
                          <a:rPr kumimoji="1" lang="en-US" altLang="ja-JP" sz="4000" i="1" smtClean="0">
                            <a:latin typeface="Cambria Math" panose="02040503050406030204" pitchFamily="18" charset="0"/>
                            <a:ea typeface="Cambria Math" panose="02040503050406030204" pitchFamily="18" charset="0"/>
                          </a:rPr>
                          <m:t>𝜇</m:t>
                        </m:r>
                      </m:e>
                      <m:sup>
                        <m:r>
                          <a:rPr kumimoji="1" lang="en-US" altLang="ja-JP" sz="4000" b="0" i="1" smtClean="0">
                            <a:latin typeface="Cambria Math" panose="02040503050406030204" pitchFamily="18" charset="0"/>
                            <a:ea typeface="Cambria Math" panose="02040503050406030204" pitchFamily="18" charset="0"/>
                          </a:rPr>
                          <m:t>−</m:t>
                        </m:r>
                      </m:sup>
                    </m:sSup>
                  </m:oMath>
                </a14:m>
                <a:r>
                  <a:rPr kumimoji="1" lang="en-US" altLang="ja-JP" sz="4000" dirty="0">
                    <a:latin typeface="Cambria Math" panose="02040503050406030204" pitchFamily="18" charset="0"/>
                    <a:ea typeface="Cambria Math" panose="02040503050406030204" pitchFamily="18" charset="0"/>
                  </a:rPr>
                  <a:t> stopped or in-flight </a:t>
                </a:r>
                <a14:m>
                  <m:oMath xmlns:m="http://schemas.openxmlformats.org/officeDocument/2006/math">
                    <m:sSup>
                      <m:sSupPr>
                        <m:ctrlPr>
                          <a:rPr lang="en-US" altLang="ja-JP" sz="4000" i="1">
                            <a:latin typeface="Cambria Math" panose="02040503050406030204" pitchFamily="18" charset="0"/>
                            <a:ea typeface="Cambria Math" panose="02040503050406030204" pitchFamily="18" charset="0"/>
                          </a:rPr>
                        </m:ctrlPr>
                      </m:sSupPr>
                      <m:e>
                        <m:r>
                          <a:rPr lang="en-US" altLang="ja-JP" sz="4000" i="1">
                            <a:latin typeface="Cambria Math" panose="02040503050406030204" pitchFamily="18" charset="0"/>
                            <a:ea typeface="Cambria Math" panose="02040503050406030204" pitchFamily="18" charset="0"/>
                          </a:rPr>
                          <m:t>𝜇</m:t>
                        </m:r>
                      </m:e>
                      <m:sup>
                        <m:r>
                          <a:rPr lang="en-US" altLang="ja-JP" sz="4000" i="1">
                            <a:latin typeface="Cambria Math" panose="02040503050406030204" pitchFamily="18" charset="0"/>
                            <a:ea typeface="Cambria Math" panose="02040503050406030204" pitchFamily="18" charset="0"/>
                          </a:rPr>
                          <m:t>−</m:t>
                        </m:r>
                      </m:sup>
                    </m:sSup>
                  </m:oMath>
                </a14:m>
                <a:r>
                  <a:rPr lang="en-US" altLang="ja-JP" sz="4000" dirty="0">
                    <a:latin typeface="Cambria Math" panose="02040503050406030204" pitchFamily="18" charset="0"/>
                    <a:ea typeface="Cambria Math" panose="02040503050406030204" pitchFamily="18" charset="0"/>
                  </a:rPr>
                  <a:t> </a:t>
                </a:r>
                <a:endParaRPr kumimoji="1" lang="ja-JP" altLang="en-US" sz="4000">
                  <a:latin typeface="Cambria Math" panose="02040503050406030204" pitchFamily="18" charset="0"/>
                </a:endParaRPr>
              </a:p>
            </p:txBody>
          </p:sp>
        </mc:Choice>
        <mc:Fallback xmlns="">
          <p:sp>
            <p:nvSpPr>
              <p:cNvPr id="2" name="タイトル 1">
                <a:extLst>
                  <a:ext uri="{FF2B5EF4-FFF2-40B4-BE49-F238E27FC236}">
                    <a16:creationId xmlns:a16="http://schemas.microsoft.com/office/drawing/2014/main" id="{88FA1632-D8A9-DC43-A7F2-24E8BFCD5CB2}"/>
                  </a:ext>
                </a:extLst>
              </p:cNvPr>
              <p:cNvSpPr>
                <a:spLocks noGrp="1" noRot="1" noChangeAspect="1" noMove="1" noResize="1" noEditPoints="1" noAdjustHandles="1" noChangeArrowheads="1" noChangeShapeType="1" noTextEdit="1"/>
              </p:cNvSpPr>
              <p:nvPr>
                <p:ph type="title"/>
              </p:nvPr>
            </p:nvSpPr>
            <p:spPr>
              <a:xfrm>
                <a:off x="551384" y="266857"/>
                <a:ext cx="8640960" cy="903635"/>
              </a:xfrm>
              <a:blipFill>
                <a:blip r:embed="rId2"/>
                <a:stretch>
                  <a:fillRect l="-2346" t="-2778" b="-15278"/>
                </a:stretch>
              </a:blipFill>
            </p:spPr>
            <p:txBody>
              <a:bodyPr/>
              <a:lstStyle/>
              <a:p>
                <a:r>
                  <a:rPr lang="ja-JP" altLang="en-US">
                    <a:noFill/>
                  </a:rPr>
                  <a:t> </a:t>
                </a:r>
              </a:p>
            </p:txBody>
          </p:sp>
        </mc:Fallback>
      </mc:AlternateContent>
      <p:grpSp>
        <p:nvGrpSpPr>
          <p:cNvPr id="21" name="グループ化 20">
            <a:extLst>
              <a:ext uri="{FF2B5EF4-FFF2-40B4-BE49-F238E27FC236}">
                <a16:creationId xmlns:a16="http://schemas.microsoft.com/office/drawing/2014/main" id="{01CB88CD-8C93-A148-8EA2-8BE4E52F347E}"/>
              </a:ext>
            </a:extLst>
          </p:cNvPr>
          <p:cNvGrpSpPr/>
          <p:nvPr/>
        </p:nvGrpSpPr>
        <p:grpSpPr>
          <a:xfrm>
            <a:off x="745019" y="2343267"/>
            <a:ext cx="2753123" cy="900312"/>
            <a:chOff x="1127448" y="2727795"/>
            <a:chExt cx="1708523" cy="485711"/>
          </a:xfrm>
        </p:grpSpPr>
        <p:sp>
          <p:nvSpPr>
            <p:cNvPr id="4" name="円/楕円 3">
              <a:extLst>
                <a:ext uri="{FF2B5EF4-FFF2-40B4-BE49-F238E27FC236}">
                  <a16:creationId xmlns:a16="http://schemas.microsoft.com/office/drawing/2014/main" id="{7F6980BA-5015-FC48-988A-3B38DAE3F666}"/>
                </a:ext>
              </a:extLst>
            </p:cNvPr>
            <p:cNvSpPr/>
            <p:nvPr/>
          </p:nvSpPr>
          <p:spPr>
            <a:xfrm>
              <a:off x="2403521" y="2853506"/>
              <a:ext cx="43245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a:extLst>
                <a:ext uri="{FF2B5EF4-FFF2-40B4-BE49-F238E27FC236}">
                  <a16:creationId xmlns:a16="http://schemas.microsoft.com/office/drawing/2014/main" id="{526AA22E-621D-F54E-B291-EF0422BC018C}"/>
                </a:ext>
              </a:extLst>
            </p:cNvPr>
            <p:cNvSpPr/>
            <p:nvPr/>
          </p:nvSpPr>
          <p:spPr>
            <a:xfrm>
              <a:off x="1374096" y="2976860"/>
              <a:ext cx="154566" cy="1286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33E9A2EE-FB4E-984F-8B41-863166045923}"/>
                </a:ext>
              </a:extLst>
            </p:cNvPr>
            <p:cNvCxnSpPr>
              <a:cxnSpLocks/>
            </p:cNvCxnSpPr>
            <p:nvPr/>
          </p:nvCxnSpPr>
          <p:spPr>
            <a:xfrm>
              <a:off x="1644610" y="3033506"/>
              <a:ext cx="6153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3944EAE6-C3F9-9445-866B-4090E29D7C47}"/>
                    </a:ext>
                  </a:extLst>
                </p:cNvPr>
                <p:cNvSpPr txBox="1"/>
                <p:nvPr/>
              </p:nvSpPr>
              <p:spPr>
                <a:xfrm>
                  <a:off x="1127448" y="2727795"/>
                  <a:ext cx="216024" cy="2490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7" name="テキスト ボックス 6">
                  <a:extLst>
                    <a:ext uri="{FF2B5EF4-FFF2-40B4-BE49-F238E27FC236}">
                      <a16:creationId xmlns:a16="http://schemas.microsoft.com/office/drawing/2014/main" id="{3944EAE6-C3F9-9445-866B-4090E29D7C47}"/>
                    </a:ext>
                  </a:extLst>
                </p:cNvPr>
                <p:cNvSpPr txBox="1">
                  <a:spLocks noRot="1" noChangeAspect="1" noMove="1" noResize="1" noEditPoints="1" noAdjustHandles="1" noChangeArrowheads="1" noChangeShapeType="1" noTextEdit="1"/>
                </p:cNvSpPr>
                <p:nvPr/>
              </p:nvSpPr>
              <p:spPr>
                <a:xfrm>
                  <a:off x="1127448" y="2727795"/>
                  <a:ext cx="216024" cy="249065"/>
                </a:xfrm>
                <a:prstGeom prst="rect">
                  <a:avLst/>
                </a:prstGeom>
                <a:blipFill>
                  <a:blip r:embed="rId3"/>
                  <a:stretch>
                    <a:fillRect l="-3571" r="-32143" b="-5405"/>
                  </a:stretch>
                </a:blipFill>
              </p:spPr>
              <p:txBody>
                <a:bodyPr/>
                <a:lstStyle/>
                <a:p>
                  <a:r>
                    <a:rPr lang="ja-JP" altLang="en-US">
                      <a:noFill/>
                    </a:rPr>
                    <a:t> </a:t>
                  </a:r>
                </a:p>
              </p:txBody>
            </p:sp>
          </mc:Fallback>
        </mc:AlternateContent>
      </p:grpSp>
      <p:sp>
        <p:nvSpPr>
          <p:cNvPr id="8" name="テキスト ボックス 7">
            <a:extLst>
              <a:ext uri="{FF2B5EF4-FFF2-40B4-BE49-F238E27FC236}">
                <a16:creationId xmlns:a16="http://schemas.microsoft.com/office/drawing/2014/main" id="{03D88326-4B17-C64E-9E22-E3BF7462D778}"/>
              </a:ext>
            </a:extLst>
          </p:cNvPr>
          <p:cNvSpPr txBox="1"/>
          <p:nvPr/>
        </p:nvSpPr>
        <p:spPr>
          <a:xfrm>
            <a:off x="2193444" y="2112434"/>
            <a:ext cx="2322150" cy="461665"/>
          </a:xfrm>
          <a:prstGeom prst="rect">
            <a:avLst/>
          </a:prstGeom>
          <a:noFill/>
        </p:spPr>
        <p:txBody>
          <a:bodyPr wrap="square" rtlCol="0">
            <a:spAutoFit/>
          </a:bodyPr>
          <a:lstStyle/>
          <a:p>
            <a:r>
              <a:rPr lang="en-US" altLang="ja-JP" sz="2400" dirty="0">
                <a:latin typeface="Cambria Math" panose="02040503050406030204" pitchFamily="18" charset="0"/>
                <a:ea typeface="Cambria Math" panose="02040503050406030204" pitchFamily="18" charset="0"/>
              </a:rPr>
              <a:t>a</a:t>
            </a:r>
            <a:r>
              <a:rPr kumimoji="1" lang="en-US" altLang="ja-JP" sz="2400" dirty="0">
                <a:latin typeface="Cambria Math" panose="02040503050406030204" pitchFamily="18" charset="0"/>
                <a:ea typeface="Cambria Math" panose="02040503050406030204" pitchFamily="18" charset="0"/>
              </a:rPr>
              <a:t>tomic nucleus</a:t>
            </a:r>
            <a:endParaRPr kumimoji="1" lang="ja-JP" altLang="en-US" sz="2400">
              <a:latin typeface="Cambria Math" panose="02040503050406030204" pitchFamily="18" charset="0"/>
            </a:endParaRPr>
          </a:p>
        </p:txBody>
      </p:sp>
      <p:grpSp>
        <p:nvGrpSpPr>
          <p:cNvPr id="20" name="グループ化 19">
            <a:extLst>
              <a:ext uri="{FF2B5EF4-FFF2-40B4-BE49-F238E27FC236}">
                <a16:creationId xmlns:a16="http://schemas.microsoft.com/office/drawing/2014/main" id="{F1ACFEE5-CA5D-834E-95EB-E009B20507E6}"/>
              </a:ext>
            </a:extLst>
          </p:cNvPr>
          <p:cNvGrpSpPr/>
          <p:nvPr/>
        </p:nvGrpSpPr>
        <p:grpSpPr>
          <a:xfrm>
            <a:off x="5134696" y="1700807"/>
            <a:ext cx="1681383" cy="1992421"/>
            <a:chOff x="4854513" y="2348880"/>
            <a:chExt cx="972012" cy="1116626"/>
          </a:xfrm>
        </p:grpSpPr>
        <p:sp>
          <p:nvSpPr>
            <p:cNvPr id="9" name="円/楕円 8">
              <a:extLst>
                <a:ext uri="{FF2B5EF4-FFF2-40B4-BE49-F238E27FC236}">
                  <a16:creationId xmlns:a16="http://schemas.microsoft.com/office/drawing/2014/main" id="{7285F56B-B1BD-CA46-8E98-F9A9B759E111}"/>
                </a:ext>
              </a:extLst>
            </p:cNvPr>
            <p:cNvSpPr/>
            <p:nvPr/>
          </p:nvSpPr>
          <p:spPr>
            <a:xfrm>
              <a:off x="5106513" y="2853506"/>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050BF005-6E98-6B4F-8A2B-45D306E512FC}"/>
                </a:ext>
              </a:extLst>
            </p:cNvPr>
            <p:cNvSpPr/>
            <p:nvPr/>
          </p:nvSpPr>
          <p:spPr>
            <a:xfrm>
              <a:off x="4854513" y="2601506"/>
              <a:ext cx="864000" cy="86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a:extLst>
                <a:ext uri="{FF2B5EF4-FFF2-40B4-BE49-F238E27FC236}">
                  <a16:creationId xmlns:a16="http://schemas.microsoft.com/office/drawing/2014/main" id="{CBA9FA1F-FCB2-9149-BD22-E0B30E688F76}"/>
                </a:ext>
              </a:extLst>
            </p:cNvPr>
            <p:cNvSpPr/>
            <p:nvPr/>
          </p:nvSpPr>
          <p:spPr>
            <a:xfrm>
              <a:off x="5481145" y="2618724"/>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D2CB8423-EB6E-AB47-90FF-206D4A0E094F}"/>
                    </a:ext>
                  </a:extLst>
                </p:cNvPr>
                <p:cNvSpPr txBox="1"/>
                <p:nvPr/>
              </p:nvSpPr>
              <p:spPr>
                <a:xfrm>
                  <a:off x="5610501" y="2348880"/>
                  <a:ext cx="216024" cy="25873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12" name="テキスト ボックス 11">
                  <a:extLst>
                    <a:ext uri="{FF2B5EF4-FFF2-40B4-BE49-F238E27FC236}">
                      <a16:creationId xmlns:a16="http://schemas.microsoft.com/office/drawing/2014/main" id="{D2CB8423-EB6E-AB47-90FF-206D4A0E094F}"/>
                    </a:ext>
                  </a:extLst>
                </p:cNvPr>
                <p:cNvSpPr txBox="1">
                  <a:spLocks noRot="1" noChangeAspect="1" noMove="1" noResize="1" noEditPoints="1" noAdjustHandles="1" noChangeArrowheads="1" noChangeShapeType="1" noTextEdit="1"/>
                </p:cNvSpPr>
                <p:nvPr/>
              </p:nvSpPr>
              <p:spPr>
                <a:xfrm>
                  <a:off x="5610501" y="2348880"/>
                  <a:ext cx="216024" cy="258734"/>
                </a:xfrm>
                <a:prstGeom prst="rect">
                  <a:avLst/>
                </a:prstGeom>
                <a:blipFill>
                  <a:blip r:embed="rId4"/>
                  <a:stretch>
                    <a:fillRect r="-22581" b="-5405"/>
                  </a:stretch>
                </a:blipFill>
              </p:spPr>
              <p:txBody>
                <a:bodyPr/>
                <a:lstStyle/>
                <a:p>
                  <a:r>
                    <a:rPr lang="ja-JP" altLang="en-US">
                      <a:noFill/>
                    </a:rPr>
                    <a:t> </a:t>
                  </a:r>
                </a:p>
              </p:txBody>
            </p:sp>
          </mc:Fallback>
        </mc:AlternateContent>
      </p:grpSp>
      <p:sp>
        <p:nvSpPr>
          <p:cNvPr id="13" name="右矢印 12">
            <a:extLst>
              <a:ext uri="{FF2B5EF4-FFF2-40B4-BE49-F238E27FC236}">
                <a16:creationId xmlns:a16="http://schemas.microsoft.com/office/drawing/2014/main" id="{E6C8449F-D5F6-F042-A7C5-E15B297CFB10}"/>
              </a:ext>
            </a:extLst>
          </p:cNvPr>
          <p:cNvSpPr/>
          <p:nvPr/>
        </p:nvSpPr>
        <p:spPr>
          <a:xfrm>
            <a:off x="3961656" y="2781506"/>
            <a:ext cx="504056" cy="1800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C8D955EA-1D2E-4A4C-B1B8-5C30C6B8FCE1}"/>
              </a:ext>
            </a:extLst>
          </p:cNvPr>
          <p:cNvGrpSpPr/>
          <p:nvPr/>
        </p:nvGrpSpPr>
        <p:grpSpPr>
          <a:xfrm>
            <a:off x="8962325" y="1677872"/>
            <a:ext cx="1765302" cy="2015356"/>
            <a:chOff x="4854513" y="4571192"/>
            <a:chExt cx="945388" cy="1065073"/>
          </a:xfrm>
        </p:grpSpPr>
        <p:sp>
          <p:nvSpPr>
            <p:cNvPr id="14" name="円/楕円 13">
              <a:extLst>
                <a:ext uri="{FF2B5EF4-FFF2-40B4-BE49-F238E27FC236}">
                  <a16:creationId xmlns:a16="http://schemas.microsoft.com/office/drawing/2014/main" id="{EABF1086-1F84-3D4B-9310-0087B3B0E372}"/>
                </a:ext>
              </a:extLst>
            </p:cNvPr>
            <p:cNvSpPr/>
            <p:nvPr/>
          </p:nvSpPr>
          <p:spPr>
            <a:xfrm>
              <a:off x="5106513" y="5024265"/>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a:extLst>
                <a:ext uri="{FF2B5EF4-FFF2-40B4-BE49-F238E27FC236}">
                  <a16:creationId xmlns:a16="http://schemas.microsoft.com/office/drawing/2014/main" id="{0BB18472-A83B-C545-897C-CF813CBDBCDF}"/>
                </a:ext>
              </a:extLst>
            </p:cNvPr>
            <p:cNvSpPr/>
            <p:nvPr/>
          </p:nvSpPr>
          <p:spPr>
            <a:xfrm>
              <a:off x="4854513" y="4772265"/>
              <a:ext cx="864000" cy="86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a:extLst>
                <a:ext uri="{FF2B5EF4-FFF2-40B4-BE49-F238E27FC236}">
                  <a16:creationId xmlns:a16="http://schemas.microsoft.com/office/drawing/2014/main" id="{E5F52344-743C-0F41-915E-730EBD208211}"/>
                </a:ext>
              </a:extLst>
            </p:cNvPr>
            <p:cNvSpPr/>
            <p:nvPr/>
          </p:nvSpPr>
          <p:spPr>
            <a:xfrm>
              <a:off x="5483817" y="4762857"/>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C32315DD-F9E9-024C-ACE2-58D9EDF35E53}"/>
                    </a:ext>
                  </a:extLst>
                </p:cNvPr>
                <p:cNvSpPr txBox="1"/>
                <p:nvPr/>
              </p:nvSpPr>
              <p:spPr>
                <a:xfrm>
                  <a:off x="5583877" y="4571192"/>
                  <a:ext cx="216024" cy="2439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17" name="テキスト ボックス 16">
                  <a:extLst>
                    <a:ext uri="{FF2B5EF4-FFF2-40B4-BE49-F238E27FC236}">
                      <a16:creationId xmlns:a16="http://schemas.microsoft.com/office/drawing/2014/main" id="{C32315DD-F9E9-024C-ACE2-58D9EDF35E53}"/>
                    </a:ext>
                  </a:extLst>
                </p:cNvPr>
                <p:cNvSpPr txBox="1">
                  <a:spLocks noRot="1" noChangeAspect="1" noMove="1" noResize="1" noEditPoints="1" noAdjustHandles="1" noChangeArrowheads="1" noChangeShapeType="1" noTextEdit="1"/>
                </p:cNvSpPr>
                <p:nvPr/>
              </p:nvSpPr>
              <p:spPr>
                <a:xfrm>
                  <a:off x="5583877" y="4571192"/>
                  <a:ext cx="216024" cy="243980"/>
                </a:xfrm>
                <a:prstGeom prst="rect">
                  <a:avLst/>
                </a:prstGeom>
                <a:blipFill>
                  <a:blip r:embed="rId5"/>
                  <a:stretch>
                    <a:fillRect l="-3030" r="-21212" b="-5556"/>
                  </a:stretch>
                </a:blipFill>
              </p:spPr>
              <p:txBody>
                <a:bodyPr/>
                <a:lstStyle/>
                <a:p>
                  <a:r>
                    <a:rPr lang="ja-JP" altLang="en-US">
                      <a:noFill/>
                    </a:rPr>
                    <a:t> </a:t>
                  </a:r>
                </a:p>
              </p:txBody>
            </p:sp>
          </mc:Fallback>
        </mc:AlternateContent>
      </p:grpSp>
      <p:sp>
        <p:nvSpPr>
          <p:cNvPr id="18" name="右矢印 17">
            <a:extLst>
              <a:ext uri="{FF2B5EF4-FFF2-40B4-BE49-F238E27FC236}">
                <a16:creationId xmlns:a16="http://schemas.microsoft.com/office/drawing/2014/main" id="{24B42991-9B7E-EF47-9876-168E591F8DEA}"/>
              </a:ext>
            </a:extLst>
          </p:cNvPr>
          <p:cNvSpPr/>
          <p:nvPr/>
        </p:nvSpPr>
        <p:spPr>
          <a:xfrm>
            <a:off x="7543438" y="2781506"/>
            <a:ext cx="504056" cy="1800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238339A9-6D76-7D4A-B696-E60223A29F3E}"/>
                  </a:ext>
                </a:extLst>
              </p:cNvPr>
              <p:cNvSpPr txBox="1"/>
              <p:nvPr/>
            </p:nvSpPr>
            <p:spPr>
              <a:xfrm>
                <a:off x="407122" y="1239687"/>
                <a:ext cx="2114501" cy="523220"/>
              </a:xfrm>
              <a:prstGeom prst="rect">
                <a:avLst/>
              </a:prstGeom>
              <a:noFill/>
            </p:spPr>
            <p:txBody>
              <a:bodyPr wrap="square" rtlCol="0">
                <a:spAutoFit/>
              </a:bodyPr>
              <a:lstStyle/>
              <a:p>
                <a14:m>
                  <m:oMath xmlns:m="http://schemas.openxmlformats.org/officeDocument/2006/math">
                    <m:r>
                      <a:rPr lang="en-US" altLang="ja-JP" sz="2800" i="1" smtClean="0">
                        <a:latin typeface="Cambria Math" panose="02040503050406030204" pitchFamily="18" charset="0"/>
                        <a:ea typeface="Cambria Math" panose="02040503050406030204" pitchFamily="18" charset="0"/>
                      </a:rPr>
                      <m:t>∙</m:t>
                    </m:r>
                    <m:sSup>
                      <m:sSupPr>
                        <m:ctrlPr>
                          <a:rPr lang="en-US" altLang="ja-JP" sz="2800" i="1" smtClean="0">
                            <a:solidFill>
                              <a:schemeClr val="accent2"/>
                            </a:solidFill>
                            <a:latin typeface="Cambria Math" panose="02040503050406030204" pitchFamily="18" charset="0"/>
                            <a:ea typeface="Cambria Math" panose="02040503050406030204" pitchFamily="18" charset="0"/>
                          </a:rPr>
                        </m:ctrlPr>
                      </m:sSupPr>
                      <m:e>
                        <m:r>
                          <a:rPr lang="en-US" altLang="ja-JP" sz="2800" b="0" i="1" smtClean="0">
                            <a:solidFill>
                              <a:schemeClr val="accent2"/>
                            </a:solidFill>
                            <a:latin typeface="Cambria Math" panose="02040503050406030204" pitchFamily="18" charset="0"/>
                            <a:ea typeface="Cambria Math" panose="02040503050406030204" pitchFamily="18" charset="0"/>
                          </a:rPr>
                          <m:t> </m:t>
                        </m:r>
                        <m:r>
                          <a:rPr lang="en-US" altLang="ja-JP" sz="2800" i="1">
                            <a:solidFill>
                              <a:schemeClr val="accent2"/>
                            </a:solidFill>
                            <a:latin typeface="Cambria Math" panose="02040503050406030204" pitchFamily="18" charset="0"/>
                            <a:ea typeface="Cambria Math" panose="02040503050406030204" pitchFamily="18" charset="0"/>
                          </a:rPr>
                          <m:t>𝜇</m:t>
                        </m:r>
                      </m:e>
                      <m:sup>
                        <m:r>
                          <a:rPr lang="en-US" altLang="ja-JP" sz="2800" i="1">
                            <a:solidFill>
                              <a:schemeClr val="accent2"/>
                            </a:solidFill>
                            <a:latin typeface="Cambria Math" panose="02040503050406030204" pitchFamily="18" charset="0"/>
                            <a:ea typeface="Cambria Math" panose="02040503050406030204" pitchFamily="18" charset="0"/>
                          </a:rPr>
                          <m:t>−</m:t>
                        </m:r>
                      </m:sup>
                    </m:sSup>
                  </m:oMath>
                </a14:m>
                <a:r>
                  <a:rPr lang="en-US" altLang="ja-JP" sz="2800" dirty="0">
                    <a:solidFill>
                      <a:schemeClr val="accent2"/>
                    </a:solidFill>
                    <a:latin typeface="Cambria Math" panose="02040503050406030204" pitchFamily="18" charset="0"/>
                    <a:ea typeface="Cambria Math" panose="02040503050406030204" pitchFamily="18" charset="0"/>
                  </a:rPr>
                  <a:t> stopped</a:t>
                </a:r>
                <a:endParaRPr kumimoji="1" lang="ja-JP" altLang="en-US" sz="2800"/>
              </a:p>
            </p:txBody>
          </p:sp>
        </mc:Choice>
        <mc:Fallback xmlns="">
          <p:sp>
            <p:nvSpPr>
              <p:cNvPr id="24" name="テキスト ボックス 23">
                <a:extLst>
                  <a:ext uri="{FF2B5EF4-FFF2-40B4-BE49-F238E27FC236}">
                    <a16:creationId xmlns:a16="http://schemas.microsoft.com/office/drawing/2014/main" id="{238339A9-6D76-7D4A-B696-E60223A29F3E}"/>
                  </a:ext>
                </a:extLst>
              </p:cNvPr>
              <p:cNvSpPr txBox="1">
                <a:spLocks noRot="1" noChangeAspect="1" noMove="1" noResize="1" noEditPoints="1" noAdjustHandles="1" noChangeArrowheads="1" noChangeShapeType="1" noTextEdit="1"/>
              </p:cNvSpPr>
              <p:nvPr/>
            </p:nvSpPr>
            <p:spPr>
              <a:xfrm>
                <a:off x="407122" y="1239687"/>
                <a:ext cx="2114501" cy="523220"/>
              </a:xfrm>
              <a:prstGeom prst="rect">
                <a:avLst/>
              </a:prstGeom>
              <a:blipFill>
                <a:blip r:embed="rId6"/>
                <a:stretch>
                  <a:fillRect t="-11905" r="-3571" b="-2857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FD3A0489-4F51-7A45-A819-C54968E56DF3}"/>
                  </a:ext>
                </a:extLst>
              </p:cNvPr>
              <p:cNvSpPr txBox="1"/>
              <p:nvPr/>
            </p:nvSpPr>
            <p:spPr>
              <a:xfrm>
                <a:off x="417302" y="3627369"/>
                <a:ext cx="2322150" cy="523220"/>
              </a:xfrm>
              <a:prstGeom prst="rect">
                <a:avLst/>
              </a:prstGeom>
              <a:noFill/>
            </p:spPr>
            <p:txBody>
              <a:bodyPr wrap="square" rtlCol="0">
                <a:spAutoFit/>
              </a:bodyPr>
              <a:lstStyle/>
              <a:p>
                <a14:m>
                  <m:oMath xmlns:m="http://schemas.openxmlformats.org/officeDocument/2006/math">
                    <m:r>
                      <a:rPr kumimoji="1" lang="ja-JP" altLang="en-US" sz="2800" i="1" smtClean="0">
                        <a:latin typeface="Cambria Math" panose="02040503050406030204" pitchFamily="18" charset="0"/>
                      </a:rPr>
                      <m:t>∙</m:t>
                    </m:r>
                    <m:r>
                      <a:rPr kumimoji="1" lang="en-US" altLang="ja-JP" sz="2800" b="0" i="1" smtClean="0">
                        <a:latin typeface="Cambria Math" panose="02040503050406030204" pitchFamily="18" charset="0"/>
                        <a:ea typeface="Cambria Math" panose="02040503050406030204" pitchFamily="18" charset="0"/>
                      </a:rPr>
                      <m:t> </m:t>
                    </m:r>
                  </m:oMath>
                </a14:m>
                <a:r>
                  <a:rPr kumimoji="1" lang="en-US" altLang="ja-JP" sz="2800" dirty="0">
                    <a:solidFill>
                      <a:schemeClr val="accent2"/>
                    </a:solidFill>
                    <a:latin typeface="Cambria Math" panose="02040503050406030204" pitchFamily="18" charset="0"/>
                    <a:ea typeface="Cambria Math" panose="02040503050406030204" pitchFamily="18" charset="0"/>
                  </a:rPr>
                  <a:t>in-flight </a:t>
                </a:r>
                <a14:m>
                  <m:oMath xmlns:m="http://schemas.openxmlformats.org/officeDocument/2006/math">
                    <m:sSup>
                      <m:sSupPr>
                        <m:ctrlPr>
                          <a:rPr lang="en-US" altLang="ja-JP" sz="2800" i="1">
                            <a:solidFill>
                              <a:schemeClr val="accent2"/>
                            </a:solidFill>
                            <a:latin typeface="Cambria Math" panose="02040503050406030204" pitchFamily="18" charset="0"/>
                            <a:ea typeface="Cambria Math" panose="02040503050406030204" pitchFamily="18" charset="0"/>
                          </a:rPr>
                        </m:ctrlPr>
                      </m:sSupPr>
                      <m:e>
                        <m:r>
                          <a:rPr lang="en-US" altLang="ja-JP" sz="2800" i="1">
                            <a:solidFill>
                              <a:schemeClr val="accent2"/>
                            </a:solidFill>
                            <a:latin typeface="Cambria Math" panose="02040503050406030204" pitchFamily="18" charset="0"/>
                            <a:ea typeface="Cambria Math" panose="02040503050406030204" pitchFamily="18" charset="0"/>
                          </a:rPr>
                          <m:t>𝜇</m:t>
                        </m:r>
                      </m:e>
                      <m:sup>
                        <m:r>
                          <a:rPr lang="en-US" altLang="ja-JP" sz="2800" i="1">
                            <a:solidFill>
                              <a:schemeClr val="accent2"/>
                            </a:solidFill>
                            <a:latin typeface="Cambria Math" panose="02040503050406030204" pitchFamily="18" charset="0"/>
                            <a:ea typeface="Cambria Math" panose="02040503050406030204" pitchFamily="18" charset="0"/>
                          </a:rPr>
                          <m:t>−</m:t>
                        </m:r>
                      </m:sup>
                    </m:sSup>
                  </m:oMath>
                </a14:m>
                <a:r>
                  <a:rPr kumimoji="1" lang="en-US" altLang="ja-JP" sz="2800" dirty="0">
                    <a:solidFill>
                      <a:schemeClr val="accent2"/>
                    </a:solidFill>
                    <a:latin typeface="Cambria Math" panose="02040503050406030204" pitchFamily="18" charset="0"/>
                    <a:ea typeface="Cambria Math" panose="02040503050406030204" pitchFamily="18" charset="0"/>
                  </a:rPr>
                  <a:t> </a:t>
                </a:r>
                <a:endParaRPr kumimoji="1" lang="ja-JP" altLang="en-US" sz="2800">
                  <a:latin typeface="Cambria Math" panose="02040503050406030204" pitchFamily="18" charset="0"/>
                </a:endParaRPr>
              </a:p>
            </p:txBody>
          </p:sp>
        </mc:Choice>
        <mc:Fallback xmlns="">
          <p:sp>
            <p:nvSpPr>
              <p:cNvPr id="25" name="テキスト ボックス 24">
                <a:extLst>
                  <a:ext uri="{FF2B5EF4-FFF2-40B4-BE49-F238E27FC236}">
                    <a16:creationId xmlns:a16="http://schemas.microsoft.com/office/drawing/2014/main" id="{FD3A0489-4F51-7A45-A819-C54968E56DF3}"/>
                  </a:ext>
                </a:extLst>
              </p:cNvPr>
              <p:cNvSpPr txBox="1">
                <a:spLocks noRot="1" noChangeAspect="1" noMove="1" noResize="1" noEditPoints="1" noAdjustHandles="1" noChangeArrowheads="1" noChangeShapeType="1" noTextEdit="1"/>
              </p:cNvSpPr>
              <p:nvPr/>
            </p:nvSpPr>
            <p:spPr>
              <a:xfrm>
                <a:off x="417302" y="3627369"/>
                <a:ext cx="2322150" cy="523220"/>
              </a:xfrm>
              <a:prstGeom prst="rect">
                <a:avLst/>
              </a:prstGeom>
              <a:blipFill>
                <a:blip r:embed="rId7"/>
                <a:stretch>
                  <a:fillRect t="-11905" b="-28571"/>
                </a:stretch>
              </a:blipFill>
            </p:spPr>
            <p:txBody>
              <a:bodyPr/>
              <a:lstStyle/>
              <a:p>
                <a:r>
                  <a:rPr lang="ja-JP" altLang="en-US">
                    <a:noFill/>
                  </a:rPr>
                  <a:t> </a:t>
                </a:r>
              </a:p>
            </p:txBody>
          </p:sp>
        </mc:Fallback>
      </mc:AlternateContent>
      <p:grpSp>
        <p:nvGrpSpPr>
          <p:cNvPr id="26" name="グループ化 25">
            <a:extLst>
              <a:ext uri="{FF2B5EF4-FFF2-40B4-BE49-F238E27FC236}">
                <a16:creationId xmlns:a16="http://schemas.microsoft.com/office/drawing/2014/main" id="{2630B7EE-EF45-284A-BAEE-AEDACFA57917}"/>
              </a:ext>
            </a:extLst>
          </p:cNvPr>
          <p:cNvGrpSpPr/>
          <p:nvPr/>
        </p:nvGrpSpPr>
        <p:grpSpPr>
          <a:xfrm>
            <a:off x="2005118" y="5051630"/>
            <a:ext cx="2753123" cy="900312"/>
            <a:chOff x="1127448" y="2727795"/>
            <a:chExt cx="1708523" cy="485711"/>
          </a:xfrm>
        </p:grpSpPr>
        <p:sp>
          <p:nvSpPr>
            <p:cNvPr id="27" name="円/楕円 26">
              <a:extLst>
                <a:ext uri="{FF2B5EF4-FFF2-40B4-BE49-F238E27FC236}">
                  <a16:creationId xmlns:a16="http://schemas.microsoft.com/office/drawing/2014/main" id="{8CD533A7-B66D-9044-951B-13C431067441}"/>
                </a:ext>
              </a:extLst>
            </p:cNvPr>
            <p:cNvSpPr/>
            <p:nvPr/>
          </p:nvSpPr>
          <p:spPr>
            <a:xfrm>
              <a:off x="2403521" y="2853506"/>
              <a:ext cx="43245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66F53250-9C81-9940-9558-8148C23C84CC}"/>
                </a:ext>
              </a:extLst>
            </p:cNvPr>
            <p:cNvSpPr/>
            <p:nvPr/>
          </p:nvSpPr>
          <p:spPr>
            <a:xfrm>
              <a:off x="1374096" y="2976860"/>
              <a:ext cx="154566" cy="1286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矢印コネクタ 28">
              <a:extLst>
                <a:ext uri="{FF2B5EF4-FFF2-40B4-BE49-F238E27FC236}">
                  <a16:creationId xmlns:a16="http://schemas.microsoft.com/office/drawing/2014/main" id="{0B4176CC-B194-8745-9189-DBB880EF39D5}"/>
                </a:ext>
              </a:extLst>
            </p:cNvPr>
            <p:cNvCxnSpPr>
              <a:cxnSpLocks/>
            </p:cNvCxnSpPr>
            <p:nvPr/>
          </p:nvCxnSpPr>
          <p:spPr>
            <a:xfrm>
              <a:off x="1644610" y="3033506"/>
              <a:ext cx="6153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FC3FAA8F-14CB-6D49-95A0-AEAC7B1C04B6}"/>
                    </a:ext>
                  </a:extLst>
                </p:cNvPr>
                <p:cNvSpPr txBox="1"/>
                <p:nvPr/>
              </p:nvSpPr>
              <p:spPr>
                <a:xfrm>
                  <a:off x="1127448" y="2727795"/>
                  <a:ext cx="216024" cy="2490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30" name="テキスト ボックス 29">
                  <a:extLst>
                    <a:ext uri="{FF2B5EF4-FFF2-40B4-BE49-F238E27FC236}">
                      <a16:creationId xmlns:a16="http://schemas.microsoft.com/office/drawing/2014/main" id="{FC3FAA8F-14CB-6D49-95A0-AEAC7B1C04B6}"/>
                    </a:ext>
                  </a:extLst>
                </p:cNvPr>
                <p:cNvSpPr txBox="1">
                  <a:spLocks noRot="1" noChangeAspect="1" noMove="1" noResize="1" noEditPoints="1" noAdjustHandles="1" noChangeArrowheads="1" noChangeShapeType="1" noTextEdit="1"/>
                </p:cNvSpPr>
                <p:nvPr/>
              </p:nvSpPr>
              <p:spPr>
                <a:xfrm>
                  <a:off x="1127448" y="2727795"/>
                  <a:ext cx="216024" cy="249065"/>
                </a:xfrm>
                <a:prstGeom prst="rect">
                  <a:avLst/>
                </a:prstGeom>
                <a:blipFill>
                  <a:blip r:embed="rId8"/>
                  <a:stretch>
                    <a:fillRect l="-3571" r="-32143" b="-2632"/>
                  </a:stretch>
                </a:blipFill>
              </p:spPr>
              <p:txBody>
                <a:bodyPr/>
                <a:lstStyle/>
                <a:p>
                  <a:r>
                    <a:rPr lang="ja-JP" altLang="en-US">
                      <a:noFill/>
                    </a:rPr>
                    <a:t> </a:t>
                  </a:r>
                </a:p>
              </p:txBody>
            </p:sp>
          </mc:Fallback>
        </mc:AlternateContent>
      </p:grpSp>
      <p:sp>
        <p:nvSpPr>
          <p:cNvPr id="31" name="テキスト ボックス 30">
            <a:extLst>
              <a:ext uri="{FF2B5EF4-FFF2-40B4-BE49-F238E27FC236}">
                <a16:creationId xmlns:a16="http://schemas.microsoft.com/office/drawing/2014/main" id="{B42047E2-DDA8-824D-AA18-DCEB466238B8}"/>
              </a:ext>
            </a:extLst>
          </p:cNvPr>
          <p:cNvSpPr txBox="1"/>
          <p:nvPr/>
        </p:nvSpPr>
        <p:spPr>
          <a:xfrm>
            <a:off x="2841382" y="4715877"/>
            <a:ext cx="2322150" cy="461665"/>
          </a:xfrm>
          <a:prstGeom prst="rect">
            <a:avLst/>
          </a:prstGeom>
          <a:noFill/>
        </p:spPr>
        <p:txBody>
          <a:bodyPr wrap="square" rtlCol="0">
            <a:spAutoFit/>
          </a:bodyPr>
          <a:lstStyle/>
          <a:p>
            <a:r>
              <a:rPr lang="en-US" altLang="ja-JP" sz="2400" dirty="0">
                <a:latin typeface="Cambria Math" panose="02040503050406030204" pitchFamily="18" charset="0"/>
                <a:ea typeface="Cambria Math" panose="02040503050406030204" pitchFamily="18" charset="0"/>
              </a:rPr>
              <a:t>a</a:t>
            </a:r>
            <a:r>
              <a:rPr kumimoji="1" lang="en-US" altLang="ja-JP" sz="2400" dirty="0">
                <a:latin typeface="Cambria Math" panose="02040503050406030204" pitchFamily="18" charset="0"/>
                <a:ea typeface="Cambria Math" panose="02040503050406030204" pitchFamily="18" charset="0"/>
              </a:rPr>
              <a:t>tomic nucleus</a:t>
            </a:r>
            <a:endParaRPr kumimoji="1" lang="ja-JP" altLang="en-US" sz="2400">
              <a:latin typeface="Cambria Math" panose="02040503050406030204" pitchFamily="18" charset="0"/>
            </a:endParaRPr>
          </a:p>
        </p:txBody>
      </p:sp>
      <p:sp>
        <p:nvSpPr>
          <p:cNvPr id="32" name="右矢印 31">
            <a:extLst>
              <a:ext uri="{FF2B5EF4-FFF2-40B4-BE49-F238E27FC236}">
                <a16:creationId xmlns:a16="http://schemas.microsoft.com/office/drawing/2014/main" id="{2F367FD0-FE8C-CA4D-ABD5-D348E5B2EA83}"/>
              </a:ext>
            </a:extLst>
          </p:cNvPr>
          <p:cNvSpPr/>
          <p:nvPr/>
        </p:nvSpPr>
        <p:spPr>
          <a:xfrm>
            <a:off x="5651782" y="5605691"/>
            <a:ext cx="504056" cy="1800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a:extLst>
              <a:ext uri="{FF2B5EF4-FFF2-40B4-BE49-F238E27FC236}">
                <a16:creationId xmlns:a16="http://schemas.microsoft.com/office/drawing/2014/main" id="{1BC81D45-6E75-E946-B2FC-A8B506237D8B}"/>
              </a:ext>
            </a:extLst>
          </p:cNvPr>
          <p:cNvGrpSpPr/>
          <p:nvPr/>
        </p:nvGrpSpPr>
        <p:grpSpPr>
          <a:xfrm>
            <a:off x="7005695" y="4193262"/>
            <a:ext cx="2083597" cy="1758680"/>
            <a:chOff x="9390710" y="4005064"/>
            <a:chExt cx="2083597" cy="1758680"/>
          </a:xfrm>
        </p:grpSpPr>
        <p:sp>
          <p:nvSpPr>
            <p:cNvPr id="35" name="円/楕円 34">
              <a:extLst>
                <a:ext uri="{FF2B5EF4-FFF2-40B4-BE49-F238E27FC236}">
                  <a16:creationId xmlns:a16="http://schemas.microsoft.com/office/drawing/2014/main" id="{7E9D8573-0A55-9247-A483-6F81245066BF}"/>
                </a:ext>
              </a:extLst>
            </p:cNvPr>
            <p:cNvSpPr/>
            <p:nvPr/>
          </p:nvSpPr>
          <p:spPr>
            <a:xfrm>
              <a:off x="9390710" y="5096449"/>
              <a:ext cx="696852" cy="6672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a:extLst>
                <a:ext uri="{FF2B5EF4-FFF2-40B4-BE49-F238E27FC236}">
                  <a16:creationId xmlns:a16="http://schemas.microsoft.com/office/drawing/2014/main" id="{6DB84143-EA46-6C45-B1DD-9F84A9BC016C}"/>
                </a:ext>
              </a:extLst>
            </p:cNvPr>
            <p:cNvSpPr/>
            <p:nvPr/>
          </p:nvSpPr>
          <p:spPr>
            <a:xfrm>
              <a:off x="10326585" y="4758512"/>
              <a:ext cx="249068" cy="23844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矢印コネクタ 36">
              <a:extLst>
                <a:ext uri="{FF2B5EF4-FFF2-40B4-BE49-F238E27FC236}">
                  <a16:creationId xmlns:a16="http://schemas.microsoft.com/office/drawing/2014/main" id="{DB6103BD-E72E-3A40-883B-439FE37CF671}"/>
                </a:ext>
              </a:extLst>
            </p:cNvPr>
            <p:cNvCxnSpPr>
              <a:cxnSpLocks/>
            </p:cNvCxnSpPr>
            <p:nvPr/>
          </p:nvCxnSpPr>
          <p:spPr>
            <a:xfrm flipV="1">
              <a:off x="10575653" y="4005064"/>
              <a:ext cx="898654" cy="7534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B1BF21B8-C7C6-9849-8DBE-8C05DE17F03C}"/>
                    </a:ext>
                  </a:extLst>
                </p:cNvPr>
                <p:cNvSpPr txBox="1"/>
                <p:nvPr/>
              </p:nvSpPr>
              <p:spPr>
                <a:xfrm>
                  <a:off x="10572610" y="4766122"/>
                  <a:ext cx="40337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rPr>
                              <m:t>+</m:t>
                            </m:r>
                          </m:sup>
                        </m:sSup>
                      </m:oMath>
                    </m:oMathPara>
                  </a14:m>
                  <a:endParaRPr kumimoji="1" lang="ja-JP" altLang="en-US" sz="2400"/>
                </a:p>
              </p:txBody>
            </p:sp>
          </mc:Choice>
          <mc:Fallback xmlns="">
            <p:sp>
              <p:nvSpPr>
                <p:cNvPr id="39" name="テキスト ボックス 38">
                  <a:extLst>
                    <a:ext uri="{FF2B5EF4-FFF2-40B4-BE49-F238E27FC236}">
                      <a16:creationId xmlns:a16="http://schemas.microsoft.com/office/drawing/2014/main" id="{B1BF21B8-C7C6-9849-8DBE-8C05DE17F03C}"/>
                    </a:ext>
                  </a:extLst>
                </p:cNvPr>
                <p:cNvSpPr txBox="1">
                  <a:spLocks noRot="1" noChangeAspect="1" noMove="1" noResize="1" noEditPoints="1" noAdjustHandles="1" noChangeArrowheads="1" noChangeShapeType="1" noTextEdit="1"/>
                </p:cNvSpPr>
                <p:nvPr/>
              </p:nvSpPr>
              <p:spPr>
                <a:xfrm>
                  <a:off x="10572610" y="4766122"/>
                  <a:ext cx="403377" cy="461665"/>
                </a:xfrm>
                <a:prstGeom prst="rect">
                  <a:avLst/>
                </a:prstGeom>
                <a:blipFill>
                  <a:blip r:embed="rId9"/>
                  <a:stretch>
                    <a:fillRect r="-21212" b="-5263"/>
                  </a:stretch>
                </a:blipFill>
              </p:spPr>
              <p:txBody>
                <a:bodyPr/>
                <a:lstStyle/>
                <a:p>
                  <a:r>
                    <a:rPr lang="ja-JP" altLang="en-US">
                      <a:noFill/>
                    </a:rPr>
                    <a:t> </a:t>
                  </a:r>
                </a:p>
              </p:txBody>
            </p:sp>
          </mc:Fallback>
        </mc:AlternateContent>
      </p:grpSp>
      <p:sp>
        <p:nvSpPr>
          <p:cNvPr id="3" name="テキスト ボックス 2">
            <a:extLst>
              <a:ext uri="{FF2B5EF4-FFF2-40B4-BE49-F238E27FC236}">
                <a16:creationId xmlns:a16="http://schemas.microsoft.com/office/drawing/2014/main" id="{3C6764B4-AE93-3749-AF90-57732B4D1129}"/>
              </a:ext>
            </a:extLst>
          </p:cNvPr>
          <p:cNvSpPr txBox="1"/>
          <p:nvPr/>
        </p:nvSpPr>
        <p:spPr>
          <a:xfrm>
            <a:off x="3179055" y="3146194"/>
            <a:ext cx="911673" cy="461665"/>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(N,Z)</a:t>
            </a:r>
            <a:endParaRPr kumimoji="1" lang="ja-JP" altLang="en-US" sz="2400">
              <a:latin typeface="Cambria Math" panose="02040503050406030204" pitchFamily="18" charset="0"/>
            </a:endParaRPr>
          </a:p>
        </p:txBody>
      </p:sp>
      <p:sp>
        <p:nvSpPr>
          <p:cNvPr id="38" name="テキスト ボックス 37">
            <a:extLst>
              <a:ext uri="{FF2B5EF4-FFF2-40B4-BE49-F238E27FC236}">
                <a16:creationId xmlns:a16="http://schemas.microsoft.com/office/drawing/2014/main" id="{6296AD64-04CD-9342-AEB7-2BC61812832D}"/>
              </a:ext>
            </a:extLst>
          </p:cNvPr>
          <p:cNvSpPr txBox="1"/>
          <p:nvPr/>
        </p:nvSpPr>
        <p:spPr>
          <a:xfrm>
            <a:off x="4496173" y="5835006"/>
            <a:ext cx="911673" cy="461665"/>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(N,Z)</a:t>
            </a:r>
            <a:endParaRPr kumimoji="1" lang="ja-JP" altLang="en-US" sz="2400">
              <a:latin typeface="Cambria Math" panose="02040503050406030204" pitchFamily="18" charset="0"/>
            </a:endParaRPr>
          </a:p>
        </p:txBody>
      </p:sp>
      <p:sp>
        <p:nvSpPr>
          <p:cNvPr id="41" name="テキスト ボックス 40">
            <a:extLst>
              <a:ext uri="{FF2B5EF4-FFF2-40B4-BE49-F238E27FC236}">
                <a16:creationId xmlns:a16="http://schemas.microsoft.com/office/drawing/2014/main" id="{FB1B0AA3-3529-D348-88FF-365D30892F08}"/>
              </a:ext>
            </a:extLst>
          </p:cNvPr>
          <p:cNvSpPr txBox="1"/>
          <p:nvPr/>
        </p:nvSpPr>
        <p:spPr>
          <a:xfrm>
            <a:off x="7648267" y="5744227"/>
            <a:ext cx="1368400" cy="461665"/>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(N,Z-2)</a:t>
            </a:r>
            <a:endParaRPr kumimoji="1" lang="ja-JP" altLang="en-US" sz="2400">
              <a:latin typeface="Cambria Math" panose="02040503050406030204" pitchFamily="18" charset="0"/>
            </a:endParaRPr>
          </a:p>
        </p:txBody>
      </p:sp>
      <p:sp>
        <p:nvSpPr>
          <p:cNvPr id="42" name="テキスト ボックス 41">
            <a:extLst>
              <a:ext uri="{FF2B5EF4-FFF2-40B4-BE49-F238E27FC236}">
                <a16:creationId xmlns:a16="http://schemas.microsoft.com/office/drawing/2014/main" id="{DE17A341-4F8A-C341-9351-85E8E06745B8}"/>
              </a:ext>
            </a:extLst>
          </p:cNvPr>
          <p:cNvSpPr txBox="1"/>
          <p:nvPr/>
        </p:nvSpPr>
        <p:spPr>
          <a:xfrm>
            <a:off x="10558698" y="3318104"/>
            <a:ext cx="1368400" cy="461665"/>
          </a:xfrm>
          <a:prstGeom prst="rect">
            <a:avLst/>
          </a:prstGeom>
          <a:noFill/>
        </p:spPr>
        <p:txBody>
          <a:bodyPr wrap="square" rtlCol="0">
            <a:spAutoFit/>
          </a:bodyPr>
          <a:lstStyle/>
          <a:p>
            <a:r>
              <a:rPr kumimoji="1" lang="en-US" altLang="ja-JP" sz="2400" dirty="0">
                <a:latin typeface="Cambria Math" panose="02040503050406030204" pitchFamily="18" charset="0"/>
                <a:ea typeface="Cambria Math" panose="02040503050406030204" pitchFamily="18" charset="0"/>
              </a:rPr>
              <a:t>(N,Z-2)</a:t>
            </a:r>
            <a:endParaRPr kumimoji="1" lang="ja-JP" altLang="en-US" sz="2400">
              <a:latin typeface="Cambria Math" panose="02040503050406030204" pitchFamily="18" charset="0"/>
            </a:endParaRPr>
          </a:p>
        </p:txBody>
      </p:sp>
    </p:spTree>
    <p:extLst>
      <p:ext uri="{BB962C8B-B14F-4D97-AF65-F5344CB8AC3E}">
        <p14:creationId xmlns:p14="http://schemas.microsoft.com/office/powerpoint/2010/main" val="1553171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35CA5847-7EEF-F94E-B611-B6FAEB781913}"/>
                  </a:ext>
                </a:extLst>
              </p:cNvPr>
              <p:cNvSpPr>
                <a:spLocks noGrp="1"/>
              </p:cNvSpPr>
              <p:nvPr>
                <p:ph type="title"/>
              </p:nvPr>
            </p:nvSpPr>
            <p:spPr>
              <a:xfrm>
                <a:off x="355128" y="100377"/>
                <a:ext cx="4269095" cy="836169"/>
              </a:xfrm>
            </p:spPr>
            <p:txBody>
              <a:bodyPr>
                <a:noAutofit/>
              </a:bodyPr>
              <a:lstStyle/>
              <a:p>
                <a:r>
                  <a:rPr lang="en-US" altLang="ja-JP" sz="3600" dirty="0">
                    <a:latin typeface="Cambria Math" panose="02040503050406030204" pitchFamily="18" charset="0"/>
                    <a:ea typeface="Cambria Math" panose="02040503050406030204" pitchFamily="18" charset="0"/>
                  </a:rPr>
                  <a:t>Case of s</a:t>
                </a:r>
                <a:r>
                  <a:rPr kumimoji="1" lang="en-US" altLang="ja-JP" sz="3600" dirty="0">
                    <a:latin typeface="Cambria Math" panose="02040503050406030204" pitchFamily="18" charset="0"/>
                    <a:ea typeface="Cambria Math" panose="02040503050406030204" pitchFamily="18" charset="0"/>
                  </a:rPr>
                  <a:t>topped </a:t>
                </a:r>
                <a14:m>
                  <m:oMath xmlns:m="http://schemas.openxmlformats.org/officeDocument/2006/math">
                    <m:sSup>
                      <m:sSupPr>
                        <m:ctrlPr>
                          <a:rPr kumimoji="1" lang="en-US" altLang="ja-JP" sz="3600" i="1" smtClean="0">
                            <a:latin typeface="Cambria Math" panose="02040503050406030204" pitchFamily="18" charset="0"/>
                          </a:rPr>
                        </m:ctrlPr>
                      </m:sSupPr>
                      <m:e>
                        <m:r>
                          <a:rPr kumimoji="1" lang="en-US" altLang="ja-JP" sz="3600" i="1" smtClean="0">
                            <a:latin typeface="Cambria Math" panose="02040503050406030204" pitchFamily="18" charset="0"/>
                            <a:ea typeface="Cambria Math" panose="02040503050406030204" pitchFamily="18" charset="0"/>
                          </a:rPr>
                          <m:t>𝜇</m:t>
                        </m:r>
                      </m:e>
                      <m:sup>
                        <m:r>
                          <a:rPr kumimoji="1" lang="en-US" altLang="ja-JP" sz="3600" b="0" i="1" smtClean="0">
                            <a:latin typeface="Cambria Math" panose="02040503050406030204" pitchFamily="18" charset="0"/>
                          </a:rPr>
                          <m:t>−</m:t>
                        </m:r>
                      </m:sup>
                    </m:sSup>
                  </m:oMath>
                </a14:m>
                <a:endParaRPr kumimoji="1" lang="ja-JP" altLang="en-US" sz="3600"/>
              </a:p>
            </p:txBody>
          </p:sp>
        </mc:Choice>
        <mc:Fallback xmlns="">
          <p:sp>
            <p:nvSpPr>
              <p:cNvPr id="2" name="タイトル 1">
                <a:extLst>
                  <a:ext uri="{FF2B5EF4-FFF2-40B4-BE49-F238E27FC236}">
                    <a16:creationId xmlns:a16="http://schemas.microsoft.com/office/drawing/2014/main" id="{35CA5847-7EEF-F94E-B611-B6FAEB781913}"/>
                  </a:ext>
                </a:extLst>
              </p:cNvPr>
              <p:cNvSpPr>
                <a:spLocks noGrp="1" noRot="1" noChangeAspect="1" noMove="1" noResize="1" noEditPoints="1" noAdjustHandles="1" noChangeArrowheads="1" noChangeShapeType="1" noTextEdit="1"/>
              </p:cNvSpPr>
              <p:nvPr>
                <p:ph type="title"/>
              </p:nvPr>
            </p:nvSpPr>
            <p:spPr>
              <a:xfrm>
                <a:off x="355128" y="100377"/>
                <a:ext cx="4269095" cy="836169"/>
              </a:xfrm>
              <a:blipFill>
                <a:blip r:embed="rId3"/>
                <a:stretch>
                  <a:fillRect l="-4154" t="-2985" b="-1194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コンテンツ プレースホルダー 5">
                <a:extLst>
                  <a:ext uri="{FF2B5EF4-FFF2-40B4-BE49-F238E27FC236}">
                    <a16:creationId xmlns:a16="http://schemas.microsoft.com/office/drawing/2014/main" id="{CED9A064-E1FB-514A-A00C-9250D29BEF8D}"/>
                  </a:ext>
                </a:extLst>
              </p:cNvPr>
              <p:cNvSpPr>
                <a:spLocks noGrp="1"/>
              </p:cNvSpPr>
              <p:nvPr>
                <p:ph idx="1"/>
              </p:nvPr>
            </p:nvSpPr>
            <p:spPr>
              <a:xfrm>
                <a:off x="355128" y="2223718"/>
                <a:ext cx="6313714" cy="1674187"/>
              </a:xfrm>
            </p:spPr>
            <p:txBody>
              <a:bodyPr>
                <a:normAutofit fontScale="92500"/>
              </a:bodyPr>
              <a:lstStyle/>
              <a:p>
                <a:pPr marL="0" indent="0">
                  <a:buNone/>
                </a:pPr>
                <a:r>
                  <a:rPr lang="en-US" altLang="ja-JP" sz="2600" dirty="0"/>
                  <a:t>   </a:t>
                </a:r>
                <a14:m>
                  <m:oMath xmlns:m="http://schemas.openxmlformats.org/officeDocument/2006/math">
                    <m:sSub>
                      <m:sSubPr>
                        <m:ctrlPr>
                          <a:rPr lang="en-US" altLang="ja-JP" i="1" smtClean="0">
                            <a:latin typeface="Cambria Math" panose="02040503050406030204" pitchFamily="18" charset="0"/>
                          </a:rPr>
                        </m:ctrlPr>
                      </m:sSubPr>
                      <m:e>
                        <m:r>
                          <a:rPr lang="en-US" altLang="ja-JP" b="0" i="1" smtClean="0">
                            <a:latin typeface="Cambria Math" panose="02040503050406030204" pitchFamily="18" charset="0"/>
                          </a:rPr>
                          <m:t>𝑀</m:t>
                        </m:r>
                      </m:e>
                      <m:sub>
                        <m:r>
                          <a:rPr lang="en-US" altLang="ja-JP" b="0" i="1" smtClean="0">
                            <a:latin typeface="Cambria Math" panose="02040503050406030204" pitchFamily="18" charset="0"/>
                          </a:rPr>
                          <m:t>(</m:t>
                        </m:r>
                        <m:r>
                          <a:rPr lang="en-US" altLang="ja-JP" b="0" i="1" smtClean="0">
                            <a:latin typeface="Cambria Math" panose="02040503050406030204" pitchFamily="18" charset="0"/>
                          </a:rPr>
                          <m:t>𝑁</m:t>
                        </m:r>
                        <m:r>
                          <a:rPr lang="en-US" altLang="ja-JP" b="0" i="1" smtClean="0">
                            <a:latin typeface="Cambria Math" panose="02040503050406030204" pitchFamily="18" charset="0"/>
                          </a:rPr>
                          <m:t>,</m:t>
                        </m:r>
                        <m:r>
                          <a:rPr lang="en-US" altLang="ja-JP" b="0" i="1" smtClean="0">
                            <a:latin typeface="Cambria Math" panose="02040503050406030204" pitchFamily="18" charset="0"/>
                          </a:rPr>
                          <m:t>𝑍</m:t>
                        </m:r>
                        <m:r>
                          <a:rPr lang="en-US" altLang="ja-JP" b="0" i="1" smtClean="0">
                            <a:latin typeface="Cambria Math" panose="02040503050406030204" pitchFamily="18" charset="0"/>
                          </a:rPr>
                          <m:t>)</m:t>
                        </m:r>
                      </m:sub>
                    </m:sSub>
                    <m:r>
                      <a:rPr lang="en-US" altLang="ja-JP" b="0" i="1" smtClean="0">
                        <a:latin typeface="Cambria Math" panose="02040503050406030204" pitchFamily="18" charset="0"/>
                      </a:rPr>
                      <m:t> :</m:t>
                    </m:r>
                  </m:oMath>
                </a14:m>
                <a:r>
                  <a:rPr lang="en-US" altLang="ja-JP" dirty="0"/>
                  <a:t> </a:t>
                </a:r>
                <a:r>
                  <a:rPr lang="en-US" altLang="ja-JP" dirty="0">
                    <a:latin typeface="Cambria Math" panose="02040503050406030204" pitchFamily="18" charset="0"/>
                    <a:ea typeface="Cambria Math" panose="02040503050406030204" pitchFamily="18" charset="0"/>
                  </a:rPr>
                  <a:t>rest mass of </a:t>
                </a:r>
                <a14:m>
                  <m:oMath xmlns:m="http://schemas.openxmlformats.org/officeDocument/2006/math">
                    <m:r>
                      <a:rPr lang="en-US" altLang="ja-JP" b="0" i="1" smtClean="0">
                        <a:latin typeface="Cambria Math" panose="02040503050406030204" pitchFamily="18" charset="0"/>
                      </a:rPr>
                      <m:t>(</m:t>
                    </m:r>
                    <m:r>
                      <a:rPr lang="en-US" altLang="ja-JP" b="0" i="1" smtClean="0">
                        <a:latin typeface="Cambria Math" panose="02040503050406030204" pitchFamily="18" charset="0"/>
                      </a:rPr>
                      <m:t>𝑁</m:t>
                    </m:r>
                    <m:r>
                      <a:rPr lang="en-US" altLang="ja-JP" b="0" i="1" smtClean="0">
                        <a:latin typeface="Cambria Math" panose="02040503050406030204" pitchFamily="18" charset="0"/>
                      </a:rPr>
                      <m:t>,</m:t>
                    </m:r>
                    <m:r>
                      <a:rPr lang="en-US" altLang="ja-JP" b="0" i="1" smtClean="0">
                        <a:latin typeface="Cambria Math" panose="02040503050406030204" pitchFamily="18" charset="0"/>
                      </a:rPr>
                      <m:t>𝑍</m:t>
                    </m:r>
                    <m:r>
                      <a:rPr lang="en-US" altLang="ja-JP" b="0" i="1" smtClean="0">
                        <a:latin typeface="Cambria Math" panose="02040503050406030204" pitchFamily="18" charset="0"/>
                      </a:rPr>
                      <m:t>)</m:t>
                    </m:r>
                  </m:oMath>
                </a14:m>
                <a:endParaRPr kumimoji="1" lang="en-US" altLang="ja-JP" dirty="0"/>
              </a:p>
              <a:p>
                <a:pPr marL="0" indent="0">
                  <a:buNone/>
                </a:pPr>
                <a14:m>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𝑀</m:t>
                        </m:r>
                      </m:e>
                      <m:sub>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𝑁</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𝑍</m:t>
                        </m:r>
                        <m:r>
                          <a:rPr kumimoji="1" lang="en-US" altLang="ja-JP" b="0" i="1" smtClean="0">
                            <a:latin typeface="Cambria Math" panose="02040503050406030204" pitchFamily="18" charset="0"/>
                          </a:rPr>
                          <m:t>−2)</m:t>
                        </m:r>
                      </m:sub>
                    </m:sSub>
                  </m:oMath>
                </a14:m>
                <a:r>
                  <a:rPr kumimoji="1" lang="en-US" altLang="ja-JP" dirty="0"/>
                  <a:t> : </a:t>
                </a:r>
                <a14:m>
                  <m:oMath xmlns:m="http://schemas.openxmlformats.org/officeDocument/2006/math">
                    <m:r>
                      <m:rPr>
                        <m:sty m:val="p"/>
                      </m:rPr>
                      <a:rPr kumimoji="1" lang="en-US" altLang="ja-JP" b="0" i="0" smtClean="0">
                        <a:latin typeface="Cambria Math" panose="02040503050406030204" pitchFamily="18" charset="0"/>
                      </a:rPr>
                      <m:t>rest</m:t>
                    </m:r>
                    <m:r>
                      <a:rPr kumimoji="1" lang="en-US" altLang="ja-JP" b="0" i="0" smtClean="0">
                        <a:latin typeface="Cambria Math" panose="02040503050406030204" pitchFamily="18" charset="0"/>
                      </a:rPr>
                      <m:t> </m:t>
                    </m:r>
                    <m:r>
                      <m:rPr>
                        <m:sty m:val="p"/>
                      </m:rPr>
                      <a:rPr kumimoji="1" lang="en-US" altLang="ja-JP" b="0" i="0" smtClean="0">
                        <a:latin typeface="Cambria Math" panose="02040503050406030204" pitchFamily="18" charset="0"/>
                      </a:rPr>
                      <m:t>mass</m:t>
                    </m:r>
                    <m:r>
                      <a:rPr kumimoji="1" lang="en-US" altLang="ja-JP" b="0" i="0" smtClean="0">
                        <a:latin typeface="Cambria Math" panose="02040503050406030204" pitchFamily="18" charset="0"/>
                      </a:rPr>
                      <m:t> </m:t>
                    </m:r>
                    <m:r>
                      <m:rPr>
                        <m:sty m:val="p"/>
                      </m:rPr>
                      <a:rPr kumimoji="1" lang="en-US" altLang="ja-JP" b="0" i="0" smtClean="0">
                        <a:latin typeface="Cambria Math" panose="02040503050406030204" pitchFamily="18" charset="0"/>
                      </a:rPr>
                      <m:t>of</m:t>
                    </m:r>
                    <m:r>
                      <a:rPr kumimoji="1" lang="en-US" altLang="ja-JP" b="0" i="0" smtClean="0">
                        <a:latin typeface="Cambria Math" panose="02040503050406030204" pitchFamily="18" charset="0"/>
                      </a:rPr>
                      <m:t> </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𝑁</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𝑍</m:t>
                    </m:r>
                    <m:r>
                      <a:rPr kumimoji="1" lang="en-US" altLang="ja-JP" b="0" i="1" smtClean="0">
                        <a:latin typeface="Cambria Math" panose="02040503050406030204" pitchFamily="18" charset="0"/>
                      </a:rPr>
                      <m:t>−2)</m:t>
                    </m:r>
                  </m:oMath>
                </a14:m>
                <a:endParaRPr kumimoji="1" lang="en-US" altLang="ja-JP" dirty="0"/>
              </a:p>
              <a:p>
                <a:pPr marL="0" indent="0">
                  <a:buNone/>
                </a:pPr>
                <a:r>
                  <a:rPr kumimoji="1" lang="en-US" altLang="ja-JP" dirty="0"/>
                  <a:t>         </a:t>
                </a:r>
                <a14:m>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𝐵</m:t>
                        </m:r>
                      </m:e>
                      <m:sub>
                        <m:r>
                          <a:rPr kumimoji="1" lang="en-US" altLang="ja-JP" i="1" smtClean="0">
                            <a:latin typeface="Cambria Math" panose="02040503050406030204" pitchFamily="18" charset="0"/>
                            <a:ea typeface="Cambria Math" panose="02040503050406030204" pitchFamily="18" charset="0"/>
                          </a:rPr>
                          <m:t>𝜇</m:t>
                        </m:r>
                      </m:sub>
                    </m:sSub>
                  </m:oMath>
                </a14:m>
                <a:r>
                  <a:rPr kumimoji="1" lang="en-US" altLang="ja-JP" dirty="0"/>
                  <a:t> : </a:t>
                </a:r>
                <a14:m>
                  <m:oMath xmlns:m="http://schemas.openxmlformats.org/officeDocument/2006/math">
                    <m:r>
                      <m:rPr>
                        <m:sty m:val="p"/>
                      </m:rPr>
                      <a:rPr kumimoji="1" lang="en-US" altLang="ja-JP" b="0" i="0" smtClean="0">
                        <a:latin typeface="Cambria Math" panose="02040503050406030204" pitchFamily="18" charset="0"/>
                      </a:rPr>
                      <m:t>binding</m:t>
                    </m:r>
                    <m:r>
                      <a:rPr kumimoji="1" lang="en-US" altLang="ja-JP" b="0" i="0" smtClean="0">
                        <a:latin typeface="Cambria Math" panose="02040503050406030204" pitchFamily="18" charset="0"/>
                      </a:rPr>
                      <m:t> </m:t>
                    </m:r>
                    <m:r>
                      <m:rPr>
                        <m:sty m:val="p"/>
                      </m:rPr>
                      <a:rPr kumimoji="1" lang="en-US" altLang="ja-JP" b="0" i="0" smtClean="0">
                        <a:latin typeface="Cambria Math" panose="02040503050406030204" pitchFamily="18" charset="0"/>
                      </a:rPr>
                      <m:t>energy</m:t>
                    </m:r>
                    <m:r>
                      <a:rPr kumimoji="1" lang="en-US" altLang="ja-JP" b="0" i="0" smtClean="0">
                        <a:latin typeface="Cambria Math" panose="02040503050406030204" pitchFamily="18" charset="0"/>
                      </a:rPr>
                      <m:t> </m:t>
                    </m:r>
                    <m:r>
                      <m:rPr>
                        <m:sty m:val="p"/>
                      </m:rPr>
                      <a:rPr kumimoji="1" lang="en-US" altLang="ja-JP" b="0" i="0" smtClean="0">
                        <a:latin typeface="Cambria Math" panose="02040503050406030204" pitchFamily="18" charset="0"/>
                      </a:rPr>
                      <m:t>of</m:t>
                    </m:r>
                    <m:r>
                      <a:rPr kumimoji="1" lang="en-US" altLang="ja-JP" b="0" i="0" smtClean="0">
                        <a:latin typeface="Cambria Math" panose="02040503050406030204" pitchFamily="18" charset="0"/>
                      </a:rPr>
                      <m:t>  </m:t>
                    </m:r>
                    <m:sSup>
                      <m:sSupPr>
                        <m:ctrlPr>
                          <a:rPr kumimoji="1" lang="en-US" altLang="ja-JP" i="1" smtClean="0">
                            <a:latin typeface="Cambria Math" panose="02040503050406030204" pitchFamily="18" charset="0"/>
                          </a:rPr>
                        </m:ctrlPr>
                      </m:sSupPr>
                      <m:e>
                        <m:r>
                          <a:rPr kumimoji="1" lang="en-US" altLang="ja-JP" i="1" smtClean="0">
                            <a:latin typeface="Cambria Math" panose="02040503050406030204" pitchFamily="18" charset="0"/>
                            <a:ea typeface="Cambria Math" panose="02040503050406030204" pitchFamily="18" charset="0"/>
                          </a:rPr>
                          <m:t>𝜇</m:t>
                        </m:r>
                      </m:e>
                      <m:sup>
                        <m:r>
                          <a:rPr kumimoji="1" lang="en-US" altLang="ja-JP" b="0" i="1" smtClean="0">
                            <a:latin typeface="Cambria Math" panose="02040503050406030204" pitchFamily="18" charset="0"/>
                          </a:rPr>
                          <m:t>−</m:t>
                        </m:r>
                      </m:sup>
                    </m:sSup>
                  </m:oMath>
                </a14:m>
                <a:r>
                  <a:rPr kumimoji="1" lang="en-US" altLang="ja-JP" dirty="0"/>
                  <a:t>  </a:t>
                </a:r>
                <a14:m>
                  <m:oMath xmlns:m="http://schemas.openxmlformats.org/officeDocument/2006/math">
                    <m:r>
                      <a:rPr kumimoji="1" lang="en-US" altLang="ja-JP" b="0" i="0" dirty="0" smtClean="0">
                        <a:latin typeface="Cambria Math" panose="02040503050406030204" pitchFamily="18" charset="0"/>
                      </a:rPr>
                      <m:t>(</m:t>
                    </m:r>
                    <m:sSub>
                      <m:sSubPr>
                        <m:ctrlPr>
                          <a:rPr kumimoji="1" lang="en-US" altLang="ja-JP" i="1" dirty="0" smtClean="0">
                            <a:latin typeface="Cambria Math" panose="02040503050406030204" pitchFamily="18" charset="0"/>
                          </a:rPr>
                        </m:ctrlPr>
                      </m:sSubPr>
                      <m:e>
                        <m:r>
                          <a:rPr kumimoji="1" lang="en-US" altLang="ja-JP" b="0" i="1" dirty="0" smtClean="0">
                            <a:latin typeface="Cambria Math" panose="02040503050406030204" pitchFamily="18" charset="0"/>
                          </a:rPr>
                          <m:t>𝐵</m:t>
                        </m:r>
                      </m:e>
                      <m:sub>
                        <m:r>
                          <a:rPr kumimoji="1" lang="en-US" altLang="ja-JP" i="1" dirty="0" smtClean="0">
                            <a:latin typeface="Cambria Math" panose="02040503050406030204" pitchFamily="18" charset="0"/>
                            <a:ea typeface="Cambria Math" panose="02040503050406030204" pitchFamily="18" charset="0"/>
                          </a:rPr>
                          <m:t>𝜇</m:t>
                        </m:r>
                      </m:sub>
                    </m:sSub>
                    <m:r>
                      <a:rPr kumimoji="1" lang="en-US" altLang="ja-JP" b="0" i="1" dirty="0" smtClean="0">
                        <a:latin typeface="Cambria Math" panose="02040503050406030204" pitchFamily="18" charset="0"/>
                      </a:rPr>
                      <m:t>&gt;0)</m:t>
                    </m:r>
                  </m:oMath>
                </a14:m>
                <a:endParaRPr kumimoji="1" lang="en-US" altLang="ja-JP" dirty="0">
                  <a:latin typeface="Cambria Math" panose="02040503050406030204" pitchFamily="18" charset="0"/>
                  <a:ea typeface="Cambria Math" panose="02040503050406030204" pitchFamily="18" charset="0"/>
                </a:endParaRPr>
              </a:p>
              <a:p>
                <a:pPr marL="0" indent="0">
                  <a:buNone/>
                </a:pPr>
                <a:endParaRPr kumimoji="1" lang="ja-JP" altLang="en-US">
                  <a:latin typeface="Cambria Math" panose="02040503050406030204" pitchFamily="18" charset="0"/>
                </a:endParaRPr>
              </a:p>
            </p:txBody>
          </p:sp>
        </mc:Choice>
        <mc:Fallback xmlns="">
          <p:sp>
            <p:nvSpPr>
              <p:cNvPr id="6" name="コンテンツ プレースホルダー 5">
                <a:extLst>
                  <a:ext uri="{FF2B5EF4-FFF2-40B4-BE49-F238E27FC236}">
                    <a16:creationId xmlns:a16="http://schemas.microsoft.com/office/drawing/2014/main" id="{CED9A064-E1FB-514A-A00C-9250D29BEF8D}"/>
                  </a:ext>
                </a:extLst>
              </p:cNvPr>
              <p:cNvSpPr>
                <a:spLocks noGrp="1" noRot="1" noChangeAspect="1" noMove="1" noResize="1" noEditPoints="1" noAdjustHandles="1" noChangeArrowheads="1" noChangeShapeType="1" noTextEdit="1"/>
              </p:cNvSpPr>
              <p:nvPr>
                <p:ph idx="1"/>
              </p:nvPr>
            </p:nvSpPr>
            <p:spPr>
              <a:xfrm>
                <a:off x="355128" y="2223718"/>
                <a:ext cx="6313714" cy="1674187"/>
              </a:xfrm>
              <a:blipFill>
                <a:blip r:embed="rId4"/>
                <a:stretch>
                  <a:fillRect l="-201" t="-45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0F1E0825-C7C4-694F-B9C3-D5B13EE892E1}"/>
                  </a:ext>
                </a:extLst>
              </p:cNvPr>
              <p:cNvSpPr txBox="1"/>
              <p:nvPr/>
            </p:nvSpPr>
            <p:spPr>
              <a:xfrm>
                <a:off x="386408" y="1486510"/>
                <a:ext cx="6480704" cy="6072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600" i="1" smtClean="0">
                              <a:latin typeface="Cambria Math" panose="02040503050406030204" pitchFamily="18" charset="0"/>
                            </a:rPr>
                          </m:ctrlPr>
                        </m:sSubPr>
                        <m:e>
                          <m:r>
                            <m:rPr>
                              <m:sty m:val="p"/>
                            </m:rPr>
                            <a:rPr kumimoji="1" lang="el-GR" altLang="ja-JP" sz="3600" i="1" smtClean="0">
                              <a:latin typeface="Cambria Math" panose="02040503050406030204" pitchFamily="18" charset="0"/>
                              <a:ea typeface="Cambria Math" panose="02040503050406030204" pitchFamily="18" charset="0"/>
                            </a:rPr>
                            <m:t>Δ</m:t>
                          </m:r>
                          <m:r>
                            <a:rPr kumimoji="1" lang="en-US" altLang="ja-JP" sz="3600" b="0" i="1" smtClean="0">
                              <a:latin typeface="Cambria Math" panose="02040503050406030204" pitchFamily="18" charset="0"/>
                              <a:ea typeface="Cambria Math" panose="02040503050406030204" pitchFamily="18" charset="0"/>
                            </a:rPr>
                            <m:t>𝐸</m:t>
                          </m:r>
                        </m:e>
                        <m:sub>
                          <m:r>
                            <a:rPr kumimoji="1" lang="en-US" altLang="ja-JP" sz="3600" b="0" i="1" smtClean="0">
                              <a:latin typeface="Cambria Math" panose="02040503050406030204" pitchFamily="18" charset="0"/>
                            </a:rPr>
                            <m:t>𝑠𝑡𝑜𝑝</m:t>
                          </m:r>
                        </m:sub>
                      </m:sSub>
                      <m:r>
                        <a:rPr kumimoji="1" lang="en-US" altLang="ja-JP" sz="3600" b="0" i="1" smtClean="0">
                          <a:latin typeface="Cambria Math" panose="02040503050406030204" pitchFamily="18" charset="0"/>
                        </a:rPr>
                        <m:t>=</m:t>
                      </m:r>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𝑀</m:t>
                          </m:r>
                        </m:e>
                        <m:sub>
                          <m:r>
                            <a:rPr kumimoji="1" lang="en-US" altLang="ja-JP" sz="3600" b="0" i="1" smtClean="0">
                              <a:latin typeface="Cambria Math" panose="02040503050406030204" pitchFamily="18" charset="0"/>
                            </a:rPr>
                            <m:t>(</m:t>
                          </m:r>
                          <m:r>
                            <a:rPr kumimoji="1" lang="en-US" altLang="ja-JP" sz="3600" b="0" i="1" smtClean="0">
                              <a:latin typeface="Cambria Math" panose="02040503050406030204" pitchFamily="18" charset="0"/>
                            </a:rPr>
                            <m:t>𝑁</m:t>
                          </m:r>
                          <m:r>
                            <a:rPr kumimoji="1" lang="en-US" altLang="ja-JP" sz="3600" b="0" i="1" smtClean="0">
                              <a:latin typeface="Cambria Math" panose="02040503050406030204" pitchFamily="18" charset="0"/>
                            </a:rPr>
                            <m:t>,</m:t>
                          </m:r>
                          <m:r>
                            <a:rPr kumimoji="1" lang="en-US" altLang="ja-JP" sz="3600" b="0" i="1" smtClean="0">
                              <a:latin typeface="Cambria Math" panose="02040503050406030204" pitchFamily="18" charset="0"/>
                            </a:rPr>
                            <m:t>𝑍</m:t>
                          </m:r>
                          <m:r>
                            <a:rPr kumimoji="1" lang="en-US" altLang="ja-JP" sz="3600" b="0" i="1" smtClean="0">
                              <a:latin typeface="Cambria Math" panose="02040503050406030204" pitchFamily="18" charset="0"/>
                            </a:rPr>
                            <m:t>)</m:t>
                          </m:r>
                        </m:sub>
                      </m:sSub>
                      <m:r>
                        <a:rPr kumimoji="1" lang="en-US" altLang="ja-JP" sz="3600" b="0" i="1" smtClean="0">
                          <a:latin typeface="Cambria Math" panose="02040503050406030204" pitchFamily="18" charset="0"/>
                        </a:rPr>
                        <m:t>−</m:t>
                      </m:r>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𝐵</m:t>
                          </m:r>
                        </m:e>
                        <m:sub>
                          <m:r>
                            <a:rPr kumimoji="1" lang="en-US" altLang="ja-JP" sz="3600" b="0" i="1" smtClean="0">
                              <a:latin typeface="Cambria Math" panose="02040503050406030204" pitchFamily="18" charset="0"/>
                              <a:ea typeface="Cambria Math" panose="02040503050406030204" pitchFamily="18" charset="0"/>
                            </a:rPr>
                            <m:t>𝜇</m:t>
                          </m:r>
                        </m:sub>
                      </m:sSub>
                      <m:r>
                        <a:rPr kumimoji="1" lang="en-US" altLang="ja-JP" sz="3600" b="0" i="1" smtClean="0">
                          <a:latin typeface="Cambria Math" panose="02040503050406030204" pitchFamily="18" charset="0"/>
                        </a:rPr>
                        <m:t>−</m:t>
                      </m:r>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𝑀</m:t>
                          </m:r>
                        </m:e>
                        <m:sub>
                          <m:r>
                            <a:rPr kumimoji="1" lang="en-US" altLang="ja-JP" sz="3600" b="0" i="1" smtClean="0">
                              <a:latin typeface="Cambria Math" panose="02040503050406030204" pitchFamily="18" charset="0"/>
                            </a:rPr>
                            <m:t>(</m:t>
                          </m:r>
                          <m:r>
                            <a:rPr kumimoji="1" lang="en-US" altLang="ja-JP" sz="3600" b="0" i="1" smtClean="0">
                              <a:latin typeface="Cambria Math" panose="02040503050406030204" pitchFamily="18" charset="0"/>
                            </a:rPr>
                            <m:t>𝑁</m:t>
                          </m:r>
                          <m:r>
                            <a:rPr kumimoji="1" lang="en-US" altLang="ja-JP" sz="3600" b="0" i="1" smtClean="0">
                              <a:latin typeface="Cambria Math" panose="02040503050406030204" pitchFamily="18" charset="0"/>
                            </a:rPr>
                            <m:t>,</m:t>
                          </m:r>
                          <m:r>
                            <a:rPr kumimoji="1" lang="en-US" altLang="ja-JP" sz="3600" b="0" i="1" smtClean="0">
                              <a:latin typeface="Cambria Math" panose="02040503050406030204" pitchFamily="18" charset="0"/>
                            </a:rPr>
                            <m:t>𝑍</m:t>
                          </m:r>
                          <m:r>
                            <a:rPr kumimoji="1" lang="en-US" altLang="ja-JP" sz="3600" b="0" i="1" smtClean="0">
                              <a:latin typeface="Cambria Math" panose="02040503050406030204" pitchFamily="18" charset="0"/>
                            </a:rPr>
                            <m:t>−2)</m:t>
                          </m:r>
                        </m:sub>
                      </m:sSub>
                    </m:oMath>
                  </m:oMathPara>
                </a14:m>
                <a:endParaRPr kumimoji="1" lang="ja-JP" altLang="en-US" sz="3600"/>
              </a:p>
            </p:txBody>
          </p:sp>
        </mc:Choice>
        <mc:Fallback xmlns="">
          <p:sp>
            <p:nvSpPr>
              <p:cNvPr id="4" name="テキスト ボックス 3">
                <a:extLst>
                  <a:ext uri="{FF2B5EF4-FFF2-40B4-BE49-F238E27FC236}">
                    <a16:creationId xmlns:a16="http://schemas.microsoft.com/office/drawing/2014/main" id="{0F1E0825-C7C4-694F-B9C3-D5B13EE892E1}"/>
                  </a:ext>
                </a:extLst>
              </p:cNvPr>
              <p:cNvSpPr txBox="1">
                <a:spLocks noRot="1" noChangeAspect="1" noMove="1" noResize="1" noEditPoints="1" noAdjustHandles="1" noChangeArrowheads="1" noChangeShapeType="1" noTextEdit="1"/>
              </p:cNvSpPr>
              <p:nvPr/>
            </p:nvSpPr>
            <p:spPr>
              <a:xfrm>
                <a:off x="386408" y="1486510"/>
                <a:ext cx="6480704" cy="607282"/>
              </a:xfrm>
              <a:prstGeom prst="rect">
                <a:avLst/>
              </a:prstGeom>
              <a:blipFill>
                <a:blip r:embed="rId5"/>
                <a:stretch>
                  <a:fillRect l="-781" r="-391" b="-2040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7F6D9E4F-6D75-E54B-B029-536DB65BDAE6}"/>
                  </a:ext>
                </a:extLst>
              </p:cNvPr>
              <p:cNvSpPr txBox="1"/>
              <p:nvPr/>
            </p:nvSpPr>
            <p:spPr>
              <a:xfrm>
                <a:off x="355128" y="3777239"/>
                <a:ext cx="11161659" cy="1253613"/>
              </a:xfrm>
              <a:prstGeom prst="rect">
                <a:avLst/>
              </a:prstGeom>
              <a:noFill/>
            </p:spPr>
            <p:txBody>
              <a:bodyPr wrap="square" rtlCol="0">
                <a:spAutoFit/>
              </a:bodyPr>
              <a:lstStyle/>
              <a:p>
                <a:r>
                  <a:rPr lang="en-US" altLang="ja-JP" sz="3600" dirty="0">
                    <a:solidFill>
                      <a:schemeClr val="accent2"/>
                    </a:solidFill>
                    <a:latin typeface="Cambria Math" panose="02040503050406030204" pitchFamily="18" charset="0"/>
                    <a:ea typeface="Cambria Math" panose="02040503050406030204" pitchFamily="18" charset="0"/>
                  </a:rPr>
                  <a:t>I</a:t>
                </a:r>
                <a:r>
                  <a:rPr kumimoji="1" lang="en-US" altLang="ja-JP" sz="3600" dirty="0">
                    <a:solidFill>
                      <a:schemeClr val="accent2"/>
                    </a:solidFill>
                    <a:latin typeface="Cambria Math" panose="02040503050406030204" pitchFamily="18" charset="0"/>
                    <a:ea typeface="Cambria Math" panose="02040503050406030204" pitchFamily="18" charset="0"/>
                  </a:rPr>
                  <a:t>f </a:t>
                </a:r>
                <a14:m>
                  <m:oMath xmlns:m="http://schemas.openxmlformats.org/officeDocument/2006/math">
                    <m:sSub>
                      <m:sSubPr>
                        <m:ctrlPr>
                          <a:rPr kumimoji="1" lang="en-US" altLang="ja-JP" sz="3600" i="1" smtClean="0">
                            <a:solidFill>
                              <a:schemeClr val="accent2"/>
                            </a:solidFill>
                            <a:latin typeface="Cambria Math" panose="02040503050406030204" pitchFamily="18" charset="0"/>
                            <a:ea typeface="Cambria Math" panose="02040503050406030204" pitchFamily="18" charset="0"/>
                          </a:rPr>
                        </m:ctrlPr>
                      </m:sSubPr>
                      <m:e>
                        <m:r>
                          <m:rPr>
                            <m:sty m:val="p"/>
                          </m:rPr>
                          <a:rPr kumimoji="1" lang="el-GR" altLang="ja-JP" sz="3600" i="1" smtClean="0">
                            <a:solidFill>
                              <a:schemeClr val="accent2"/>
                            </a:solidFill>
                            <a:latin typeface="Cambria Math" panose="02040503050406030204" pitchFamily="18" charset="0"/>
                            <a:ea typeface="Cambria Math" panose="02040503050406030204" pitchFamily="18" charset="0"/>
                          </a:rPr>
                          <m:t>Δ</m:t>
                        </m:r>
                        <m:r>
                          <a:rPr kumimoji="1" lang="en-US" altLang="ja-JP" sz="3600" b="0" i="1" smtClean="0">
                            <a:solidFill>
                              <a:schemeClr val="accent2"/>
                            </a:solidFill>
                            <a:latin typeface="Cambria Math" panose="02040503050406030204" pitchFamily="18" charset="0"/>
                            <a:ea typeface="Cambria Math" panose="02040503050406030204" pitchFamily="18" charset="0"/>
                          </a:rPr>
                          <m:t>𝐸</m:t>
                        </m:r>
                      </m:e>
                      <m:sub>
                        <m:r>
                          <a:rPr kumimoji="1" lang="en-US" altLang="ja-JP" sz="3600" b="0" i="1" smtClean="0">
                            <a:solidFill>
                              <a:schemeClr val="accent2"/>
                            </a:solidFill>
                            <a:latin typeface="Cambria Math" panose="02040503050406030204" pitchFamily="18" charset="0"/>
                            <a:ea typeface="Cambria Math" panose="02040503050406030204" pitchFamily="18" charset="0"/>
                          </a:rPr>
                          <m:t>𝑠𝑡𝑜𝑝</m:t>
                        </m:r>
                      </m:sub>
                    </m:sSub>
                    <m:r>
                      <a:rPr kumimoji="1" lang="en-US" altLang="ja-JP" sz="3600" b="0" i="1" smtClean="0">
                        <a:solidFill>
                          <a:schemeClr val="accent2"/>
                        </a:solidFill>
                        <a:latin typeface="Cambria Math" panose="02040503050406030204" pitchFamily="18" charset="0"/>
                        <a:ea typeface="Cambria Math" panose="02040503050406030204" pitchFamily="18" charset="0"/>
                      </a:rPr>
                      <m:t>&gt;0 </m:t>
                    </m:r>
                  </m:oMath>
                </a14:m>
                <a:r>
                  <a:rPr kumimoji="1" lang="en-US" altLang="ja-JP" sz="3600" dirty="0">
                    <a:solidFill>
                      <a:schemeClr val="accent2"/>
                    </a:solidFill>
                    <a:latin typeface="Cambria Math" panose="02040503050406030204" pitchFamily="18" charset="0"/>
                    <a:ea typeface="Cambria Math" panose="02040503050406030204" pitchFamily="18" charset="0"/>
                  </a:rPr>
                  <a:t>, </a:t>
                </a:r>
                <a14:m>
                  <m:oMath xmlns:m="http://schemas.openxmlformats.org/officeDocument/2006/math">
                    <m:r>
                      <a:rPr kumimoji="1" lang="en-US" altLang="ja-JP" sz="3600" b="0" i="0" smtClean="0">
                        <a:solidFill>
                          <a:schemeClr val="accent2"/>
                        </a:solidFill>
                        <a:latin typeface="Cambria Math" panose="02040503050406030204" pitchFamily="18" charset="0"/>
                        <a:ea typeface="Cambria Math" panose="02040503050406030204" pitchFamily="18" charset="0"/>
                      </a:rPr>
                      <m:t>   </m:t>
                    </m:r>
                    <m:sSub>
                      <m:sSubPr>
                        <m:ctrlPr>
                          <a:rPr kumimoji="1" lang="en-US" altLang="ja-JP" sz="3600" i="1" smtClean="0">
                            <a:solidFill>
                              <a:schemeClr val="accent2"/>
                            </a:solidFill>
                            <a:latin typeface="Cambria Math" panose="02040503050406030204" pitchFamily="18" charset="0"/>
                            <a:ea typeface="Cambria Math" panose="02040503050406030204" pitchFamily="18" charset="0"/>
                          </a:rPr>
                        </m:ctrlPr>
                      </m:sSubPr>
                      <m:e>
                        <m:r>
                          <a:rPr kumimoji="1" lang="en-US" altLang="ja-JP" sz="3600" b="0" i="1" smtClean="0">
                            <a:solidFill>
                              <a:schemeClr val="accent2"/>
                            </a:solidFill>
                            <a:latin typeface="Cambria Math" panose="02040503050406030204" pitchFamily="18" charset="0"/>
                            <a:ea typeface="Cambria Math" panose="02040503050406030204" pitchFamily="18" charset="0"/>
                          </a:rPr>
                          <m:t>𝑀</m:t>
                        </m:r>
                      </m:e>
                      <m:sub>
                        <m:r>
                          <a:rPr kumimoji="1" lang="en-US" altLang="ja-JP" sz="3600" b="0" i="1" smtClean="0">
                            <a:solidFill>
                              <a:schemeClr val="accent2"/>
                            </a:solidFill>
                            <a:latin typeface="Cambria Math" panose="02040503050406030204" pitchFamily="18" charset="0"/>
                            <a:ea typeface="Cambria Math" panose="02040503050406030204" pitchFamily="18" charset="0"/>
                          </a:rPr>
                          <m:t>(</m:t>
                        </m:r>
                        <m:r>
                          <a:rPr kumimoji="1" lang="en-US" altLang="ja-JP" sz="3600" b="0" i="1" smtClean="0">
                            <a:solidFill>
                              <a:schemeClr val="accent2"/>
                            </a:solidFill>
                            <a:latin typeface="Cambria Math" panose="02040503050406030204" pitchFamily="18" charset="0"/>
                            <a:ea typeface="Cambria Math" panose="02040503050406030204" pitchFamily="18" charset="0"/>
                          </a:rPr>
                          <m:t>𝑁</m:t>
                        </m:r>
                        <m:r>
                          <a:rPr kumimoji="1" lang="en-US" altLang="ja-JP" sz="3600" b="0" i="1" smtClean="0">
                            <a:solidFill>
                              <a:schemeClr val="accent2"/>
                            </a:solidFill>
                            <a:latin typeface="Cambria Math" panose="02040503050406030204" pitchFamily="18" charset="0"/>
                            <a:ea typeface="Cambria Math" panose="02040503050406030204" pitchFamily="18" charset="0"/>
                          </a:rPr>
                          <m:t>,</m:t>
                        </m:r>
                        <m:r>
                          <a:rPr kumimoji="1" lang="en-US" altLang="ja-JP" sz="3600" b="0" i="1" smtClean="0">
                            <a:solidFill>
                              <a:schemeClr val="accent2"/>
                            </a:solidFill>
                            <a:latin typeface="Cambria Math" panose="02040503050406030204" pitchFamily="18" charset="0"/>
                            <a:ea typeface="Cambria Math" panose="02040503050406030204" pitchFamily="18" charset="0"/>
                          </a:rPr>
                          <m:t>𝑍</m:t>
                        </m:r>
                        <m:r>
                          <a:rPr kumimoji="1" lang="en-US" altLang="ja-JP" sz="3600" b="0" i="1" smtClean="0">
                            <a:solidFill>
                              <a:schemeClr val="accent2"/>
                            </a:solidFill>
                            <a:latin typeface="Cambria Math" panose="02040503050406030204" pitchFamily="18" charset="0"/>
                            <a:ea typeface="Cambria Math" panose="02040503050406030204" pitchFamily="18" charset="0"/>
                          </a:rPr>
                          <m:t>)</m:t>
                        </m:r>
                      </m:sub>
                    </m:sSub>
                    <m:r>
                      <a:rPr kumimoji="1" lang="en-US" altLang="ja-JP" sz="3600" b="0" i="1" smtClean="0">
                        <a:solidFill>
                          <a:schemeClr val="accent2"/>
                        </a:solidFill>
                        <a:latin typeface="Cambria Math" panose="02040503050406030204" pitchFamily="18" charset="0"/>
                        <a:ea typeface="Cambria Math" panose="02040503050406030204" pitchFamily="18" charset="0"/>
                      </a:rPr>
                      <m:t>−</m:t>
                    </m:r>
                    <m:sSub>
                      <m:sSubPr>
                        <m:ctrlPr>
                          <a:rPr kumimoji="1" lang="en-US" altLang="ja-JP" sz="3600" i="1" smtClean="0">
                            <a:solidFill>
                              <a:schemeClr val="accent2"/>
                            </a:solidFill>
                            <a:latin typeface="Cambria Math" panose="02040503050406030204" pitchFamily="18" charset="0"/>
                            <a:ea typeface="Cambria Math" panose="02040503050406030204" pitchFamily="18" charset="0"/>
                          </a:rPr>
                        </m:ctrlPr>
                      </m:sSubPr>
                      <m:e>
                        <m:r>
                          <a:rPr kumimoji="1" lang="en-US" altLang="ja-JP" sz="3600" b="0" i="1" smtClean="0">
                            <a:solidFill>
                              <a:schemeClr val="accent2"/>
                            </a:solidFill>
                            <a:latin typeface="Cambria Math" panose="02040503050406030204" pitchFamily="18" charset="0"/>
                            <a:ea typeface="Cambria Math" panose="02040503050406030204" pitchFamily="18" charset="0"/>
                          </a:rPr>
                          <m:t>𝑀</m:t>
                        </m:r>
                      </m:e>
                      <m:sub>
                        <m:d>
                          <m:dPr>
                            <m:ctrlPr>
                              <a:rPr kumimoji="1" lang="en-US" altLang="ja-JP" sz="3600" b="0" i="1" smtClean="0">
                                <a:solidFill>
                                  <a:schemeClr val="accent2"/>
                                </a:solidFill>
                                <a:latin typeface="Cambria Math" panose="02040503050406030204" pitchFamily="18" charset="0"/>
                                <a:ea typeface="Cambria Math" panose="02040503050406030204" pitchFamily="18" charset="0"/>
                              </a:rPr>
                            </m:ctrlPr>
                          </m:dPr>
                          <m:e>
                            <m:r>
                              <a:rPr kumimoji="1" lang="en-US" altLang="ja-JP" sz="3600" b="0" i="1" smtClean="0">
                                <a:solidFill>
                                  <a:schemeClr val="accent2"/>
                                </a:solidFill>
                                <a:latin typeface="Cambria Math" panose="02040503050406030204" pitchFamily="18" charset="0"/>
                                <a:ea typeface="Cambria Math" panose="02040503050406030204" pitchFamily="18" charset="0"/>
                              </a:rPr>
                              <m:t>𝑁</m:t>
                            </m:r>
                            <m:r>
                              <a:rPr kumimoji="1" lang="en-US" altLang="ja-JP" sz="3600" b="0" i="1" smtClean="0">
                                <a:solidFill>
                                  <a:schemeClr val="accent2"/>
                                </a:solidFill>
                                <a:latin typeface="Cambria Math" panose="02040503050406030204" pitchFamily="18" charset="0"/>
                                <a:ea typeface="Cambria Math" panose="02040503050406030204" pitchFamily="18" charset="0"/>
                              </a:rPr>
                              <m:t>,</m:t>
                            </m:r>
                            <m:r>
                              <a:rPr kumimoji="1" lang="en-US" altLang="ja-JP" sz="3600" b="0" i="1" smtClean="0">
                                <a:solidFill>
                                  <a:schemeClr val="accent2"/>
                                </a:solidFill>
                                <a:latin typeface="Cambria Math" panose="02040503050406030204" pitchFamily="18" charset="0"/>
                                <a:ea typeface="Cambria Math" panose="02040503050406030204" pitchFamily="18" charset="0"/>
                              </a:rPr>
                              <m:t>𝑍</m:t>
                            </m:r>
                            <m:r>
                              <a:rPr kumimoji="1" lang="en-US" altLang="ja-JP" sz="3600" b="0" i="1" smtClean="0">
                                <a:solidFill>
                                  <a:schemeClr val="accent2"/>
                                </a:solidFill>
                                <a:latin typeface="Cambria Math" panose="02040503050406030204" pitchFamily="18" charset="0"/>
                                <a:ea typeface="Cambria Math" panose="02040503050406030204" pitchFamily="18" charset="0"/>
                              </a:rPr>
                              <m:t>−2</m:t>
                            </m:r>
                          </m:e>
                        </m:d>
                      </m:sub>
                    </m:sSub>
                    <m:r>
                      <a:rPr kumimoji="1" lang="en-US" altLang="ja-JP" sz="3600" b="0" i="1" smtClean="0">
                        <a:solidFill>
                          <a:schemeClr val="accent2"/>
                        </a:solidFill>
                        <a:latin typeface="Cambria Math" panose="02040503050406030204" pitchFamily="18" charset="0"/>
                        <a:ea typeface="Cambria Math" panose="02040503050406030204" pitchFamily="18" charset="0"/>
                      </a:rPr>
                      <m:t>&gt;</m:t>
                    </m:r>
                    <m:sSub>
                      <m:sSubPr>
                        <m:ctrlPr>
                          <a:rPr kumimoji="1" lang="en-US" altLang="ja-JP" sz="3600" i="1" smtClean="0">
                            <a:solidFill>
                              <a:schemeClr val="accent2"/>
                            </a:solidFill>
                            <a:latin typeface="Cambria Math" panose="02040503050406030204" pitchFamily="18" charset="0"/>
                            <a:ea typeface="Cambria Math" panose="02040503050406030204" pitchFamily="18" charset="0"/>
                          </a:rPr>
                        </m:ctrlPr>
                      </m:sSubPr>
                      <m:e>
                        <m:r>
                          <a:rPr kumimoji="1" lang="en-US" altLang="ja-JP" sz="3600" b="0" i="1" smtClean="0">
                            <a:solidFill>
                              <a:schemeClr val="accent2"/>
                            </a:solidFill>
                            <a:latin typeface="Cambria Math" panose="02040503050406030204" pitchFamily="18" charset="0"/>
                            <a:ea typeface="Cambria Math" panose="02040503050406030204" pitchFamily="18" charset="0"/>
                          </a:rPr>
                          <m:t>𝐵</m:t>
                        </m:r>
                      </m:e>
                      <m:sub>
                        <m:r>
                          <a:rPr kumimoji="1" lang="en-US" altLang="ja-JP" sz="3600" i="1" smtClean="0">
                            <a:solidFill>
                              <a:schemeClr val="accent2"/>
                            </a:solidFill>
                            <a:latin typeface="Cambria Math" panose="02040503050406030204" pitchFamily="18" charset="0"/>
                            <a:ea typeface="Cambria Math" panose="02040503050406030204" pitchFamily="18" charset="0"/>
                          </a:rPr>
                          <m:t>𝜇</m:t>
                        </m:r>
                      </m:sub>
                    </m:sSub>
                    <m:r>
                      <a:rPr kumimoji="1" lang="en-US" altLang="ja-JP" sz="3600" b="0" i="1" smtClean="0">
                        <a:solidFill>
                          <a:schemeClr val="accent2"/>
                        </a:solidFill>
                        <a:latin typeface="Cambria Math" panose="02040503050406030204" pitchFamily="18" charset="0"/>
                        <a:ea typeface="Cambria Math" panose="02040503050406030204" pitchFamily="18" charset="0"/>
                      </a:rPr>
                      <m:t>&gt;0 , </m:t>
                    </m:r>
                  </m:oMath>
                </a14:m>
                <a:r>
                  <a:rPr kumimoji="1" lang="en-US" altLang="ja-JP" sz="3600" dirty="0">
                    <a:solidFill>
                      <a:schemeClr val="accent2"/>
                    </a:solidFill>
                    <a:latin typeface="Cambria Math" panose="02040503050406030204" pitchFamily="18" charset="0"/>
                    <a:ea typeface="Cambria Math" panose="02040503050406030204" pitchFamily="18" charset="0"/>
                  </a:rPr>
                  <a:t>  </a:t>
                </a:r>
              </a:p>
              <a:p>
                <a:r>
                  <a:rPr kumimoji="1" lang="en-US" altLang="ja-JP" sz="3600" dirty="0">
                    <a:solidFill>
                      <a:schemeClr val="accent2"/>
                    </a:solidFill>
                    <a:latin typeface="Cambria Math" panose="02040503050406030204" pitchFamily="18" charset="0"/>
                    <a:ea typeface="Cambria Math" panose="02040503050406030204" pitchFamily="18" charset="0"/>
                  </a:rPr>
                  <a:t> the reaction will happen.</a:t>
                </a:r>
                <a:endParaRPr kumimoji="1" lang="ja-JP" altLang="en-US" sz="3600">
                  <a:solidFill>
                    <a:schemeClr val="accent2"/>
                  </a:solidFill>
                  <a:latin typeface="Cambria Math" panose="02040503050406030204" pitchFamily="18" charset="0"/>
                </a:endParaRPr>
              </a:p>
            </p:txBody>
          </p:sp>
        </mc:Choice>
        <mc:Fallback xmlns="">
          <p:sp>
            <p:nvSpPr>
              <p:cNvPr id="5" name="テキスト ボックス 4">
                <a:extLst>
                  <a:ext uri="{FF2B5EF4-FFF2-40B4-BE49-F238E27FC236}">
                    <a16:creationId xmlns:a16="http://schemas.microsoft.com/office/drawing/2014/main" id="{7F6D9E4F-6D75-E54B-B029-536DB65BDAE6}"/>
                  </a:ext>
                </a:extLst>
              </p:cNvPr>
              <p:cNvSpPr txBox="1">
                <a:spLocks noRot="1" noChangeAspect="1" noMove="1" noResize="1" noEditPoints="1" noAdjustHandles="1" noChangeArrowheads="1" noChangeShapeType="1" noTextEdit="1"/>
              </p:cNvSpPr>
              <p:nvPr/>
            </p:nvSpPr>
            <p:spPr>
              <a:xfrm>
                <a:off x="355128" y="3777239"/>
                <a:ext cx="11161659" cy="1253613"/>
              </a:xfrm>
              <a:prstGeom prst="rect">
                <a:avLst/>
              </a:prstGeom>
              <a:blipFill>
                <a:blip r:embed="rId6"/>
                <a:stretch>
                  <a:fillRect l="-1591" t="-7000" b="-17000"/>
                </a:stretch>
              </a:blipFill>
            </p:spPr>
            <p:txBody>
              <a:bodyPr/>
              <a:lstStyle/>
              <a:p>
                <a:r>
                  <a:rPr lang="ja-JP" altLang="en-US">
                    <a:noFill/>
                  </a:rPr>
                  <a:t> </a:t>
                </a:r>
              </a:p>
            </p:txBody>
          </p:sp>
        </mc:Fallback>
      </mc:AlternateContent>
      <p:sp>
        <p:nvSpPr>
          <p:cNvPr id="3" name="テキスト ボックス 2">
            <a:extLst>
              <a:ext uri="{FF2B5EF4-FFF2-40B4-BE49-F238E27FC236}">
                <a16:creationId xmlns:a16="http://schemas.microsoft.com/office/drawing/2014/main" id="{06703520-34C7-9849-8690-60CC83AD986F}"/>
              </a:ext>
            </a:extLst>
          </p:cNvPr>
          <p:cNvSpPr txBox="1"/>
          <p:nvPr/>
        </p:nvSpPr>
        <p:spPr>
          <a:xfrm>
            <a:off x="386746" y="4846727"/>
            <a:ext cx="9669694" cy="1200329"/>
          </a:xfrm>
          <a:prstGeom prst="rect">
            <a:avLst/>
          </a:prstGeom>
          <a:noFill/>
        </p:spPr>
        <p:txBody>
          <a:bodyPr wrap="square" rtlCol="0">
            <a:spAutoFit/>
          </a:bodyPr>
          <a:lstStyle/>
          <a:p>
            <a:r>
              <a:rPr lang="en-US" altLang="ja-JP" sz="3600" dirty="0">
                <a:solidFill>
                  <a:schemeClr val="accent1"/>
                </a:solidFill>
                <a:latin typeface="Cambria Math" panose="02040503050406030204" pitchFamily="18" charset="0"/>
                <a:ea typeface="Cambria Math" panose="02040503050406030204" pitchFamily="18" charset="0"/>
              </a:rPr>
              <a:t>But m</a:t>
            </a:r>
            <a:r>
              <a:rPr kumimoji="1" lang="en-US" altLang="ja-JP" sz="3600" dirty="0">
                <a:solidFill>
                  <a:schemeClr val="accent1"/>
                </a:solidFill>
                <a:latin typeface="Cambria Math" panose="02040503050406030204" pitchFamily="18" charset="0"/>
                <a:ea typeface="Cambria Math" panose="02040503050406030204" pitchFamily="18" charset="0"/>
              </a:rPr>
              <a:t>aterials </a:t>
            </a:r>
            <a:r>
              <a:rPr lang="en-US" altLang="ja-JP" sz="3600" dirty="0">
                <a:solidFill>
                  <a:schemeClr val="accent1"/>
                </a:solidFill>
                <a:latin typeface="Cambria Math" panose="02040503050406030204" pitchFamily="18" charset="0"/>
                <a:ea typeface="Cambria Math" panose="02040503050406030204" pitchFamily="18" charset="0"/>
              </a:rPr>
              <a:t>which</a:t>
            </a:r>
            <a:r>
              <a:rPr kumimoji="1" lang="en-US" altLang="ja-JP" sz="3600" dirty="0">
                <a:solidFill>
                  <a:schemeClr val="accent1"/>
                </a:solidFill>
                <a:latin typeface="Cambria Math" panose="02040503050406030204" pitchFamily="18" charset="0"/>
                <a:ea typeface="Cambria Math" panose="02040503050406030204" pitchFamily="18" charset="0"/>
              </a:rPr>
              <a:t> satisfy these conditions are radionuclides, </a:t>
            </a:r>
            <a:r>
              <a:rPr lang="en-US" altLang="ja-JP" sz="3600" dirty="0">
                <a:solidFill>
                  <a:schemeClr val="accent1"/>
                </a:solidFill>
                <a:latin typeface="Cambria Math" panose="02040503050406030204" pitchFamily="18" charset="0"/>
                <a:ea typeface="Cambria Math" panose="02040503050406030204" pitchFamily="18" charset="0"/>
              </a:rPr>
              <a:t>so we can’t use them.</a:t>
            </a:r>
            <a:endParaRPr kumimoji="1" lang="ja-JP" altLang="en-US" sz="3600">
              <a:solidFill>
                <a:schemeClr val="accent1"/>
              </a:solidFill>
              <a:latin typeface="Cambria Math" panose="02040503050406030204" pitchFamily="18" charset="0"/>
            </a:endParaRPr>
          </a:p>
        </p:txBody>
      </p:sp>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4F9D036A-2D04-9C44-AF24-14E204C0E8B2}"/>
                  </a:ext>
                </a:extLst>
              </p:cNvPr>
              <p:cNvSpPr txBox="1"/>
              <p:nvPr/>
            </p:nvSpPr>
            <p:spPr>
              <a:xfrm>
                <a:off x="405990" y="6111019"/>
                <a:ext cx="10657183" cy="523220"/>
              </a:xfrm>
              <a:prstGeom prst="rect">
                <a:avLst/>
              </a:prstGeom>
              <a:noFill/>
            </p:spPr>
            <p:txBody>
              <a:bodyPr wrap="square" rtlCol="0">
                <a:spAutoFit/>
              </a:bodyPr>
              <a:lstStyle/>
              <a:p>
                <a:r>
                  <a:rPr lang="en-US" altLang="ja-JP" sz="2800" dirty="0">
                    <a:latin typeface="Cambria Math" panose="02040503050406030204" pitchFamily="18" charset="0"/>
                    <a:ea typeface="Cambria Math" panose="02040503050406030204" pitchFamily="18" charset="0"/>
                  </a:rPr>
                  <a:t>e</a:t>
                </a:r>
                <a:r>
                  <a:rPr kumimoji="1" lang="en-US" altLang="ja-JP" sz="2800" dirty="0">
                    <a:latin typeface="Cambria Math" panose="02040503050406030204" pitchFamily="18" charset="0"/>
                    <a:ea typeface="Cambria Math" panose="02040503050406030204" pitchFamily="18" charset="0"/>
                  </a:rPr>
                  <a:t>x.      </a:t>
                </a:r>
                <a:r>
                  <a:rPr kumimoji="1" lang="en-US" altLang="ja-JP" sz="2800" baseline="30000" dirty="0">
                    <a:latin typeface="Cambria Math" panose="02040503050406030204" pitchFamily="18" charset="0"/>
                    <a:ea typeface="Cambria Math" panose="02040503050406030204" pitchFamily="18" charset="0"/>
                  </a:rPr>
                  <a:t>44</a:t>
                </a:r>
                <a:r>
                  <a:rPr kumimoji="1" lang="en-US" altLang="ja-JP" sz="2800" dirty="0">
                    <a:latin typeface="Cambria Math" panose="02040503050406030204" pitchFamily="18" charset="0"/>
                    <a:ea typeface="Cambria Math" panose="02040503050406030204" pitchFamily="18" charset="0"/>
                  </a:rPr>
                  <a:t>Ti ,  </a:t>
                </a:r>
                <a:r>
                  <a:rPr kumimoji="1" lang="en-US" altLang="ja-JP" sz="2800" baseline="30000" dirty="0">
                    <a:latin typeface="Cambria Math" panose="02040503050406030204" pitchFamily="18" charset="0"/>
                    <a:ea typeface="Cambria Math" panose="02040503050406030204" pitchFamily="18" charset="0"/>
                  </a:rPr>
                  <a:t>72</a:t>
                </a:r>
                <a:r>
                  <a:rPr kumimoji="1" lang="en-US" altLang="ja-JP" sz="2800" dirty="0">
                    <a:latin typeface="Cambria Math" panose="02040503050406030204" pitchFamily="18" charset="0"/>
                    <a:ea typeface="Cambria Math" panose="02040503050406030204" pitchFamily="18" charset="0"/>
                  </a:rPr>
                  <a:t>Sr               </a:t>
                </a:r>
                <a:r>
                  <a:rPr kumimoji="1" lang="en-US" altLang="ja-JP" sz="2800" baseline="30000" dirty="0">
                    <a:latin typeface="Cambria Math" panose="02040503050406030204" pitchFamily="18" charset="0"/>
                    <a:ea typeface="Cambria Math" panose="02040503050406030204" pitchFamily="18" charset="0"/>
                  </a:rPr>
                  <a:t>44</a:t>
                </a:r>
                <a:r>
                  <a:rPr kumimoji="1" lang="en-US" altLang="ja-JP" sz="2800" dirty="0">
                    <a:latin typeface="Cambria Math" panose="02040503050406030204" pitchFamily="18" charset="0"/>
                    <a:ea typeface="Cambria Math" panose="02040503050406030204" pitchFamily="18" charset="0"/>
                  </a:rPr>
                  <a:t>Ti…</a:t>
                </a:r>
                <a14:m>
                  <m:oMath xmlns:m="http://schemas.openxmlformats.org/officeDocument/2006/math">
                    <m:r>
                      <a:rPr kumimoji="1" lang="en-US" altLang="ja-JP" sz="2800" b="0" i="1" smtClean="0">
                        <a:latin typeface="Cambria Math" panose="02040503050406030204" pitchFamily="18" charset="0"/>
                        <a:ea typeface="Cambria Math" panose="02040503050406030204" pitchFamily="18" charset="0"/>
                      </a:rPr>
                      <m:t>2</m:t>
                    </m:r>
                    <m:r>
                      <a:rPr kumimoji="1" lang="en-US" altLang="ja-JP" sz="2800" b="0" i="1" smtClean="0">
                        <a:latin typeface="Cambria Math" panose="02040503050406030204" pitchFamily="18" charset="0"/>
                        <a:ea typeface="Cambria Math" panose="02040503050406030204" pitchFamily="18" charset="0"/>
                      </a:rPr>
                      <m:t>𝑐𝑚</m:t>
                    </m:r>
                    <m:r>
                      <a:rPr kumimoji="1" lang="en-US" altLang="ja-JP" sz="2800" b="0" i="1" smtClean="0">
                        <a:latin typeface="Cambria Math" panose="02040503050406030204" pitchFamily="18" charset="0"/>
                        <a:ea typeface="Cambria Math" panose="02040503050406030204" pitchFamily="18" charset="0"/>
                      </a:rPr>
                      <m:t>×2</m:t>
                    </m:r>
                    <m:r>
                      <a:rPr kumimoji="1" lang="en-US" altLang="ja-JP" sz="2800" b="0" i="1" smtClean="0">
                        <a:latin typeface="Cambria Math" panose="02040503050406030204" pitchFamily="18" charset="0"/>
                        <a:ea typeface="Cambria Math" panose="02040503050406030204" pitchFamily="18" charset="0"/>
                      </a:rPr>
                      <m:t>𝑐𝑚</m:t>
                    </m:r>
                    <m:r>
                      <a:rPr kumimoji="1" lang="en-US" altLang="ja-JP" sz="2800" b="0" i="1" smtClean="0">
                        <a:latin typeface="Cambria Math" panose="02040503050406030204" pitchFamily="18" charset="0"/>
                        <a:ea typeface="Cambria Math" panose="02040503050406030204" pitchFamily="18" charset="0"/>
                      </a:rPr>
                      <m:t>×100</m:t>
                    </m:r>
                    <m:r>
                      <a:rPr kumimoji="1" lang="en-US" altLang="ja-JP" sz="2800" b="0" i="1" smtClean="0">
                        <a:latin typeface="Cambria Math" panose="02040503050406030204" pitchFamily="18" charset="0"/>
                        <a:ea typeface="Cambria Math" panose="02040503050406030204" pitchFamily="18" charset="0"/>
                      </a:rPr>
                      <m:t>𝜇</m:t>
                    </m:r>
                    <m:r>
                      <a:rPr kumimoji="1" lang="en-US" altLang="ja-JP" sz="2800" b="0" i="1" smtClean="0">
                        <a:latin typeface="Cambria Math" panose="02040503050406030204" pitchFamily="18" charset="0"/>
                        <a:ea typeface="Cambria Math" panose="02040503050406030204" pitchFamily="18" charset="0"/>
                      </a:rPr>
                      <m:t>𝑚</m:t>
                    </m:r>
                    <m:r>
                      <a:rPr kumimoji="1" lang="en-US" altLang="ja-JP" sz="2800" b="0" i="0" smtClean="0">
                        <a:latin typeface="Cambria Math" panose="02040503050406030204" pitchFamily="18" charset="0"/>
                        <a:ea typeface="Cambria Math" panose="02040503050406030204" pitchFamily="18" charset="0"/>
                      </a:rPr>
                      <m:t>   5.0</m:t>
                    </m:r>
                    <m:r>
                      <a:rPr kumimoji="1" lang="en-US" altLang="ja-JP" sz="2800" b="0" i="1" smtClean="0">
                        <a:latin typeface="Cambria Math" panose="02040503050406030204" pitchFamily="18" charset="0"/>
                        <a:ea typeface="Cambria Math" panose="02040503050406030204" pitchFamily="18" charset="0"/>
                      </a:rPr>
                      <m:t>×</m:t>
                    </m:r>
                    <m:sSup>
                      <m:sSupPr>
                        <m:ctrlPr>
                          <a:rPr kumimoji="1" lang="en-US" altLang="ja-JP" sz="2800" b="0" i="1" smtClean="0">
                            <a:latin typeface="Cambria Math" panose="02040503050406030204" pitchFamily="18" charset="0"/>
                            <a:ea typeface="Cambria Math" panose="02040503050406030204" pitchFamily="18" charset="0"/>
                          </a:rPr>
                        </m:ctrlPr>
                      </m:sSupPr>
                      <m:e>
                        <m:r>
                          <a:rPr kumimoji="1" lang="en-US" altLang="ja-JP" sz="2800" b="0" i="1" smtClean="0">
                            <a:latin typeface="Cambria Math" panose="02040503050406030204" pitchFamily="18" charset="0"/>
                            <a:ea typeface="Cambria Math" panose="02040503050406030204" pitchFamily="18" charset="0"/>
                          </a:rPr>
                          <m:t>10</m:t>
                        </m:r>
                      </m:e>
                      <m:sup>
                        <m:r>
                          <a:rPr kumimoji="1" lang="en-US" altLang="ja-JP" sz="2800" b="0" i="1" smtClean="0">
                            <a:latin typeface="Cambria Math" panose="02040503050406030204" pitchFamily="18" charset="0"/>
                            <a:ea typeface="Cambria Math" panose="02040503050406030204" pitchFamily="18" charset="0"/>
                          </a:rPr>
                          <m:t>11</m:t>
                        </m:r>
                      </m:sup>
                    </m:sSup>
                  </m:oMath>
                </a14:m>
                <a:r>
                  <a:rPr kumimoji="1" lang="en-US" altLang="ja-JP" sz="2800" dirty="0" err="1">
                    <a:latin typeface="Cambria Math" panose="02040503050406030204" pitchFamily="18" charset="0"/>
                  </a:rPr>
                  <a:t>Bq</a:t>
                </a:r>
                <a:endParaRPr kumimoji="1" lang="ja-JP" altLang="en-US" sz="2800">
                  <a:latin typeface="Cambria Math" panose="02040503050406030204" pitchFamily="18" charset="0"/>
                </a:endParaRPr>
              </a:p>
            </p:txBody>
          </p:sp>
        </mc:Choice>
        <mc:Fallback xmlns="">
          <p:sp>
            <p:nvSpPr>
              <p:cNvPr id="25" name="テキスト ボックス 24">
                <a:extLst>
                  <a:ext uri="{FF2B5EF4-FFF2-40B4-BE49-F238E27FC236}">
                    <a16:creationId xmlns:a16="http://schemas.microsoft.com/office/drawing/2014/main" id="{4F9D036A-2D04-9C44-AF24-14E204C0E8B2}"/>
                  </a:ext>
                </a:extLst>
              </p:cNvPr>
              <p:cNvSpPr txBox="1">
                <a:spLocks noRot="1" noChangeAspect="1" noMove="1" noResize="1" noEditPoints="1" noAdjustHandles="1" noChangeArrowheads="1" noChangeShapeType="1" noTextEdit="1"/>
              </p:cNvSpPr>
              <p:nvPr/>
            </p:nvSpPr>
            <p:spPr>
              <a:xfrm>
                <a:off x="405990" y="6111019"/>
                <a:ext cx="10657183" cy="523220"/>
              </a:xfrm>
              <a:prstGeom prst="rect">
                <a:avLst/>
              </a:prstGeom>
              <a:blipFill>
                <a:blip r:embed="rId7"/>
                <a:stretch>
                  <a:fillRect l="-1071" t="-9524" b="-3095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正方形/長方形 9">
                <a:extLst>
                  <a:ext uri="{FF2B5EF4-FFF2-40B4-BE49-F238E27FC236}">
                    <a16:creationId xmlns:a16="http://schemas.microsoft.com/office/drawing/2014/main" id="{B323BA21-05A8-DA4F-936F-13631E507803}"/>
                  </a:ext>
                </a:extLst>
              </p:cNvPr>
              <p:cNvSpPr/>
              <p:nvPr/>
            </p:nvSpPr>
            <p:spPr>
              <a:xfrm>
                <a:off x="386408" y="789084"/>
                <a:ext cx="9873152" cy="556434"/>
              </a:xfrm>
              <a:prstGeom prst="rect">
                <a:avLst/>
              </a:prstGeom>
            </p:spPr>
            <p:txBody>
              <a:bodyPr wrap="none">
                <a:spAutoFit/>
              </a:bodyPr>
              <a:lstStyle/>
              <a:p>
                <a14:m>
                  <m:oMath xmlns:m="http://schemas.openxmlformats.org/officeDocument/2006/math">
                    <m:sSub>
                      <m:sSubPr>
                        <m:ctrlPr>
                          <a:rPr lang="en-US" altLang="ja-JP" sz="2800" i="1">
                            <a:latin typeface="Cambria Math" panose="02040503050406030204" pitchFamily="18" charset="0"/>
                          </a:rPr>
                        </m:ctrlPr>
                      </m:sSubPr>
                      <m:e>
                        <m:r>
                          <m:rPr>
                            <m:sty m:val="p"/>
                          </m:rPr>
                          <a:rPr lang="el-GR" altLang="ja-JP" sz="2800" i="1">
                            <a:latin typeface="Cambria Math" panose="02040503050406030204" pitchFamily="18" charset="0"/>
                            <a:ea typeface="Cambria Math" panose="02040503050406030204" pitchFamily="18" charset="0"/>
                          </a:rPr>
                          <m:t>Δ</m:t>
                        </m:r>
                        <m:r>
                          <a:rPr lang="en-US" altLang="ja-JP" sz="2800" i="1">
                            <a:latin typeface="Cambria Math" panose="02040503050406030204" pitchFamily="18" charset="0"/>
                            <a:ea typeface="Cambria Math" panose="02040503050406030204" pitchFamily="18" charset="0"/>
                          </a:rPr>
                          <m:t>𝐸</m:t>
                        </m:r>
                      </m:e>
                      <m:sub>
                        <m:r>
                          <a:rPr lang="en-US" altLang="ja-JP" sz="2800" i="1">
                            <a:latin typeface="Cambria Math" panose="02040503050406030204" pitchFamily="18" charset="0"/>
                          </a:rPr>
                          <m:t>𝑠𝑡𝑜𝑝</m:t>
                        </m:r>
                      </m:sub>
                    </m:sSub>
                  </m:oMath>
                </a14:m>
                <a:r>
                  <a:rPr lang="en-US" altLang="ja-JP" sz="2800" dirty="0"/>
                  <a:t> : </a:t>
                </a:r>
                <a:r>
                  <a:rPr lang="en-US" altLang="ja-JP" sz="2800" dirty="0">
                    <a:latin typeface="Cambria Math" panose="02040503050406030204" pitchFamily="18" charset="0"/>
                    <a:ea typeface="Cambria Math" panose="02040503050406030204" pitchFamily="18" charset="0"/>
                  </a:rPr>
                  <a:t>emitted energy through the reaction using </a:t>
                </a:r>
                <a14:m>
                  <m:oMath xmlns:m="http://schemas.openxmlformats.org/officeDocument/2006/math">
                    <m:sSup>
                      <m:sSupPr>
                        <m:ctrlPr>
                          <a:rPr lang="en-US" altLang="ja-JP" sz="2800" i="1">
                            <a:latin typeface="Cambria Math" panose="02040503050406030204" pitchFamily="18" charset="0"/>
                          </a:rPr>
                        </m:ctrlPr>
                      </m:sSupPr>
                      <m:e>
                        <m:r>
                          <a:rPr lang="en-US" altLang="ja-JP" sz="2800" i="1">
                            <a:latin typeface="Cambria Math" panose="02040503050406030204" pitchFamily="18" charset="0"/>
                            <a:ea typeface="Cambria Math" panose="02040503050406030204" pitchFamily="18" charset="0"/>
                          </a:rPr>
                          <m:t>𝜇</m:t>
                        </m:r>
                      </m:e>
                      <m:sup>
                        <m:r>
                          <a:rPr lang="en-US" altLang="ja-JP" sz="2800" i="1">
                            <a:latin typeface="Cambria Math" panose="02040503050406030204" pitchFamily="18" charset="0"/>
                          </a:rPr>
                          <m:t>−</m:t>
                        </m:r>
                      </m:sup>
                    </m:sSup>
                  </m:oMath>
                </a14:m>
                <a:r>
                  <a:rPr lang="en-US" altLang="ja-JP" sz="2800" dirty="0"/>
                  <a:t> </a:t>
                </a:r>
                <a:r>
                  <a:rPr lang="en-US" altLang="ja-JP" sz="2800" dirty="0">
                    <a:latin typeface="Cambria Math" panose="02040503050406030204" pitchFamily="18" charset="0"/>
                    <a:ea typeface="Cambria Math" panose="02040503050406030204" pitchFamily="18" charset="0"/>
                  </a:rPr>
                  <a:t>stopped</a:t>
                </a:r>
                <a:endParaRPr lang="ja-JP" altLang="en-US" sz="2800">
                  <a:latin typeface="Cambria Math" panose="02040503050406030204" pitchFamily="18" charset="0"/>
                </a:endParaRPr>
              </a:p>
            </p:txBody>
          </p:sp>
        </mc:Choice>
        <mc:Fallback xmlns="">
          <p:sp>
            <p:nvSpPr>
              <p:cNvPr id="10" name="正方形/長方形 9">
                <a:extLst>
                  <a:ext uri="{FF2B5EF4-FFF2-40B4-BE49-F238E27FC236}">
                    <a16:creationId xmlns:a16="http://schemas.microsoft.com/office/drawing/2014/main" id="{B323BA21-05A8-DA4F-936F-13631E507803}"/>
                  </a:ext>
                </a:extLst>
              </p:cNvPr>
              <p:cNvSpPr>
                <a:spLocks noRot="1" noChangeAspect="1" noMove="1" noResize="1" noEditPoints="1" noAdjustHandles="1" noChangeArrowheads="1" noChangeShapeType="1" noTextEdit="1"/>
              </p:cNvSpPr>
              <p:nvPr/>
            </p:nvSpPr>
            <p:spPr>
              <a:xfrm>
                <a:off x="386408" y="789084"/>
                <a:ext cx="9873152" cy="556434"/>
              </a:xfrm>
              <a:prstGeom prst="rect">
                <a:avLst/>
              </a:prstGeom>
              <a:blipFill>
                <a:blip r:embed="rId8"/>
                <a:stretch>
                  <a:fillRect l="-257" t="-6667" b="-2666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88890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4903E96B-2609-3142-BE83-8D3CAA6AC5ED}"/>
                  </a:ext>
                </a:extLst>
              </p:cNvPr>
              <p:cNvSpPr>
                <a:spLocks noGrp="1"/>
              </p:cNvSpPr>
              <p:nvPr>
                <p:ph type="title"/>
              </p:nvPr>
            </p:nvSpPr>
            <p:spPr>
              <a:xfrm>
                <a:off x="326382" y="657138"/>
                <a:ext cx="4107290" cy="802102"/>
              </a:xfrm>
            </p:spPr>
            <p:txBody>
              <a:bodyPr>
                <a:noAutofit/>
              </a:bodyPr>
              <a:lstStyle/>
              <a:p>
                <a:r>
                  <a:rPr kumimoji="1" lang="en-US" altLang="ja-JP" sz="3600" dirty="0">
                    <a:latin typeface="Cambria Math" panose="02040503050406030204" pitchFamily="18" charset="0"/>
                  </a:rPr>
                  <a:t>Case of in-flight </a:t>
                </a:r>
                <a14:m>
                  <m:oMath xmlns:m="http://schemas.openxmlformats.org/officeDocument/2006/math">
                    <m:sSup>
                      <m:sSupPr>
                        <m:ctrlPr>
                          <a:rPr kumimoji="1" lang="en-US" altLang="ja-JP" sz="3600" i="1" smtClean="0">
                            <a:latin typeface="Cambria Math" panose="02040503050406030204" pitchFamily="18" charset="0"/>
                          </a:rPr>
                        </m:ctrlPr>
                      </m:sSupPr>
                      <m:e>
                        <m:r>
                          <a:rPr kumimoji="1" lang="en-US" altLang="ja-JP" sz="3600" i="1" smtClean="0">
                            <a:latin typeface="Cambria Math" panose="02040503050406030204" pitchFamily="18" charset="0"/>
                            <a:ea typeface="Cambria Math" panose="02040503050406030204" pitchFamily="18" charset="0"/>
                          </a:rPr>
                          <m:t>𝜇</m:t>
                        </m:r>
                      </m:e>
                      <m:sup>
                        <m:r>
                          <a:rPr kumimoji="1" lang="en-US" altLang="ja-JP" sz="3600" b="0" i="1" smtClean="0">
                            <a:latin typeface="Cambria Math" panose="02040503050406030204" pitchFamily="18" charset="0"/>
                          </a:rPr>
                          <m:t>−</m:t>
                        </m:r>
                      </m:sup>
                    </m:sSup>
                  </m:oMath>
                </a14:m>
                <a:endParaRPr kumimoji="1" lang="ja-JP" altLang="en-US" sz="3600">
                  <a:latin typeface="Cambria Math" panose="02040503050406030204" pitchFamily="18" charset="0"/>
                </a:endParaRPr>
              </a:p>
            </p:txBody>
          </p:sp>
        </mc:Choice>
        <mc:Fallback xmlns="">
          <p:sp>
            <p:nvSpPr>
              <p:cNvPr id="2" name="タイトル 1">
                <a:extLst>
                  <a:ext uri="{FF2B5EF4-FFF2-40B4-BE49-F238E27FC236}">
                    <a16:creationId xmlns:a16="http://schemas.microsoft.com/office/drawing/2014/main" id="{4903E96B-2609-3142-BE83-8D3CAA6AC5ED}"/>
                  </a:ext>
                </a:extLst>
              </p:cNvPr>
              <p:cNvSpPr>
                <a:spLocks noGrp="1" noRot="1" noChangeAspect="1" noMove="1" noResize="1" noEditPoints="1" noAdjustHandles="1" noChangeArrowheads="1" noChangeShapeType="1" noTextEdit="1"/>
              </p:cNvSpPr>
              <p:nvPr>
                <p:ph type="title"/>
              </p:nvPr>
            </p:nvSpPr>
            <p:spPr>
              <a:xfrm>
                <a:off x="326382" y="657138"/>
                <a:ext cx="4107290" cy="802102"/>
              </a:xfrm>
              <a:blipFill>
                <a:blip r:embed="rId3"/>
                <a:stretch>
                  <a:fillRect l="-4321" t="-4688" b="-1406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AF126B46-5F69-2747-B734-4A2EE7505F9D}"/>
                  </a:ext>
                </a:extLst>
              </p:cNvPr>
              <p:cNvSpPr>
                <a:spLocks noGrp="1"/>
              </p:cNvSpPr>
              <p:nvPr>
                <p:ph idx="1"/>
              </p:nvPr>
            </p:nvSpPr>
            <p:spPr>
              <a:xfrm>
                <a:off x="455170" y="2725433"/>
                <a:ext cx="5640830" cy="508582"/>
              </a:xfrm>
            </p:spPr>
            <p:txBody>
              <a:bodyPr>
                <a:normAutofit/>
              </a:bodyPr>
              <a:lstStyle/>
              <a:p>
                <a:pPr marL="0" indent="0">
                  <a:buNone/>
                </a:pPr>
                <a:r>
                  <a:rPr kumimoji="1" lang="en-US" altLang="ja-JP" sz="2400" dirty="0">
                    <a:latin typeface="Cambria Math" panose="02040503050406030204" pitchFamily="18" charset="0"/>
                  </a:rPr>
                  <a:t>T : kinetic energy of in-flight </a:t>
                </a:r>
                <a14:m>
                  <m:oMath xmlns:m="http://schemas.openxmlformats.org/officeDocument/2006/math">
                    <m:sSup>
                      <m:sSupPr>
                        <m:ctrlPr>
                          <a:rPr kumimoji="1" lang="en-US" altLang="ja-JP" sz="2400" i="1" smtClean="0">
                            <a:latin typeface="Cambria Math" panose="02040503050406030204" pitchFamily="18" charset="0"/>
                          </a:rPr>
                        </m:ctrlPr>
                      </m:sSupPr>
                      <m:e>
                        <m:r>
                          <a:rPr kumimoji="1" lang="en-US" altLang="ja-JP" sz="2400" i="1" smtClean="0">
                            <a:latin typeface="Cambria Math" panose="02040503050406030204" pitchFamily="18" charset="0"/>
                            <a:ea typeface="Cambria Math" panose="02040503050406030204" pitchFamily="18" charset="0"/>
                          </a:rPr>
                          <m:t>𝜇</m:t>
                        </m:r>
                      </m:e>
                      <m:sup>
                        <m:r>
                          <a:rPr kumimoji="1" lang="en-US" altLang="ja-JP" sz="2400" b="0" i="1" smtClean="0">
                            <a:latin typeface="Cambria Math" panose="02040503050406030204" pitchFamily="18" charset="0"/>
                          </a:rPr>
                          <m:t>−</m:t>
                        </m:r>
                      </m:sup>
                    </m:sSup>
                  </m:oMath>
                </a14:m>
                <a:r>
                  <a:rPr kumimoji="1" lang="en-US" altLang="ja-JP" sz="2400" dirty="0">
                    <a:latin typeface="Cambria Math" panose="02040503050406030204" pitchFamily="18" charset="0"/>
                  </a:rPr>
                  <a:t>   (T&gt;0)</a:t>
                </a:r>
              </a:p>
            </p:txBody>
          </p:sp>
        </mc:Choice>
        <mc:Fallback xmlns="">
          <p:sp>
            <p:nvSpPr>
              <p:cNvPr id="3" name="コンテンツ プレースホルダー 2">
                <a:extLst>
                  <a:ext uri="{FF2B5EF4-FFF2-40B4-BE49-F238E27FC236}">
                    <a16:creationId xmlns:a16="http://schemas.microsoft.com/office/drawing/2014/main" id="{AF126B46-5F69-2747-B734-4A2EE7505F9D}"/>
                  </a:ext>
                </a:extLst>
              </p:cNvPr>
              <p:cNvSpPr>
                <a:spLocks noGrp="1" noRot="1" noChangeAspect="1" noMove="1" noResize="1" noEditPoints="1" noAdjustHandles="1" noChangeArrowheads="1" noChangeShapeType="1" noTextEdit="1"/>
              </p:cNvSpPr>
              <p:nvPr>
                <p:ph idx="1"/>
              </p:nvPr>
            </p:nvSpPr>
            <p:spPr>
              <a:xfrm>
                <a:off x="455170" y="2725433"/>
                <a:ext cx="5640830" cy="508582"/>
              </a:xfrm>
              <a:blipFill>
                <a:blip r:embed="rId4"/>
                <a:stretch>
                  <a:fillRect l="-1802" t="-14634" b="-731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正方形/長方形 3">
                <a:extLst>
                  <a:ext uri="{FF2B5EF4-FFF2-40B4-BE49-F238E27FC236}">
                    <a16:creationId xmlns:a16="http://schemas.microsoft.com/office/drawing/2014/main" id="{D740DAEC-810C-6340-8C57-558DBC457E45}"/>
                  </a:ext>
                </a:extLst>
              </p:cNvPr>
              <p:cNvSpPr/>
              <p:nvPr/>
            </p:nvSpPr>
            <p:spPr>
              <a:xfrm>
                <a:off x="4214815" y="3802414"/>
                <a:ext cx="6096000" cy="1619739"/>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altLang="ja-JP" sz="2400" i="1" smtClean="0">
                          <a:latin typeface="Cambria Math" panose="02040503050406030204" pitchFamily="18" charset="0"/>
                        </a:rPr>
                        <m:t> </m:t>
                      </m:r>
                      <m:r>
                        <a:rPr lang="en-US" altLang="ja-JP" sz="2400" i="1" smtClean="0">
                          <a:latin typeface="Cambria Math" panose="02040503050406030204" pitchFamily="18" charset="0"/>
                        </a:rPr>
                        <m:t>𝐸</m:t>
                      </m:r>
                      <m:r>
                        <a:rPr lang="en-US" altLang="ja-JP" sz="2400" i="1" smtClean="0">
                          <a:latin typeface="Cambria Math" panose="02040503050406030204" pitchFamily="18" charset="0"/>
                        </a:rPr>
                        <m:t>=</m:t>
                      </m:r>
                      <m:rad>
                        <m:radPr>
                          <m:degHide m:val="on"/>
                          <m:ctrlPr>
                            <a:rPr lang="en-US" altLang="ja-JP" sz="2400" i="1">
                              <a:latin typeface="Cambria Math" panose="02040503050406030204" pitchFamily="18" charset="0"/>
                            </a:rPr>
                          </m:ctrlPr>
                        </m:radPr>
                        <m:deg/>
                        <m:e>
                          <m:sSup>
                            <m:sSupPr>
                              <m:ctrlPr>
                                <a:rPr lang="en-US" altLang="ja-JP" sz="2400" i="1">
                                  <a:latin typeface="Cambria Math" panose="02040503050406030204" pitchFamily="18" charset="0"/>
                                </a:rPr>
                              </m:ctrlPr>
                            </m:sSupPr>
                            <m:e>
                              <m:r>
                                <a:rPr lang="en-US" altLang="ja-JP" sz="2400" i="1">
                                  <a:latin typeface="Cambria Math" panose="02040503050406030204" pitchFamily="18" charset="0"/>
                                </a:rPr>
                                <m:t>(</m:t>
                              </m:r>
                              <m:r>
                                <a:rPr lang="en-US" altLang="ja-JP" sz="2400" i="1">
                                  <a:latin typeface="Cambria Math" panose="02040503050406030204" pitchFamily="18" charset="0"/>
                                </a:rPr>
                                <m:t>𝑝𝑐</m:t>
                              </m:r>
                              <m:r>
                                <a:rPr lang="en-US" altLang="ja-JP" sz="2400" i="1">
                                  <a:latin typeface="Cambria Math" panose="02040503050406030204" pitchFamily="18" charset="0"/>
                                </a:rPr>
                                <m:t>)</m:t>
                              </m:r>
                            </m:e>
                            <m:sup>
                              <m:r>
                                <a:rPr lang="en-US" altLang="ja-JP" sz="2400" i="1">
                                  <a:latin typeface="Cambria Math" panose="02040503050406030204" pitchFamily="18" charset="0"/>
                                </a:rPr>
                                <m:t>2</m:t>
                              </m:r>
                            </m:sup>
                          </m:sSup>
                          <m:r>
                            <a:rPr lang="en-US" altLang="ja-JP" sz="2400" i="1">
                              <a:latin typeface="Cambria Math" panose="02040503050406030204" pitchFamily="18" charset="0"/>
                            </a:rPr>
                            <m:t>+</m:t>
                          </m:r>
                          <m:sSup>
                            <m:sSupPr>
                              <m:ctrlPr>
                                <a:rPr lang="en-US" altLang="ja-JP" sz="2400" i="1">
                                  <a:latin typeface="Cambria Math" panose="02040503050406030204" pitchFamily="18" charset="0"/>
                                </a:rPr>
                              </m:ctrlPr>
                            </m:sSupPr>
                            <m:e>
                              <m:r>
                                <a:rPr lang="en-US" altLang="ja-JP" sz="2400" i="1">
                                  <a:latin typeface="Cambria Math" panose="02040503050406030204" pitchFamily="18" charset="0"/>
                                </a:rPr>
                                <m:t>(</m:t>
                              </m:r>
                              <m:sSub>
                                <m:sSubPr>
                                  <m:ctrlPr>
                                    <a:rPr lang="en-US" altLang="ja-JP" sz="2400" i="1" smtClean="0">
                                      <a:latin typeface="Cambria Math" panose="02040503050406030204" pitchFamily="18" charset="0"/>
                                    </a:rPr>
                                  </m:ctrlPr>
                                </m:sSubPr>
                                <m:e>
                                  <m:r>
                                    <a:rPr lang="en-US" altLang="ja-JP" sz="2400" b="0" i="1" smtClean="0">
                                      <a:latin typeface="Cambria Math" panose="02040503050406030204" pitchFamily="18" charset="0"/>
                                    </a:rPr>
                                    <m:t>𝑚</m:t>
                                  </m:r>
                                </m:e>
                                <m:sub>
                                  <m:r>
                                    <a:rPr lang="en-US" altLang="ja-JP" sz="2400" i="1" smtClean="0">
                                      <a:latin typeface="Cambria Math" panose="02040503050406030204" pitchFamily="18" charset="0"/>
                                      <a:ea typeface="Cambria Math" panose="02040503050406030204" pitchFamily="18" charset="0"/>
                                    </a:rPr>
                                    <m:t>𝜇</m:t>
                                  </m:r>
                                </m:sub>
                              </m:sSub>
                              <m:sSup>
                                <m:sSupPr>
                                  <m:ctrlPr>
                                    <a:rPr lang="en-US" altLang="ja-JP" sz="2400" i="1">
                                      <a:latin typeface="Cambria Math" panose="02040503050406030204" pitchFamily="18" charset="0"/>
                                    </a:rPr>
                                  </m:ctrlPr>
                                </m:sSupPr>
                                <m:e>
                                  <m:r>
                                    <a:rPr lang="en-US" altLang="ja-JP" sz="2400" i="1">
                                      <a:latin typeface="Cambria Math" panose="02040503050406030204" pitchFamily="18" charset="0"/>
                                    </a:rPr>
                                    <m:t>𝑐</m:t>
                                  </m:r>
                                </m:e>
                                <m:sup>
                                  <m:r>
                                    <a:rPr lang="en-US" altLang="ja-JP" sz="2400" i="1">
                                      <a:latin typeface="Cambria Math" panose="02040503050406030204" pitchFamily="18" charset="0"/>
                                    </a:rPr>
                                    <m:t>2</m:t>
                                  </m:r>
                                </m:sup>
                              </m:sSup>
                              <m:r>
                                <a:rPr lang="en-US" altLang="ja-JP" sz="2400" i="1">
                                  <a:latin typeface="Cambria Math" panose="02040503050406030204" pitchFamily="18" charset="0"/>
                                </a:rPr>
                                <m:t>)</m:t>
                              </m:r>
                            </m:e>
                            <m:sup>
                              <m:r>
                                <a:rPr lang="en-US" altLang="ja-JP" sz="2400" i="1">
                                  <a:latin typeface="Cambria Math" panose="02040503050406030204" pitchFamily="18" charset="0"/>
                                </a:rPr>
                                <m:t>2</m:t>
                              </m:r>
                            </m:sup>
                          </m:sSup>
                        </m:e>
                      </m:rad>
                      <m:r>
                        <a:rPr lang="en-US" altLang="ja-JP" sz="2400" i="1">
                          <a:latin typeface="Cambria Math" panose="02040503050406030204" pitchFamily="18" charset="0"/>
                        </a:rPr>
                        <m:t>=116.3</m:t>
                      </m:r>
                      <m:r>
                        <a:rPr lang="en-US" altLang="ja-JP" sz="2400" i="1">
                          <a:latin typeface="Cambria Math" panose="02040503050406030204" pitchFamily="18" charset="0"/>
                        </a:rPr>
                        <m:t>𝑀𝑒𝑉</m:t>
                      </m:r>
                    </m:oMath>
                  </m:oMathPara>
                </a14:m>
                <a:endParaRPr lang="en-US" altLang="ja-JP" sz="2400" dirty="0">
                  <a:latin typeface="Cambria Math" panose="02040503050406030204" pitchFamily="18" charset="0"/>
                </a:endParaRPr>
              </a:p>
              <a:p>
                <a:endParaRPr lang="en-US" altLang="ja-JP" sz="240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rPr>
                        <m:t>𝑇</m:t>
                      </m:r>
                      <m:r>
                        <a:rPr lang="en-US" altLang="ja-JP" sz="2400" i="1">
                          <a:latin typeface="Cambria Math" panose="02040503050406030204" pitchFamily="18" charset="0"/>
                        </a:rPr>
                        <m:t>=</m:t>
                      </m:r>
                      <m:r>
                        <a:rPr lang="en-US" altLang="ja-JP" sz="2400" i="1">
                          <a:latin typeface="Cambria Math" panose="02040503050406030204" pitchFamily="18" charset="0"/>
                        </a:rPr>
                        <m:t>𝐸</m:t>
                      </m:r>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𝑚</m:t>
                          </m:r>
                        </m:e>
                        <m:sub>
                          <m:r>
                            <a:rPr lang="en-US" altLang="ja-JP" sz="2400" i="1">
                              <a:latin typeface="Cambria Math" panose="02040503050406030204" pitchFamily="18" charset="0"/>
                              <a:ea typeface="Cambria Math" panose="02040503050406030204" pitchFamily="18" charset="0"/>
                            </a:rPr>
                            <m:t>𝜇</m:t>
                          </m:r>
                        </m:sub>
                      </m:sSub>
                      <m:sSup>
                        <m:sSupPr>
                          <m:ctrlPr>
                            <a:rPr lang="en-US" altLang="ja-JP" sz="2400" i="1">
                              <a:latin typeface="Cambria Math" panose="02040503050406030204" pitchFamily="18" charset="0"/>
                            </a:rPr>
                          </m:ctrlPr>
                        </m:sSupPr>
                        <m:e>
                          <m:r>
                            <a:rPr lang="en-US" altLang="ja-JP" sz="2400" i="1">
                              <a:latin typeface="Cambria Math" panose="02040503050406030204" pitchFamily="18" charset="0"/>
                            </a:rPr>
                            <m:t>𝑐</m:t>
                          </m:r>
                        </m:e>
                        <m:sup>
                          <m:r>
                            <a:rPr lang="en-US" altLang="ja-JP" sz="2400" i="1">
                              <a:latin typeface="Cambria Math" panose="02040503050406030204" pitchFamily="18" charset="0"/>
                            </a:rPr>
                            <m:t>2</m:t>
                          </m:r>
                        </m:sup>
                      </m:sSup>
                      <m:r>
                        <a:rPr lang="en-US" altLang="ja-JP" sz="2400" i="1">
                          <a:latin typeface="Cambria Math" panose="02040503050406030204" pitchFamily="18" charset="0"/>
                        </a:rPr>
                        <m:t>=11.3</m:t>
                      </m:r>
                      <m:r>
                        <a:rPr lang="en-US" altLang="ja-JP" sz="2400" i="1">
                          <a:latin typeface="Cambria Math" panose="02040503050406030204" pitchFamily="18" charset="0"/>
                        </a:rPr>
                        <m:t>𝑀𝑒𝑉</m:t>
                      </m:r>
                    </m:oMath>
                  </m:oMathPara>
                </a14:m>
                <a:endParaRPr lang="ja-JP" altLang="en-US" sz="2400"/>
              </a:p>
            </p:txBody>
          </p:sp>
        </mc:Choice>
        <mc:Fallback xmlns="">
          <p:sp>
            <p:nvSpPr>
              <p:cNvPr id="4" name="正方形/長方形 3">
                <a:extLst>
                  <a:ext uri="{FF2B5EF4-FFF2-40B4-BE49-F238E27FC236}">
                    <a16:creationId xmlns:a16="http://schemas.microsoft.com/office/drawing/2014/main" id="{D740DAEC-810C-6340-8C57-558DBC457E45}"/>
                  </a:ext>
                </a:extLst>
              </p:cNvPr>
              <p:cNvSpPr>
                <a:spLocks noRot="1" noChangeAspect="1" noMove="1" noResize="1" noEditPoints="1" noAdjustHandles="1" noChangeArrowheads="1" noChangeShapeType="1" noTextEdit="1"/>
              </p:cNvSpPr>
              <p:nvPr/>
            </p:nvSpPr>
            <p:spPr>
              <a:xfrm>
                <a:off x="4214815" y="3802414"/>
                <a:ext cx="6096000" cy="1619739"/>
              </a:xfrm>
              <a:prstGeom prst="rect">
                <a:avLst/>
              </a:prstGeom>
              <a:blipFill>
                <a:blip r:embed="rId5"/>
                <a:stretch>
                  <a:fillRect b="-155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756334C2-F3EA-624F-B6CD-995ED92D64BC}"/>
                  </a:ext>
                </a:extLst>
              </p:cNvPr>
              <p:cNvSpPr txBox="1"/>
              <p:nvPr/>
            </p:nvSpPr>
            <p:spPr>
              <a:xfrm>
                <a:off x="326382" y="5466492"/>
                <a:ext cx="9874074" cy="1278876"/>
              </a:xfrm>
              <a:prstGeom prst="rect">
                <a:avLst/>
              </a:prstGeom>
              <a:noFill/>
            </p:spPr>
            <p:txBody>
              <a:bodyPr wrap="square" rtlCol="0">
                <a:spAutoFit/>
              </a:bodyPr>
              <a:lstStyle/>
              <a:p>
                <a:r>
                  <a:rPr lang="en-US" altLang="ja-JP" sz="3600" dirty="0">
                    <a:solidFill>
                      <a:schemeClr val="accent2"/>
                    </a:solidFill>
                    <a:latin typeface="Cambria Math" panose="02040503050406030204" pitchFamily="18" charset="0"/>
                    <a:ea typeface="Cambria Math" panose="02040503050406030204" pitchFamily="18" charset="0"/>
                  </a:rPr>
                  <a:t>If </a:t>
                </a:r>
                <a14:m>
                  <m:oMath xmlns:m="http://schemas.openxmlformats.org/officeDocument/2006/math">
                    <m:sSub>
                      <m:sSubPr>
                        <m:ctrlPr>
                          <a:rPr lang="en-US" altLang="ja-JP" sz="3600" i="1" smtClean="0">
                            <a:solidFill>
                              <a:schemeClr val="accent2"/>
                            </a:solidFill>
                            <a:latin typeface="Cambria Math" panose="02040503050406030204" pitchFamily="18" charset="0"/>
                            <a:ea typeface="Cambria Math" panose="02040503050406030204" pitchFamily="18" charset="0"/>
                          </a:rPr>
                        </m:ctrlPr>
                      </m:sSubPr>
                      <m:e>
                        <m:r>
                          <m:rPr>
                            <m:sty m:val="p"/>
                          </m:rPr>
                          <a:rPr lang="el-GR" altLang="ja-JP" sz="3600" i="1">
                            <a:solidFill>
                              <a:schemeClr val="accent2"/>
                            </a:solidFill>
                            <a:latin typeface="Cambria Math" panose="02040503050406030204" pitchFamily="18" charset="0"/>
                            <a:ea typeface="Cambria Math" panose="02040503050406030204" pitchFamily="18" charset="0"/>
                          </a:rPr>
                          <m:t>Δ</m:t>
                        </m:r>
                        <m:r>
                          <a:rPr lang="en-US" altLang="ja-JP" sz="3600" i="1">
                            <a:solidFill>
                              <a:schemeClr val="accent2"/>
                            </a:solidFill>
                            <a:latin typeface="Cambria Math" panose="02040503050406030204" pitchFamily="18" charset="0"/>
                            <a:ea typeface="Cambria Math" panose="02040503050406030204" pitchFamily="18" charset="0"/>
                          </a:rPr>
                          <m:t>𝐸</m:t>
                        </m:r>
                      </m:e>
                      <m:sub>
                        <m:r>
                          <a:rPr lang="en-US" altLang="ja-JP" sz="3600" b="0" i="1" smtClean="0">
                            <a:solidFill>
                              <a:schemeClr val="accent2"/>
                            </a:solidFill>
                            <a:latin typeface="Cambria Math" panose="02040503050406030204" pitchFamily="18" charset="0"/>
                            <a:ea typeface="Cambria Math" panose="02040503050406030204" pitchFamily="18" charset="0"/>
                          </a:rPr>
                          <m:t>𝑖𝑛</m:t>
                        </m:r>
                        <m:r>
                          <a:rPr lang="en-US" altLang="ja-JP" sz="3600" b="0" i="1" smtClean="0">
                            <a:solidFill>
                              <a:schemeClr val="accent2"/>
                            </a:solidFill>
                            <a:latin typeface="Cambria Math" panose="02040503050406030204" pitchFamily="18" charset="0"/>
                            <a:ea typeface="Cambria Math" panose="02040503050406030204" pitchFamily="18" charset="0"/>
                          </a:rPr>
                          <m:t>–</m:t>
                        </m:r>
                        <m:r>
                          <a:rPr lang="en-US" altLang="ja-JP" sz="3600" b="0" i="1" smtClean="0">
                            <a:solidFill>
                              <a:schemeClr val="accent2"/>
                            </a:solidFill>
                            <a:latin typeface="Cambria Math" panose="02040503050406030204" pitchFamily="18" charset="0"/>
                            <a:ea typeface="Cambria Math" panose="02040503050406030204" pitchFamily="18" charset="0"/>
                          </a:rPr>
                          <m:t>𝑓𝑙𝑖𝑔h𝑡</m:t>
                        </m:r>
                      </m:sub>
                    </m:sSub>
                    <m:r>
                      <a:rPr lang="en-US" altLang="ja-JP" sz="3600" i="1">
                        <a:solidFill>
                          <a:schemeClr val="accent2"/>
                        </a:solidFill>
                        <a:latin typeface="Cambria Math" panose="02040503050406030204" pitchFamily="18" charset="0"/>
                        <a:ea typeface="Cambria Math" panose="02040503050406030204" pitchFamily="18" charset="0"/>
                      </a:rPr>
                      <m:t>&gt;0 </m:t>
                    </m:r>
                  </m:oMath>
                </a14:m>
                <a:r>
                  <a:rPr lang="en-US" altLang="ja-JP" sz="3600" dirty="0">
                    <a:solidFill>
                      <a:schemeClr val="accent2"/>
                    </a:solidFill>
                    <a:latin typeface="Cambria Math" panose="02040503050406030204" pitchFamily="18" charset="0"/>
                    <a:ea typeface="Cambria Math" panose="02040503050406030204" pitchFamily="18" charset="0"/>
                  </a:rPr>
                  <a:t>, </a:t>
                </a:r>
                <a14:m>
                  <m:oMath xmlns:m="http://schemas.openxmlformats.org/officeDocument/2006/math">
                    <m:r>
                      <a:rPr lang="en-US" altLang="ja-JP" sz="3600">
                        <a:solidFill>
                          <a:schemeClr val="accent2"/>
                        </a:solidFill>
                        <a:latin typeface="Cambria Math" panose="02040503050406030204" pitchFamily="18" charset="0"/>
                        <a:ea typeface="Cambria Math" panose="02040503050406030204" pitchFamily="18" charset="0"/>
                      </a:rPr>
                      <m:t>   </m:t>
                    </m:r>
                    <m:r>
                      <m:rPr>
                        <m:sty m:val="p"/>
                      </m:rPr>
                      <a:rPr lang="en-US" altLang="ja-JP" sz="3600" b="0" i="0" smtClean="0">
                        <a:solidFill>
                          <a:schemeClr val="accent2"/>
                        </a:solidFill>
                        <a:latin typeface="Cambria Math" panose="02040503050406030204" pitchFamily="18" charset="0"/>
                        <a:ea typeface="Cambria Math" panose="02040503050406030204" pitchFamily="18" charset="0"/>
                      </a:rPr>
                      <m:t>T</m:t>
                    </m:r>
                    <m:r>
                      <a:rPr lang="en-US" altLang="ja-JP" sz="3600" b="0" i="0" smtClean="0">
                        <a:solidFill>
                          <a:schemeClr val="accent2"/>
                        </a:solidFill>
                        <a:latin typeface="Cambria Math" panose="02040503050406030204" pitchFamily="18" charset="0"/>
                        <a:ea typeface="Cambria Math" panose="02040503050406030204" pitchFamily="18" charset="0"/>
                      </a:rPr>
                      <m:t>+</m:t>
                    </m:r>
                    <m:d>
                      <m:dPr>
                        <m:ctrlPr>
                          <a:rPr lang="en-US" altLang="ja-JP" sz="3600" b="0" i="1" smtClean="0">
                            <a:solidFill>
                              <a:schemeClr val="accent2"/>
                            </a:solidFill>
                            <a:latin typeface="Cambria Math" panose="02040503050406030204" pitchFamily="18" charset="0"/>
                            <a:ea typeface="Cambria Math" panose="02040503050406030204" pitchFamily="18" charset="0"/>
                          </a:rPr>
                        </m:ctrlPr>
                      </m:dPr>
                      <m:e>
                        <m:sSub>
                          <m:sSubPr>
                            <m:ctrlPr>
                              <a:rPr lang="en-US" altLang="ja-JP" sz="3600" i="1">
                                <a:solidFill>
                                  <a:schemeClr val="accent2"/>
                                </a:solidFill>
                                <a:latin typeface="Cambria Math" panose="02040503050406030204" pitchFamily="18" charset="0"/>
                                <a:ea typeface="Cambria Math" panose="02040503050406030204" pitchFamily="18" charset="0"/>
                              </a:rPr>
                            </m:ctrlPr>
                          </m:sSubPr>
                          <m:e>
                            <m:r>
                              <a:rPr lang="en-US" altLang="ja-JP" sz="3600" i="1">
                                <a:solidFill>
                                  <a:schemeClr val="accent2"/>
                                </a:solidFill>
                                <a:latin typeface="Cambria Math" panose="02040503050406030204" pitchFamily="18" charset="0"/>
                                <a:ea typeface="Cambria Math" panose="02040503050406030204" pitchFamily="18" charset="0"/>
                              </a:rPr>
                              <m:t>𝑀</m:t>
                            </m:r>
                          </m:e>
                          <m:sub>
                            <m:d>
                              <m:dPr>
                                <m:ctrlPr>
                                  <a:rPr lang="en-US" altLang="ja-JP" sz="3600" i="1">
                                    <a:solidFill>
                                      <a:schemeClr val="accent2"/>
                                    </a:solidFill>
                                    <a:latin typeface="Cambria Math" panose="02040503050406030204" pitchFamily="18" charset="0"/>
                                    <a:ea typeface="Cambria Math" panose="02040503050406030204" pitchFamily="18" charset="0"/>
                                  </a:rPr>
                                </m:ctrlPr>
                              </m:dPr>
                              <m:e>
                                <m:r>
                                  <a:rPr lang="en-US" altLang="ja-JP" sz="3600" i="1">
                                    <a:solidFill>
                                      <a:schemeClr val="accent2"/>
                                    </a:solidFill>
                                    <a:latin typeface="Cambria Math" panose="02040503050406030204" pitchFamily="18" charset="0"/>
                                    <a:ea typeface="Cambria Math" panose="02040503050406030204" pitchFamily="18" charset="0"/>
                                  </a:rPr>
                                  <m:t>𝑁</m:t>
                                </m:r>
                                <m:r>
                                  <a:rPr lang="en-US" altLang="ja-JP" sz="3600" i="1">
                                    <a:solidFill>
                                      <a:schemeClr val="accent2"/>
                                    </a:solidFill>
                                    <a:latin typeface="Cambria Math" panose="02040503050406030204" pitchFamily="18" charset="0"/>
                                    <a:ea typeface="Cambria Math" panose="02040503050406030204" pitchFamily="18" charset="0"/>
                                  </a:rPr>
                                  <m:t>,</m:t>
                                </m:r>
                                <m:r>
                                  <a:rPr lang="en-US" altLang="ja-JP" sz="3600" i="1">
                                    <a:solidFill>
                                      <a:schemeClr val="accent2"/>
                                    </a:solidFill>
                                    <a:latin typeface="Cambria Math" panose="02040503050406030204" pitchFamily="18" charset="0"/>
                                    <a:ea typeface="Cambria Math" panose="02040503050406030204" pitchFamily="18" charset="0"/>
                                  </a:rPr>
                                  <m:t>𝑍</m:t>
                                </m:r>
                              </m:e>
                            </m:d>
                          </m:sub>
                        </m:sSub>
                        <m:r>
                          <a:rPr lang="en-US" altLang="ja-JP" sz="3600" i="1">
                            <a:solidFill>
                              <a:schemeClr val="accent2"/>
                            </a:solidFill>
                            <a:latin typeface="Cambria Math" panose="02040503050406030204" pitchFamily="18" charset="0"/>
                            <a:ea typeface="Cambria Math" panose="02040503050406030204" pitchFamily="18" charset="0"/>
                          </a:rPr>
                          <m:t>−</m:t>
                        </m:r>
                        <m:sSub>
                          <m:sSubPr>
                            <m:ctrlPr>
                              <a:rPr lang="en-US" altLang="ja-JP" sz="3600" i="1">
                                <a:solidFill>
                                  <a:schemeClr val="accent2"/>
                                </a:solidFill>
                                <a:latin typeface="Cambria Math" panose="02040503050406030204" pitchFamily="18" charset="0"/>
                                <a:ea typeface="Cambria Math" panose="02040503050406030204" pitchFamily="18" charset="0"/>
                              </a:rPr>
                            </m:ctrlPr>
                          </m:sSubPr>
                          <m:e>
                            <m:r>
                              <a:rPr lang="en-US" altLang="ja-JP" sz="3600" i="1">
                                <a:solidFill>
                                  <a:schemeClr val="accent2"/>
                                </a:solidFill>
                                <a:latin typeface="Cambria Math" panose="02040503050406030204" pitchFamily="18" charset="0"/>
                                <a:ea typeface="Cambria Math" panose="02040503050406030204" pitchFamily="18" charset="0"/>
                              </a:rPr>
                              <m:t>𝑀</m:t>
                            </m:r>
                          </m:e>
                          <m:sub>
                            <m:d>
                              <m:dPr>
                                <m:ctrlPr>
                                  <a:rPr lang="en-US" altLang="ja-JP" sz="3600" i="1">
                                    <a:solidFill>
                                      <a:schemeClr val="accent2"/>
                                    </a:solidFill>
                                    <a:latin typeface="Cambria Math" panose="02040503050406030204" pitchFamily="18" charset="0"/>
                                    <a:ea typeface="Cambria Math" panose="02040503050406030204" pitchFamily="18" charset="0"/>
                                  </a:rPr>
                                </m:ctrlPr>
                              </m:dPr>
                              <m:e>
                                <m:r>
                                  <a:rPr lang="en-US" altLang="ja-JP" sz="3600" i="1">
                                    <a:solidFill>
                                      <a:schemeClr val="accent2"/>
                                    </a:solidFill>
                                    <a:latin typeface="Cambria Math" panose="02040503050406030204" pitchFamily="18" charset="0"/>
                                    <a:ea typeface="Cambria Math" panose="02040503050406030204" pitchFamily="18" charset="0"/>
                                  </a:rPr>
                                  <m:t>𝑁</m:t>
                                </m:r>
                                <m:r>
                                  <a:rPr lang="en-US" altLang="ja-JP" sz="3600" i="1">
                                    <a:solidFill>
                                      <a:schemeClr val="accent2"/>
                                    </a:solidFill>
                                    <a:latin typeface="Cambria Math" panose="02040503050406030204" pitchFamily="18" charset="0"/>
                                    <a:ea typeface="Cambria Math" panose="02040503050406030204" pitchFamily="18" charset="0"/>
                                  </a:rPr>
                                  <m:t>,</m:t>
                                </m:r>
                                <m:r>
                                  <a:rPr lang="en-US" altLang="ja-JP" sz="3600" i="1">
                                    <a:solidFill>
                                      <a:schemeClr val="accent2"/>
                                    </a:solidFill>
                                    <a:latin typeface="Cambria Math" panose="02040503050406030204" pitchFamily="18" charset="0"/>
                                    <a:ea typeface="Cambria Math" panose="02040503050406030204" pitchFamily="18" charset="0"/>
                                  </a:rPr>
                                  <m:t>𝑍</m:t>
                                </m:r>
                                <m:r>
                                  <a:rPr lang="en-US" altLang="ja-JP" sz="3600" b="0" i="1" smtClean="0">
                                    <a:solidFill>
                                      <a:schemeClr val="accent2"/>
                                    </a:solidFill>
                                    <a:latin typeface="Cambria Math" panose="02040503050406030204" pitchFamily="18" charset="0"/>
                                    <a:ea typeface="Cambria Math" panose="02040503050406030204" pitchFamily="18" charset="0"/>
                                  </a:rPr>
                                  <m:t>−2</m:t>
                                </m:r>
                              </m:e>
                            </m:d>
                          </m:sub>
                        </m:sSub>
                      </m:e>
                    </m:d>
                    <m:r>
                      <a:rPr lang="en-US" altLang="ja-JP" sz="3600" b="0" i="1" smtClean="0">
                        <a:solidFill>
                          <a:schemeClr val="accent2"/>
                        </a:solidFill>
                        <a:latin typeface="Cambria Math" panose="02040503050406030204" pitchFamily="18" charset="0"/>
                        <a:ea typeface="Cambria Math" panose="02040503050406030204" pitchFamily="18" charset="0"/>
                      </a:rPr>
                      <m:t>&gt;0</m:t>
                    </m:r>
                  </m:oMath>
                </a14:m>
                <a:r>
                  <a:rPr kumimoji="1" lang="en-US" altLang="ja-JP" sz="3600" dirty="0">
                    <a:solidFill>
                      <a:schemeClr val="accent2"/>
                    </a:solidFill>
                    <a:latin typeface="Cambria Math" panose="02040503050406030204" pitchFamily="18" charset="0"/>
                    <a:ea typeface="Cambria Math" panose="02040503050406030204" pitchFamily="18" charset="0"/>
                  </a:rPr>
                  <a:t> , the reaction will happen.</a:t>
                </a:r>
                <a:endParaRPr kumimoji="1" lang="ja-JP" altLang="en-US" sz="3600">
                  <a:solidFill>
                    <a:schemeClr val="accent2"/>
                  </a:solidFill>
                  <a:latin typeface="Cambria Math" panose="02040503050406030204" pitchFamily="18" charset="0"/>
                </a:endParaRPr>
              </a:p>
            </p:txBody>
          </p:sp>
        </mc:Choice>
        <mc:Fallback xmlns="">
          <p:sp>
            <p:nvSpPr>
              <p:cNvPr id="6" name="テキスト ボックス 5">
                <a:extLst>
                  <a:ext uri="{FF2B5EF4-FFF2-40B4-BE49-F238E27FC236}">
                    <a16:creationId xmlns:a16="http://schemas.microsoft.com/office/drawing/2014/main" id="{756334C2-F3EA-624F-B6CD-995ED92D64BC}"/>
                  </a:ext>
                </a:extLst>
              </p:cNvPr>
              <p:cNvSpPr txBox="1">
                <a:spLocks noRot="1" noChangeAspect="1" noMove="1" noResize="1" noEditPoints="1" noAdjustHandles="1" noChangeArrowheads="1" noChangeShapeType="1" noTextEdit="1"/>
              </p:cNvSpPr>
              <p:nvPr/>
            </p:nvSpPr>
            <p:spPr>
              <a:xfrm>
                <a:off x="326382" y="5466492"/>
                <a:ext cx="9874074" cy="1278876"/>
              </a:xfrm>
              <a:prstGeom prst="rect">
                <a:avLst/>
              </a:prstGeom>
              <a:blipFill>
                <a:blip r:embed="rId6"/>
                <a:stretch>
                  <a:fillRect l="-1799" t="-2941" r="-2057" b="-1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AA04CA6C-4C58-FC42-B3F7-ED3ED5437A91}"/>
                  </a:ext>
                </a:extLst>
              </p:cNvPr>
              <p:cNvSpPr txBox="1"/>
              <p:nvPr/>
            </p:nvSpPr>
            <p:spPr>
              <a:xfrm>
                <a:off x="-223738" y="1870294"/>
                <a:ext cx="8182232" cy="6996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600" i="1" smtClean="0">
                              <a:latin typeface="Cambria Math" panose="02040503050406030204" pitchFamily="18" charset="0"/>
                            </a:rPr>
                          </m:ctrlPr>
                        </m:sSubPr>
                        <m:e>
                          <m:r>
                            <a:rPr kumimoji="1" lang="en-US" altLang="ja-JP" sz="3600" i="1" smtClean="0">
                              <a:latin typeface="Cambria Math" panose="02040503050406030204" pitchFamily="18" charset="0"/>
                              <a:ea typeface="Cambria Math" panose="02040503050406030204" pitchFamily="18" charset="0"/>
                            </a:rPr>
                            <m:t>∆</m:t>
                          </m:r>
                          <m:r>
                            <a:rPr kumimoji="1" lang="en-US" altLang="ja-JP" sz="3600" b="0" i="1" smtClean="0">
                              <a:latin typeface="Cambria Math" panose="02040503050406030204" pitchFamily="18" charset="0"/>
                              <a:ea typeface="Cambria Math" panose="02040503050406030204" pitchFamily="18" charset="0"/>
                            </a:rPr>
                            <m:t>𝐸</m:t>
                          </m:r>
                        </m:e>
                        <m:sub>
                          <m:r>
                            <a:rPr kumimoji="1" lang="en-US" altLang="ja-JP" sz="3600" b="0" i="1" smtClean="0">
                              <a:latin typeface="Cambria Math" panose="02040503050406030204" pitchFamily="18" charset="0"/>
                            </a:rPr>
                            <m:t>𝑖𝑛</m:t>
                          </m:r>
                          <m:r>
                            <a:rPr kumimoji="1" lang="en-US" altLang="ja-JP" sz="3600" b="0" i="1" smtClean="0">
                              <a:latin typeface="Cambria Math" panose="02040503050406030204" pitchFamily="18" charset="0"/>
                            </a:rPr>
                            <m:t>–</m:t>
                          </m:r>
                          <m:r>
                            <a:rPr kumimoji="1" lang="en-US" altLang="ja-JP" sz="3600" b="0" i="1" smtClean="0">
                              <a:latin typeface="Cambria Math" panose="02040503050406030204" pitchFamily="18" charset="0"/>
                            </a:rPr>
                            <m:t>𝑓𝑙𝑖𝑔h𝑡</m:t>
                          </m:r>
                        </m:sub>
                      </m:sSub>
                      <m:r>
                        <a:rPr kumimoji="1" lang="en-US" altLang="ja-JP" sz="3600" b="0" i="1" smtClean="0">
                          <a:latin typeface="Cambria Math" panose="02040503050406030204" pitchFamily="18" charset="0"/>
                        </a:rPr>
                        <m:t>=</m:t>
                      </m:r>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𝑀</m:t>
                          </m:r>
                        </m:e>
                        <m:sub>
                          <m:r>
                            <a:rPr kumimoji="1" lang="en-US" altLang="ja-JP" sz="3600" b="0" i="1" smtClean="0">
                              <a:latin typeface="Cambria Math" panose="02040503050406030204" pitchFamily="18" charset="0"/>
                            </a:rPr>
                            <m:t>(</m:t>
                          </m:r>
                          <m:r>
                            <a:rPr kumimoji="1" lang="en-US" altLang="ja-JP" sz="3600" b="0" i="1" smtClean="0">
                              <a:latin typeface="Cambria Math" panose="02040503050406030204" pitchFamily="18" charset="0"/>
                            </a:rPr>
                            <m:t>𝑁</m:t>
                          </m:r>
                          <m:r>
                            <a:rPr kumimoji="1" lang="en-US" altLang="ja-JP" sz="3600" b="0" i="1" smtClean="0">
                              <a:latin typeface="Cambria Math" panose="02040503050406030204" pitchFamily="18" charset="0"/>
                            </a:rPr>
                            <m:t>,</m:t>
                          </m:r>
                          <m:r>
                            <a:rPr kumimoji="1" lang="en-US" altLang="ja-JP" sz="3600" b="0" i="1" smtClean="0">
                              <a:latin typeface="Cambria Math" panose="02040503050406030204" pitchFamily="18" charset="0"/>
                            </a:rPr>
                            <m:t>𝑍</m:t>
                          </m:r>
                          <m:r>
                            <a:rPr kumimoji="1" lang="en-US" altLang="ja-JP" sz="3600" b="0" i="1" smtClean="0">
                              <a:latin typeface="Cambria Math" panose="02040503050406030204" pitchFamily="18" charset="0"/>
                            </a:rPr>
                            <m:t>)</m:t>
                          </m:r>
                        </m:sub>
                      </m:sSub>
                      <m:r>
                        <a:rPr kumimoji="1" lang="en-US" altLang="ja-JP" sz="3600" b="0" i="1" smtClean="0">
                          <a:latin typeface="Cambria Math" panose="02040503050406030204" pitchFamily="18" charset="0"/>
                        </a:rPr>
                        <m:t>+</m:t>
                      </m:r>
                      <m:r>
                        <a:rPr kumimoji="1" lang="en-US" altLang="ja-JP" sz="3600" b="0" i="1" smtClean="0">
                          <a:latin typeface="Cambria Math" panose="02040503050406030204" pitchFamily="18" charset="0"/>
                        </a:rPr>
                        <m:t>𝑇</m:t>
                      </m:r>
                      <m:r>
                        <a:rPr kumimoji="1" lang="en-US" altLang="ja-JP" sz="3600" b="0" i="1" smtClean="0">
                          <a:latin typeface="Cambria Math" panose="02040503050406030204" pitchFamily="18" charset="0"/>
                        </a:rPr>
                        <m:t>−</m:t>
                      </m:r>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𝑀</m:t>
                          </m:r>
                        </m:e>
                        <m:sub>
                          <m:r>
                            <a:rPr kumimoji="1" lang="en-US" altLang="ja-JP" sz="3600" b="0" i="1" smtClean="0">
                              <a:latin typeface="Cambria Math" panose="02040503050406030204" pitchFamily="18" charset="0"/>
                            </a:rPr>
                            <m:t>(</m:t>
                          </m:r>
                          <m:r>
                            <a:rPr kumimoji="1" lang="en-US" altLang="ja-JP" sz="3600" b="0" i="1" smtClean="0">
                              <a:latin typeface="Cambria Math" panose="02040503050406030204" pitchFamily="18" charset="0"/>
                            </a:rPr>
                            <m:t>𝑁</m:t>
                          </m:r>
                          <m:r>
                            <a:rPr kumimoji="1" lang="en-US" altLang="ja-JP" sz="3600" b="0" i="1" smtClean="0">
                              <a:latin typeface="Cambria Math" panose="02040503050406030204" pitchFamily="18" charset="0"/>
                            </a:rPr>
                            <m:t>,</m:t>
                          </m:r>
                          <m:r>
                            <a:rPr kumimoji="1" lang="en-US" altLang="ja-JP" sz="3600" b="0" i="1" smtClean="0">
                              <a:latin typeface="Cambria Math" panose="02040503050406030204" pitchFamily="18" charset="0"/>
                            </a:rPr>
                            <m:t>𝑍</m:t>
                          </m:r>
                          <m:r>
                            <a:rPr kumimoji="1" lang="en-US" altLang="ja-JP" sz="3600" b="0" i="1" smtClean="0">
                              <a:latin typeface="Cambria Math" panose="02040503050406030204" pitchFamily="18" charset="0"/>
                            </a:rPr>
                            <m:t>−2)</m:t>
                          </m:r>
                        </m:sub>
                      </m:sSub>
                    </m:oMath>
                  </m:oMathPara>
                </a14:m>
                <a:endParaRPr kumimoji="1" lang="ja-JP" altLang="en-US" sz="3600"/>
              </a:p>
            </p:txBody>
          </p:sp>
        </mc:Choice>
        <mc:Fallback xmlns="">
          <p:sp>
            <p:nvSpPr>
              <p:cNvPr id="7" name="テキスト ボックス 6">
                <a:extLst>
                  <a:ext uri="{FF2B5EF4-FFF2-40B4-BE49-F238E27FC236}">
                    <a16:creationId xmlns:a16="http://schemas.microsoft.com/office/drawing/2014/main" id="{AA04CA6C-4C58-FC42-B3F7-ED3ED5437A91}"/>
                  </a:ext>
                </a:extLst>
              </p:cNvPr>
              <p:cNvSpPr txBox="1">
                <a:spLocks noRot="1" noChangeAspect="1" noMove="1" noResize="1" noEditPoints="1" noAdjustHandles="1" noChangeArrowheads="1" noChangeShapeType="1" noTextEdit="1"/>
              </p:cNvSpPr>
              <p:nvPr/>
            </p:nvSpPr>
            <p:spPr>
              <a:xfrm>
                <a:off x="-223738" y="1870294"/>
                <a:ext cx="8182232" cy="699615"/>
              </a:xfrm>
              <a:prstGeom prst="rect">
                <a:avLst/>
              </a:prstGeom>
              <a:blipFill>
                <a:blip r:embed="rId7"/>
                <a:stretch>
                  <a:fillRect b="-125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正方形/長方形 7">
                <a:extLst>
                  <a:ext uri="{FF2B5EF4-FFF2-40B4-BE49-F238E27FC236}">
                    <a16:creationId xmlns:a16="http://schemas.microsoft.com/office/drawing/2014/main" id="{707C5AFA-8C30-C04F-9FB9-3EED9183B0FF}"/>
                  </a:ext>
                </a:extLst>
              </p:cNvPr>
              <p:cNvSpPr/>
              <p:nvPr/>
            </p:nvSpPr>
            <p:spPr>
              <a:xfrm>
                <a:off x="551384" y="4020149"/>
                <a:ext cx="4035787" cy="461665"/>
              </a:xfrm>
              <a:prstGeom prst="rect">
                <a:avLst/>
              </a:prstGeom>
            </p:spPr>
            <p:txBody>
              <a:bodyPr wrap="square">
                <a:spAutoFit/>
              </a:bodyPr>
              <a:lstStyle/>
              <a:p>
                <a:r>
                  <a:rPr lang="en-US" altLang="ja-JP" sz="2400" dirty="0">
                    <a:latin typeface="Cambria Math" panose="02040503050406030204" pitchFamily="18" charset="0"/>
                  </a:rPr>
                  <a:t>muon beam</a:t>
                </a:r>
                <a14:m>
                  <m:oMath xmlns:m="http://schemas.openxmlformats.org/officeDocument/2006/math">
                    <m:r>
                      <a:rPr lang="en-US" altLang="ja-JP" sz="2400" i="1">
                        <a:latin typeface="Cambria Math" panose="02040503050406030204" pitchFamily="18" charset="0"/>
                        <a:ea typeface="Cambria Math" panose="02040503050406030204" pitchFamily="18" charset="0"/>
                      </a:rPr>
                      <m:t>⋯</m:t>
                    </m:r>
                  </m:oMath>
                </a14:m>
                <a:r>
                  <a:rPr lang="en-US" altLang="ja-JP" sz="2400" dirty="0">
                    <a:latin typeface="Cambria Math" panose="02040503050406030204" pitchFamily="18" charset="0"/>
                  </a:rPr>
                  <a:t>50MeV/</a:t>
                </a:r>
                <a14:m>
                  <m:oMath xmlns:m="http://schemas.openxmlformats.org/officeDocument/2006/math">
                    <m:r>
                      <a:rPr lang="en-US" altLang="ja-JP" sz="2400" i="1">
                        <a:latin typeface="Cambria Math" panose="02040503050406030204" pitchFamily="18" charset="0"/>
                      </a:rPr>
                      <m:t>𝑐</m:t>
                    </m:r>
                  </m:oMath>
                </a14:m>
                <a:endParaRPr lang="en-US" altLang="ja-JP" sz="2400" dirty="0">
                  <a:latin typeface="Cambria Math" panose="02040503050406030204" pitchFamily="18" charset="0"/>
                </a:endParaRPr>
              </a:p>
            </p:txBody>
          </p:sp>
        </mc:Choice>
        <mc:Fallback xmlns="">
          <p:sp>
            <p:nvSpPr>
              <p:cNvPr id="8" name="正方形/長方形 7">
                <a:extLst>
                  <a:ext uri="{FF2B5EF4-FFF2-40B4-BE49-F238E27FC236}">
                    <a16:creationId xmlns:a16="http://schemas.microsoft.com/office/drawing/2014/main" id="{707C5AFA-8C30-C04F-9FB9-3EED9183B0FF}"/>
                  </a:ext>
                </a:extLst>
              </p:cNvPr>
              <p:cNvSpPr>
                <a:spLocks noRot="1" noChangeAspect="1" noMove="1" noResize="1" noEditPoints="1" noAdjustHandles="1" noChangeArrowheads="1" noChangeShapeType="1" noTextEdit="1"/>
              </p:cNvSpPr>
              <p:nvPr/>
            </p:nvSpPr>
            <p:spPr>
              <a:xfrm>
                <a:off x="551384" y="4020149"/>
                <a:ext cx="4035787" cy="461665"/>
              </a:xfrm>
              <a:prstGeom prst="rect">
                <a:avLst/>
              </a:prstGeom>
              <a:blipFill>
                <a:blip r:embed="rId8"/>
                <a:stretch>
                  <a:fillRect l="-1881" t="-10811" b="-2432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281FE0F4-D176-2A46-8110-6DF04183CE37}"/>
                  </a:ext>
                </a:extLst>
              </p:cNvPr>
              <p:cNvSpPr txBox="1"/>
              <p:nvPr/>
            </p:nvSpPr>
            <p:spPr>
              <a:xfrm>
                <a:off x="695400" y="3297477"/>
                <a:ext cx="5017570" cy="404919"/>
              </a:xfrm>
              <a:prstGeom prst="rect">
                <a:avLst/>
              </a:prstGeom>
              <a:noFill/>
            </p:spPr>
            <p:txBody>
              <a:bodyPr wrap="square" lIns="0" tIns="0" rIns="0" bIns="0" rtlCol="0">
                <a:spAutoFit/>
              </a:bodyPr>
              <a:lstStyle/>
              <a:p>
                <a:r>
                  <a:rPr lang="en-US" altLang="ja-JP" sz="2400" dirty="0">
                    <a:latin typeface="Cambria Math" panose="02040503050406030204" pitchFamily="18" charset="0"/>
                    <a:ea typeface="Cambria Math" panose="02040503050406030204" pitchFamily="18" charset="0"/>
                  </a:rPr>
                  <a:t>c</a:t>
                </a:r>
                <a:r>
                  <a:rPr kumimoji="1" lang="en-US" altLang="ja-JP" sz="2400" dirty="0">
                    <a:latin typeface="Cambria Math" panose="02040503050406030204" pitchFamily="18" charset="0"/>
                    <a:ea typeface="Cambria Math" panose="02040503050406030204" pitchFamily="18" charset="0"/>
                  </a:rPr>
                  <a:t>f.      </a:t>
                </a:r>
                <a14:m>
                  <m:oMath xmlns:m="http://schemas.openxmlformats.org/officeDocument/2006/math">
                    <m:sSub>
                      <m:sSubPr>
                        <m:ctrlPr>
                          <a:rPr kumimoji="1" lang="en-US" altLang="ja-JP" sz="2400" i="1" smtClean="0">
                            <a:latin typeface="Cambria Math" panose="02040503050406030204" pitchFamily="18" charset="0"/>
                          </a:rPr>
                        </m:ctrlPr>
                      </m:sSubPr>
                      <m:e>
                        <m:r>
                          <m:rPr>
                            <m:sty m:val="p"/>
                          </m:rPr>
                          <a:rPr kumimoji="1" lang="el-GR" altLang="ja-JP" sz="2400" i="1" smtClean="0">
                            <a:latin typeface="Cambria Math" panose="02040503050406030204" pitchFamily="18" charset="0"/>
                            <a:ea typeface="Cambria Math" panose="02040503050406030204" pitchFamily="18" charset="0"/>
                          </a:rPr>
                          <m:t>Δ</m:t>
                        </m:r>
                        <m:r>
                          <a:rPr kumimoji="1" lang="en-US" altLang="ja-JP" sz="2400" b="0" i="1" smtClean="0">
                            <a:latin typeface="Cambria Math" panose="02040503050406030204" pitchFamily="18" charset="0"/>
                            <a:ea typeface="Cambria Math" panose="02040503050406030204" pitchFamily="18" charset="0"/>
                          </a:rPr>
                          <m:t>𝐸</m:t>
                        </m:r>
                      </m:e>
                      <m:sub>
                        <m:r>
                          <a:rPr kumimoji="1" lang="en-US" altLang="ja-JP" sz="2400" b="0" i="1" smtClean="0">
                            <a:latin typeface="Cambria Math" panose="02040503050406030204" pitchFamily="18" charset="0"/>
                          </a:rPr>
                          <m:t>𝑠𝑡𝑜𝑝</m:t>
                        </m:r>
                      </m:sub>
                    </m:sSub>
                    <m:r>
                      <a:rPr kumimoji="1" lang="en-US" altLang="ja-JP" sz="2400" b="0" i="1" smtClean="0">
                        <a:latin typeface="Cambria Math" panose="02040503050406030204" pitchFamily="18" charset="0"/>
                      </a:rPr>
                      <m:t>=</m:t>
                    </m:r>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𝑀</m:t>
                        </m:r>
                      </m:e>
                      <m:sub>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𝑁</m:t>
                        </m:r>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𝑍</m:t>
                        </m:r>
                        <m:r>
                          <a:rPr kumimoji="1" lang="en-US" altLang="ja-JP" sz="2400" b="0" i="1" smtClean="0">
                            <a:latin typeface="Cambria Math" panose="02040503050406030204" pitchFamily="18" charset="0"/>
                          </a:rPr>
                          <m:t>)</m:t>
                        </m:r>
                      </m:sub>
                    </m:sSub>
                    <m:r>
                      <a:rPr kumimoji="1" lang="en-US" altLang="ja-JP" sz="2400" b="0" i="1" smtClean="0">
                        <a:latin typeface="Cambria Math" panose="02040503050406030204" pitchFamily="18" charset="0"/>
                      </a:rPr>
                      <m:t>−</m:t>
                    </m:r>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𝐵</m:t>
                        </m:r>
                      </m:e>
                      <m:sub>
                        <m:r>
                          <a:rPr kumimoji="1" lang="en-US" altLang="ja-JP" sz="2400" b="0" i="1" smtClean="0">
                            <a:latin typeface="Cambria Math" panose="02040503050406030204" pitchFamily="18" charset="0"/>
                            <a:ea typeface="Cambria Math" panose="02040503050406030204" pitchFamily="18" charset="0"/>
                          </a:rPr>
                          <m:t>𝜇</m:t>
                        </m:r>
                      </m:sub>
                    </m:sSub>
                    <m:r>
                      <a:rPr kumimoji="1" lang="en-US" altLang="ja-JP" sz="2400" b="0" i="1" smtClean="0">
                        <a:latin typeface="Cambria Math" panose="02040503050406030204" pitchFamily="18" charset="0"/>
                      </a:rPr>
                      <m:t>−</m:t>
                    </m:r>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𝑀</m:t>
                        </m:r>
                      </m:e>
                      <m:sub>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𝑁</m:t>
                        </m:r>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𝑍</m:t>
                        </m:r>
                        <m:r>
                          <a:rPr kumimoji="1" lang="en-US" altLang="ja-JP" sz="2400" b="0" i="1" smtClean="0">
                            <a:latin typeface="Cambria Math" panose="02040503050406030204" pitchFamily="18" charset="0"/>
                          </a:rPr>
                          <m:t>−2)</m:t>
                        </m:r>
                      </m:sub>
                    </m:sSub>
                  </m:oMath>
                </a14:m>
                <a:endParaRPr kumimoji="1" lang="ja-JP" altLang="en-US" sz="2400"/>
              </a:p>
            </p:txBody>
          </p:sp>
        </mc:Choice>
        <mc:Fallback xmlns="">
          <p:sp>
            <p:nvSpPr>
              <p:cNvPr id="9" name="テキスト ボックス 8">
                <a:extLst>
                  <a:ext uri="{FF2B5EF4-FFF2-40B4-BE49-F238E27FC236}">
                    <a16:creationId xmlns:a16="http://schemas.microsoft.com/office/drawing/2014/main" id="{281FE0F4-D176-2A46-8110-6DF04183CE37}"/>
                  </a:ext>
                </a:extLst>
              </p:cNvPr>
              <p:cNvSpPr txBox="1">
                <a:spLocks noRot="1" noChangeAspect="1" noMove="1" noResize="1" noEditPoints="1" noAdjustHandles="1" noChangeArrowheads="1" noChangeShapeType="1" noTextEdit="1"/>
              </p:cNvSpPr>
              <p:nvPr/>
            </p:nvSpPr>
            <p:spPr>
              <a:xfrm>
                <a:off x="695400" y="3297477"/>
                <a:ext cx="5017570" cy="404919"/>
              </a:xfrm>
              <a:prstGeom prst="rect">
                <a:avLst/>
              </a:prstGeom>
              <a:blipFill>
                <a:blip r:embed="rId9"/>
                <a:stretch>
                  <a:fillRect l="-3788" t="-21212" b="-3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E067ED37-93EE-F849-BF64-BB48B46394F1}"/>
                  </a:ext>
                </a:extLst>
              </p:cNvPr>
              <p:cNvSpPr txBox="1"/>
              <p:nvPr/>
            </p:nvSpPr>
            <p:spPr>
              <a:xfrm>
                <a:off x="318766" y="221067"/>
                <a:ext cx="9226002" cy="523220"/>
              </a:xfrm>
              <a:prstGeom prst="rect">
                <a:avLst/>
              </a:prstGeom>
              <a:noFill/>
            </p:spPr>
            <p:txBody>
              <a:bodyPr wrap="square" rtlCol="0">
                <a:spAutoFit/>
              </a:bodyPr>
              <a:lstStyle/>
              <a:p>
                <a:r>
                  <a:rPr kumimoji="1" lang="en-US" altLang="ja-JP" sz="2800" dirty="0">
                    <a:latin typeface="Cambria Math" panose="02040503050406030204" pitchFamily="18" charset="0"/>
                    <a:ea typeface="Cambria Math" panose="02040503050406030204" pitchFamily="18" charset="0"/>
                  </a:rPr>
                  <a:t>We can’t use </a:t>
                </a:r>
                <a14:m>
                  <m:oMath xmlns:m="http://schemas.openxmlformats.org/officeDocument/2006/math">
                    <m:sSup>
                      <m:sSupPr>
                        <m:ctrlPr>
                          <a:rPr kumimoji="1" lang="en-US" altLang="ja-JP" sz="2800" i="1" smtClean="0">
                            <a:latin typeface="Cambria Math" panose="02040503050406030204" pitchFamily="18" charset="0"/>
                            <a:ea typeface="Cambria Math" panose="02040503050406030204" pitchFamily="18" charset="0"/>
                          </a:rPr>
                        </m:ctrlPr>
                      </m:sSupPr>
                      <m:e>
                        <m:r>
                          <a:rPr kumimoji="1" lang="en-US" altLang="ja-JP" sz="2800" i="1" smtClean="0">
                            <a:latin typeface="Cambria Math" panose="02040503050406030204" pitchFamily="18" charset="0"/>
                            <a:ea typeface="Cambria Math" panose="02040503050406030204" pitchFamily="18" charset="0"/>
                          </a:rPr>
                          <m:t>𝜇</m:t>
                        </m:r>
                      </m:e>
                      <m:sup>
                        <m:r>
                          <a:rPr kumimoji="1" lang="en-US" altLang="ja-JP" sz="2800" b="0" i="1" smtClean="0">
                            <a:latin typeface="Cambria Math" panose="02040503050406030204" pitchFamily="18" charset="0"/>
                            <a:ea typeface="Cambria Math" panose="02040503050406030204" pitchFamily="18" charset="0"/>
                          </a:rPr>
                          <m:t>−</m:t>
                        </m:r>
                      </m:sup>
                    </m:sSup>
                    <m:r>
                      <a:rPr kumimoji="1" lang="en-US" altLang="ja-JP" sz="2800" b="0" i="1" smtClean="0">
                        <a:latin typeface="Cambria Math" panose="02040503050406030204" pitchFamily="18" charset="0"/>
                        <a:ea typeface="Cambria Math" panose="02040503050406030204" pitchFamily="18" charset="0"/>
                      </a:rPr>
                      <m:t> </m:t>
                    </m:r>
                  </m:oMath>
                </a14:m>
                <a:r>
                  <a:rPr kumimoji="1" lang="en-US" altLang="ja-JP" sz="2800" dirty="0">
                    <a:latin typeface="Cambria Math" panose="02040503050406030204" pitchFamily="18" charset="0"/>
                    <a:ea typeface="Cambria Math" panose="02040503050406030204" pitchFamily="18" charset="0"/>
                  </a:rPr>
                  <a:t>stopped, so we decided to use in-flight </a:t>
                </a:r>
                <a14:m>
                  <m:oMath xmlns:m="http://schemas.openxmlformats.org/officeDocument/2006/math">
                    <m:sSup>
                      <m:sSupPr>
                        <m:ctrlPr>
                          <a:rPr kumimoji="1" lang="en-US" altLang="ja-JP" sz="2800" i="1" smtClean="0">
                            <a:latin typeface="Cambria Math" panose="02040503050406030204" pitchFamily="18" charset="0"/>
                            <a:ea typeface="Cambria Math" panose="02040503050406030204" pitchFamily="18" charset="0"/>
                          </a:rPr>
                        </m:ctrlPr>
                      </m:sSupPr>
                      <m:e>
                        <m:r>
                          <a:rPr kumimoji="1" lang="en-US" altLang="ja-JP" sz="2800" i="1" smtClean="0">
                            <a:latin typeface="Cambria Math" panose="02040503050406030204" pitchFamily="18" charset="0"/>
                            <a:ea typeface="Cambria Math" panose="02040503050406030204" pitchFamily="18" charset="0"/>
                          </a:rPr>
                          <m:t>𝜇</m:t>
                        </m:r>
                      </m:e>
                      <m:sup>
                        <m:r>
                          <a:rPr kumimoji="1" lang="en-US" altLang="ja-JP" sz="2800" b="0" i="1" smtClean="0">
                            <a:latin typeface="Cambria Math" panose="02040503050406030204" pitchFamily="18" charset="0"/>
                            <a:ea typeface="Cambria Math" panose="02040503050406030204" pitchFamily="18" charset="0"/>
                          </a:rPr>
                          <m:t>−</m:t>
                        </m:r>
                      </m:sup>
                    </m:sSup>
                    <m:r>
                      <a:rPr kumimoji="1" lang="en-US" altLang="ja-JP" sz="2800" b="0" i="1" smtClean="0">
                        <a:latin typeface="Cambria Math" panose="02040503050406030204" pitchFamily="18" charset="0"/>
                        <a:ea typeface="Cambria Math" panose="02040503050406030204" pitchFamily="18" charset="0"/>
                      </a:rPr>
                      <m:t>.</m:t>
                    </m:r>
                  </m:oMath>
                </a14:m>
                <a:endParaRPr kumimoji="1" lang="ja-JP" altLang="en-US" sz="2800">
                  <a:latin typeface="Cambria Math" panose="02040503050406030204" pitchFamily="18" charset="0"/>
                </a:endParaRPr>
              </a:p>
            </p:txBody>
          </p:sp>
        </mc:Choice>
        <mc:Fallback xmlns="">
          <p:sp>
            <p:nvSpPr>
              <p:cNvPr id="5" name="テキスト ボックス 4">
                <a:extLst>
                  <a:ext uri="{FF2B5EF4-FFF2-40B4-BE49-F238E27FC236}">
                    <a16:creationId xmlns:a16="http://schemas.microsoft.com/office/drawing/2014/main" id="{E067ED37-93EE-F849-BF64-BB48B46394F1}"/>
                  </a:ext>
                </a:extLst>
              </p:cNvPr>
              <p:cNvSpPr txBox="1">
                <a:spLocks noRot="1" noChangeAspect="1" noMove="1" noResize="1" noEditPoints="1" noAdjustHandles="1" noChangeArrowheads="1" noChangeShapeType="1" noTextEdit="1"/>
              </p:cNvSpPr>
              <p:nvPr/>
            </p:nvSpPr>
            <p:spPr>
              <a:xfrm>
                <a:off x="318766" y="221067"/>
                <a:ext cx="9226002" cy="523220"/>
              </a:xfrm>
              <a:prstGeom prst="rect">
                <a:avLst/>
              </a:prstGeom>
              <a:blipFill>
                <a:blip r:embed="rId10"/>
                <a:stretch>
                  <a:fillRect l="-1374" t="-9302" b="-2790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正方形/長方形 9">
                <a:extLst>
                  <a:ext uri="{FF2B5EF4-FFF2-40B4-BE49-F238E27FC236}">
                    <a16:creationId xmlns:a16="http://schemas.microsoft.com/office/drawing/2014/main" id="{F615DAE6-09E9-0E4E-8BB0-717184ADB26B}"/>
                  </a:ext>
                </a:extLst>
              </p:cNvPr>
              <p:cNvSpPr/>
              <p:nvPr/>
            </p:nvSpPr>
            <p:spPr>
              <a:xfrm>
                <a:off x="363776" y="1355098"/>
                <a:ext cx="10310258" cy="558230"/>
              </a:xfrm>
              <a:prstGeom prst="rect">
                <a:avLst/>
              </a:prstGeom>
            </p:spPr>
            <p:txBody>
              <a:bodyPr wrap="none">
                <a:spAutoFit/>
              </a:bodyPr>
              <a:lstStyle/>
              <a:p>
                <a14:m>
                  <m:oMath xmlns:m="http://schemas.openxmlformats.org/officeDocument/2006/math">
                    <m:sSub>
                      <m:sSubPr>
                        <m:ctrlPr>
                          <a:rPr lang="en-US" altLang="ja-JP" sz="2800" i="1">
                            <a:latin typeface="Cambria Math" panose="02040503050406030204" pitchFamily="18" charset="0"/>
                          </a:rPr>
                        </m:ctrlPr>
                      </m:sSubPr>
                      <m:e>
                        <m:r>
                          <a:rPr lang="en-US" altLang="ja-JP" sz="2800" i="1">
                            <a:latin typeface="Cambria Math" panose="02040503050406030204" pitchFamily="18" charset="0"/>
                            <a:ea typeface="Cambria Math" panose="02040503050406030204" pitchFamily="18" charset="0"/>
                          </a:rPr>
                          <m:t>∆</m:t>
                        </m:r>
                        <m:r>
                          <a:rPr lang="en-US" altLang="ja-JP" sz="2800" i="1">
                            <a:latin typeface="Cambria Math" panose="02040503050406030204" pitchFamily="18" charset="0"/>
                            <a:ea typeface="Cambria Math" panose="02040503050406030204" pitchFamily="18" charset="0"/>
                          </a:rPr>
                          <m:t>𝐸</m:t>
                        </m:r>
                      </m:e>
                      <m:sub>
                        <m:r>
                          <a:rPr lang="en-US" altLang="ja-JP" sz="2800" i="1">
                            <a:latin typeface="Cambria Math" panose="02040503050406030204" pitchFamily="18" charset="0"/>
                          </a:rPr>
                          <m:t>𝑖𝑛</m:t>
                        </m:r>
                        <m:r>
                          <a:rPr lang="en-US" altLang="ja-JP" sz="2800" i="1">
                            <a:latin typeface="Cambria Math" panose="02040503050406030204" pitchFamily="18" charset="0"/>
                          </a:rPr>
                          <m:t>–</m:t>
                        </m:r>
                        <m:r>
                          <a:rPr lang="en-US" altLang="ja-JP" sz="2800" i="1">
                            <a:latin typeface="Cambria Math" panose="02040503050406030204" pitchFamily="18" charset="0"/>
                          </a:rPr>
                          <m:t>𝑓𝑙𝑖𝑔h𝑡</m:t>
                        </m:r>
                      </m:sub>
                    </m:sSub>
                  </m:oMath>
                </a14:m>
                <a:r>
                  <a:rPr lang="en-US" altLang="ja-JP" sz="2800" dirty="0">
                    <a:latin typeface="Cambria Math" panose="02040503050406030204" pitchFamily="18" charset="0"/>
                  </a:rPr>
                  <a:t> : emitted energy through the reaction using in-flight </a:t>
                </a:r>
                <a14:m>
                  <m:oMath xmlns:m="http://schemas.openxmlformats.org/officeDocument/2006/math">
                    <m:sSup>
                      <m:sSupPr>
                        <m:ctrlPr>
                          <a:rPr lang="en-US" altLang="ja-JP" sz="2800" i="1">
                            <a:latin typeface="Cambria Math" panose="02040503050406030204" pitchFamily="18" charset="0"/>
                          </a:rPr>
                        </m:ctrlPr>
                      </m:sSupPr>
                      <m:e>
                        <m:r>
                          <a:rPr lang="en-US" altLang="ja-JP" sz="2800" i="1">
                            <a:latin typeface="Cambria Math" panose="02040503050406030204" pitchFamily="18" charset="0"/>
                            <a:ea typeface="Cambria Math" panose="02040503050406030204" pitchFamily="18" charset="0"/>
                          </a:rPr>
                          <m:t>𝜇</m:t>
                        </m:r>
                      </m:e>
                      <m:sup>
                        <m:r>
                          <a:rPr lang="en-US" altLang="ja-JP" sz="2800" i="1">
                            <a:latin typeface="Cambria Math" panose="02040503050406030204" pitchFamily="18" charset="0"/>
                          </a:rPr>
                          <m:t>−</m:t>
                        </m:r>
                      </m:sup>
                    </m:sSup>
                  </m:oMath>
                </a14:m>
                <a:endParaRPr lang="ja-JP" altLang="en-US" sz="2800"/>
              </a:p>
            </p:txBody>
          </p:sp>
        </mc:Choice>
        <mc:Fallback xmlns="">
          <p:sp>
            <p:nvSpPr>
              <p:cNvPr id="10" name="正方形/長方形 9">
                <a:extLst>
                  <a:ext uri="{FF2B5EF4-FFF2-40B4-BE49-F238E27FC236}">
                    <a16:creationId xmlns:a16="http://schemas.microsoft.com/office/drawing/2014/main" id="{F615DAE6-09E9-0E4E-8BB0-717184ADB26B}"/>
                  </a:ext>
                </a:extLst>
              </p:cNvPr>
              <p:cNvSpPr>
                <a:spLocks noRot="1" noChangeAspect="1" noMove="1" noResize="1" noEditPoints="1" noAdjustHandles="1" noChangeArrowheads="1" noChangeShapeType="1" noTextEdit="1"/>
              </p:cNvSpPr>
              <p:nvPr/>
            </p:nvSpPr>
            <p:spPr>
              <a:xfrm>
                <a:off x="363776" y="1355098"/>
                <a:ext cx="10310258" cy="558230"/>
              </a:xfrm>
              <a:prstGeom prst="rect">
                <a:avLst/>
              </a:prstGeom>
              <a:blipFill>
                <a:blip r:embed="rId11"/>
                <a:stretch>
                  <a:fillRect l="-369" t="-8889" b="-22222"/>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944868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C1323DCD-A365-4D41-9894-F7D1BAC2077E}"/>
                  </a:ext>
                </a:extLst>
              </p:cNvPr>
              <p:cNvSpPr>
                <a:spLocks noGrp="1"/>
              </p:cNvSpPr>
              <p:nvPr>
                <p:ph type="title"/>
              </p:nvPr>
            </p:nvSpPr>
            <p:spPr>
              <a:xfrm>
                <a:off x="359228" y="18255"/>
                <a:ext cx="10515600" cy="1325563"/>
              </a:xfrm>
            </p:spPr>
            <p:txBody>
              <a:bodyPr>
                <a:normAutofit/>
              </a:bodyPr>
              <a:lstStyle/>
              <a:p>
                <a:r>
                  <a:rPr kumimoji="1" lang="en-US" altLang="ja-JP" sz="4000" dirty="0">
                    <a:latin typeface="Cambria Math" panose="02040503050406030204" pitchFamily="18" charset="0"/>
                    <a:ea typeface="Cambria Math" panose="02040503050406030204" pitchFamily="18" charset="0"/>
                  </a:rPr>
                  <a:t>Calculation of </a:t>
                </a:r>
                <a14:m>
                  <m:oMath xmlns:m="http://schemas.openxmlformats.org/officeDocument/2006/math">
                    <m:sSub>
                      <m:sSubPr>
                        <m:ctrlPr>
                          <a:rPr kumimoji="1" lang="en-US" altLang="ja-JP" sz="4000" i="1" smtClean="0">
                            <a:latin typeface="Cambria Math" panose="02040503050406030204" pitchFamily="18" charset="0"/>
                          </a:rPr>
                        </m:ctrlPr>
                      </m:sSubPr>
                      <m:e>
                        <m:r>
                          <m:rPr>
                            <m:sty m:val="p"/>
                          </m:rPr>
                          <a:rPr lang="en-US" altLang="ja-JP" sz="4000" i="1">
                            <a:latin typeface="Cambria Math" panose="02040503050406030204" pitchFamily="18" charset="0"/>
                          </a:rPr>
                          <m:t>Δ</m:t>
                        </m:r>
                        <m:r>
                          <a:rPr kumimoji="1" lang="en-US" altLang="ja-JP" sz="4000" b="0" i="1" smtClean="0">
                            <a:latin typeface="Cambria Math" panose="02040503050406030204" pitchFamily="18" charset="0"/>
                          </a:rPr>
                          <m:t>𝐸</m:t>
                        </m:r>
                      </m:e>
                      <m:sub>
                        <m:r>
                          <a:rPr kumimoji="1" lang="en-US" altLang="ja-JP" sz="4000" b="0" i="1" smtClean="0">
                            <a:latin typeface="Cambria Math" panose="02040503050406030204" pitchFamily="18" charset="0"/>
                          </a:rPr>
                          <m:t>𝑖𝑛</m:t>
                        </m:r>
                        <m:r>
                          <a:rPr kumimoji="1" lang="en-US" altLang="ja-JP" sz="4000" b="0" i="1" smtClean="0">
                            <a:latin typeface="Cambria Math" panose="02040503050406030204" pitchFamily="18" charset="0"/>
                          </a:rPr>
                          <m:t>–</m:t>
                        </m:r>
                        <m:r>
                          <a:rPr kumimoji="1" lang="en-US" altLang="ja-JP" sz="4000" b="0" i="1" smtClean="0">
                            <a:latin typeface="Cambria Math" panose="02040503050406030204" pitchFamily="18" charset="0"/>
                          </a:rPr>
                          <m:t>𝑓𝑙𝑖𝑔h𝑡</m:t>
                        </m:r>
                      </m:sub>
                    </m:sSub>
                  </m:oMath>
                </a14:m>
                <a:endParaRPr kumimoji="1" lang="ja-JP" altLang="en-US" sz="4000"/>
              </a:p>
            </p:txBody>
          </p:sp>
        </mc:Choice>
        <mc:Fallback xmlns="">
          <p:sp>
            <p:nvSpPr>
              <p:cNvPr id="2" name="タイトル 1">
                <a:extLst>
                  <a:ext uri="{FF2B5EF4-FFF2-40B4-BE49-F238E27FC236}">
                    <a16:creationId xmlns:a16="http://schemas.microsoft.com/office/drawing/2014/main" id="{C1323DCD-A365-4D41-9894-F7D1BAC2077E}"/>
                  </a:ext>
                </a:extLst>
              </p:cNvPr>
              <p:cNvSpPr>
                <a:spLocks noGrp="1" noRot="1" noChangeAspect="1" noMove="1" noResize="1" noEditPoints="1" noAdjustHandles="1" noChangeArrowheads="1" noChangeShapeType="1" noTextEdit="1"/>
              </p:cNvSpPr>
              <p:nvPr>
                <p:ph type="title"/>
              </p:nvPr>
            </p:nvSpPr>
            <p:spPr>
              <a:xfrm>
                <a:off x="359228" y="18255"/>
                <a:ext cx="10515600" cy="1325563"/>
              </a:xfrm>
              <a:blipFill>
                <a:blip r:embed="rId3"/>
                <a:stretch>
                  <a:fillRect l="-1930"/>
                </a:stretch>
              </a:blipFill>
            </p:spPr>
            <p:txBody>
              <a:bodyPr/>
              <a:lstStyle/>
              <a:p>
                <a:r>
                  <a:rPr lang="ja-JP" altLang="en-US">
                    <a:noFill/>
                  </a:rPr>
                  <a:t> </a:t>
                </a:r>
              </a:p>
            </p:txBody>
          </p:sp>
        </mc:Fallback>
      </mc:AlternateContent>
      <p:sp>
        <p:nvSpPr>
          <p:cNvPr id="6" name="正方形/長方形 5">
            <a:extLst>
              <a:ext uri="{FF2B5EF4-FFF2-40B4-BE49-F238E27FC236}">
                <a16:creationId xmlns:a16="http://schemas.microsoft.com/office/drawing/2014/main" id="{91A94FE4-6A30-604D-94D8-313043410FB8}"/>
              </a:ext>
            </a:extLst>
          </p:cNvPr>
          <p:cNvSpPr/>
          <p:nvPr/>
        </p:nvSpPr>
        <p:spPr>
          <a:xfrm>
            <a:off x="2069110" y="1207477"/>
            <a:ext cx="1584176" cy="293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graphicFrame>
            <p:nvGraphicFramePr>
              <p:cNvPr id="4" name="表 3">
                <a:extLst>
                  <a:ext uri="{FF2B5EF4-FFF2-40B4-BE49-F238E27FC236}">
                    <a16:creationId xmlns:a16="http://schemas.microsoft.com/office/drawing/2014/main" id="{D56D2A23-E022-F24E-A0FA-0188B3EE28A3}"/>
                  </a:ext>
                </a:extLst>
              </p:cNvPr>
              <p:cNvGraphicFramePr>
                <a:graphicFrameLocks noGrp="1"/>
              </p:cNvGraphicFramePr>
              <p:nvPr>
                <p:extLst>
                  <p:ext uri="{D42A27DB-BD31-4B8C-83A1-F6EECF244321}">
                    <p14:modId xmlns:p14="http://schemas.microsoft.com/office/powerpoint/2010/main" val="3162212440"/>
                  </p:ext>
                </p:extLst>
              </p:nvPr>
            </p:nvGraphicFramePr>
            <p:xfrm>
              <a:off x="204048" y="1207477"/>
              <a:ext cx="11987952" cy="4176466"/>
            </p:xfrm>
            <a:graphic>
              <a:graphicData uri="http://schemas.openxmlformats.org/drawingml/2006/table">
                <a:tbl>
                  <a:tblPr firstRow="1" firstCol="1" bandRow="1">
                    <a:tableStyleId>{5C22544A-7EE6-4342-B048-85BDC9FD1C3A}</a:tableStyleId>
                  </a:tblPr>
                  <a:tblGrid>
                    <a:gridCol w="1833820">
                      <a:extLst>
                        <a:ext uri="{9D8B030D-6E8A-4147-A177-3AD203B41FA5}">
                          <a16:colId xmlns:a16="http://schemas.microsoft.com/office/drawing/2014/main" val="3846713030"/>
                        </a:ext>
                      </a:extLst>
                    </a:gridCol>
                    <a:gridCol w="2363659">
                      <a:extLst>
                        <a:ext uri="{9D8B030D-6E8A-4147-A177-3AD203B41FA5}">
                          <a16:colId xmlns:a16="http://schemas.microsoft.com/office/drawing/2014/main" val="183179084"/>
                        </a:ext>
                      </a:extLst>
                    </a:gridCol>
                    <a:gridCol w="2201840">
                      <a:extLst>
                        <a:ext uri="{9D8B030D-6E8A-4147-A177-3AD203B41FA5}">
                          <a16:colId xmlns:a16="http://schemas.microsoft.com/office/drawing/2014/main" val="2629442740"/>
                        </a:ext>
                      </a:extLst>
                    </a:gridCol>
                    <a:gridCol w="3004050">
                      <a:extLst>
                        <a:ext uri="{9D8B030D-6E8A-4147-A177-3AD203B41FA5}">
                          <a16:colId xmlns:a16="http://schemas.microsoft.com/office/drawing/2014/main" val="2121432764"/>
                        </a:ext>
                      </a:extLst>
                    </a:gridCol>
                    <a:gridCol w="2584583">
                      <a:extLst>
                        <a:ext uri="{9D8B030D-6E8A-4147-A177-3AD203B41FA5}">
                          <a16:colId xmlns:a16="http://schemas.microsoft.com/office/drawing/2014/main" val="3116942213"/>
                        </a:ext>
                      </a:extLst>
                    </a:gridCol>
                  </a:tblGrid>
                  <a:tr h="928102">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ja-JP" sz="2000" i="1" kern="100" smtClean="0">
                                        <a:solidFill>
                                          <a:schemeClr val="tx1"/>
                                        </a:solidFill>
                                        <a:effectLst/>
                                        <a:latin typeface="Cambria Math" panose="02040503050406030204" pitchFamily="18" charset="0"/>
                                      </a:rPr>
                                    </m:ctrlPr>
                                  </m:sSubPr>
                                  <m:e>
                                    <m:r>
                                      <a:rPr lang="en-US" sz="2000" kern="100">
                                        <a:solidFill>
                                          <a:schemeClr val="tx1"/>
                                        </a:solidFill>
                                        <a:effectLst/>
                                        <a:latin typeface="Cambria Math" panose="02040503050406030204" pitchFamily="18" charset="0"/>
                                        <a:ea typeface="Cambria Math" panose="02040503050406030204" pitchFamily="18" charset="0"/>
                                      </a:rPr>
                                      <m:t>𝑀</m:t>
                                    </m:r>
                                  </m:e>
                                  <m:sub>
                                    <m:d>
                                      <m:dPr>
                                        <m:ctrlPr>
                                          <a:rPr lang="ja-JP" sz="2000" i="1" kern="100">
                                            <a:solidFill>
                                              <a:schemeClr val="tx1"/>
                                            </a:solidFill>
                                            <a:effectLst/>
                                            <a:latin typeface="Cambria Math" panose="02040503050406030204" pitchFamily="18" charset="0"/>
                                          </a:rPr>
                                        </m:ctrlPr>
                                      </m:dPr>
                                      <m:e>
                                        <m:r>
                                          <a:rPr lang="en-US" sz="2000" kern="100">
                                            <a:solidFill>
                                              <a:schemeClr val="tx1"/>
                                            </a:solidFill>
                                            <a:effectLst/>
                                            <a:latin typeface="Cambria Math" panose="02040503050406030204" pitchFamily="18" charset="0"/>
                                            <a:ea typeface="Cambria Math" panose="02040503050406030204" pitchFamily="18" charset="0"/>
                                          </a:rPr>
                                          <m:t>𝑁</m:t>
                                        </m:r>
                                        <m:r>
                                          <a:rPr lang="en-US" sz="2000" kern="100">
                                            <a:solidFill>
                                              <a:schemeClr val="tx1"/>
                                            </a:solidFill>
                                            <a:effectLst/>
                                            <a:latin typeface="Cambria Math" panose="02040503050406030204" pitchFamily="18" charset="0"/>
                                            <a:ea typeface="Cambria Math" panose="02040503050406030204" pitchFamily="18" charset="0"/>
                                          </a:rPr>
                                          <m:t>,</m:t>
                                        </m:r>
                                        <m:r>
                                          <a:rPr lang="en-US" sz="2000" kern="100">
                                            <a:solidFill>
                                              <a:schemeClr val="tx1"/>
                                            </a:solidFill>
                                            <a:effectLst/>
                                            <a:latin typeface="Cambria Math" panose="02040503050406030204" pitchFamily="18" charset="0"/>
                                            <a:ea typeface="Cambria Math" panose="02040503050406030204" pitchFamily="18" charset="0"/>
                                          </a:rPr>
                                          <m:t>𝑍</m:t>
                                        </m:r>
                                      </m:e>
                                    </m:d>
                                  </m:sub>
                                </m:sSub>
                              </m:oMath>
                            </m:oMathPara>
                          </a14:m>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000" kern="100" dirty="0">
                              <a:solidFill>
                                <a:schemeClr val="tx1"/>
                              </a:solidFill>
                              <a:effectLst/>
                              <a:latin typeface="Cambria Math" panose="02040503050406030204" pitchFamily="18" charset="0"/>
                              <a:ea typeface="Cambria Math" panose="02040503050406030204" pitchFamily="18" charset="0"/>
                            </a:rPr>
                            <a:t>abundance ratio</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ja-JP" sz="2000" i="1" kern="100" smtClean="0">
                                        <a:solidFill>
                                          <a:schemeClr val="tx1"/>
                                        </a:solidFill>
                                        <a:effectLst/>
                                        <a:latin typeface="Cambria Math" panose="02040503050406030204" pitchFamily="18" charset="0"/>
                                      </a:rPr>
                                    </m:ctrlPr>
                                  </m:sSubPr>
                                  <m:e>
                                    <m:r>
                                      <a:rPr lang="en-US" sz="2000" kern="100">
                                        <a:solidFill>
                                          <a:schemeClr val="tx1"/>
                                        </a:solidFill>
                                        <a:effectLst/>
                                        <a:latin typeface="Cambria Math" panose="02040503050406030204" pitchFamily="18" charset="0"/>
                                        <a:ea typeface="Cambria Math" panose="02040503050406030204" pitchFamily="18" charset="0"/>
                                      </a:rPr>
                                      <m:t>𝑀</m:t>
                                    </m:r>
                                  </m:e>
                                  <m:sub>
                                    <m:d>
                                      <m:dPr>
                                        <m:ctrlPr>
                                          <a:rPr lang="ja-JP" sz="2000" i="1" kern="100">
                                            <a:solidFill>
                                              <a:schemeClr val="tx1"/>
                                            </a:solidFill>
                                            <a:effectLst/>
                                            <a:latin typeface="Cambria Math" panose="02040503050406030204" pitchFamily="18" charset="0"/>
                                          </a:rPr>
                                        </m:ctrlPr>
                                      </m:dPr>
                                      <m:e>
                                        <m:r>
                                          <a:rPr lang="en-US" sz="2000" kern="100">
                                            <a:solidFill>
                                              <a:schemeClr val="tx1"/>
                                            </a:solidFill>
                                            <a:effectLst/>
                                            <a:latin typeface="Cambria Math" panose="02040503050406030204" pitchFamily="18" charset="0"/>
                                            <a:ea typeface="Cambria Math" panose="02040503050406030204" pitchFamily="18" charset="0"/>
                                          </a:rPr>
                                          <m:t>𝑁</m:t>
                                        </m:r>
                                        <m:r>
                                          <a:rPr lang="en-US" sz="2000" kern="100">
                                            <a:solidFill>
                                              <a:schemeClr val="tx1"/>
                                            </a:solidFill>
                                            <a:effectLst/>
                                            <a:latin typeface="Cambria Math" panose="02040503050406030204" pitchFamily="18" charset="0"/>
                                            <a:ea typeface="Cambria Math" panose="02040503050406030204" pitchFamily="18" charset="0"/>
                                          </a:rPr>
                                          <m:t>,</m:t>
                                        </m:r>
                                        <m:r>
                                          <a:rPr lang="en-US" sz="2000" kern="100">
                                            <a:solidFill>
                                              <a:schemeClr val="tx1"/>
                                            </a:solidFill>
                                            <a:effectLst/>
                                            <a:latin typeface="Cambria Math" panose="02040503050406030204" pitchFamily="18" charset="0"/>
                                            <a:ea typeface="Cambria Math" panose="02040503050406030204" pitchFamily="18" charset="0"/>
                                          </a:rPr>
                                          <m:t>𝑍</m:t>
                                        </m:r>
                                        <m:r>
                                          <a:rPr lang="en-US" sz="2000" kern="100">
                                            <a:solidFill>
                                              <a:schemeClr val="tx1"/>
                                            </a:solidFill>
                                            <a:effectLst/>
                                            <a:latin typeface="Cambria Math" panose="02040503050406030204" pitchFamily="18" charset="0"/>
                                            <a:ea typeface="Cambria Math" panose="02040503050406030204" pitchFamily="18" charset="0"/>
                                          </a:rPr>
                                          <m:t>−2</m:t>
                                        </m:r>
                                      </m:e>
                                    </m:d>
                                  </m:sub>
                                </m:sSub>
                              </m:oMath>
                            </m:oMathPara>
                          </a14:m>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14:m>
                            <m:oMath xmlns:m="http://schemas.openxmlformats.org/officeDocument/2006/math">
                              <m:sSub>
                                <m:sSubPr>
                                  <m:ctrlPr>
                                    <a:rPr lang="ja-JP" sz="2000" i="1" kern="100" smtClean="0">
                                      <a:solidFill>
                                        <a:schemeClr val="tx1"/>
                                      </a:solidFill>
                                      <a:effectLst/>
                                      <a:latin typeface="Cambria Math" panose="02040503050406030204" pitchFamily="18" charset="0"/>
                                    </a:rPr>
                                  </m:ctrlPr>
                                </m:sSubPr>
                                <m:e>
                                  <m:r>
                                    <a:rPr lang="en-US" sz="2000" kern="100">
                                      <a:solidFill>
                                        <a:schemeClr val="tx1"/>
                                      </a:solidFill>
                                      <a:effectLst/>
                                      <a:latin typeface="Cambria Math" panose="02040503050406030204" pitchFamily="18" charset="0"/>
                                      <a:ea typeface="Cambria Math" panose="02040503050406030204" pitchFamily="18" charset="0"/>
                                    </a:rPr>
                                    <m:t>𝑀</m:t>
                                  </m:r>
                                </m:e>
                                <m:sub>
                                  <m:r>
                                    <a:rPr lang="en-US" sz="2000" kern="100">
                                      <a:solidFill>
                                        <a:schemeClr val="tx1"/>
                                      </a:solidFill>
                                      <a:effectLst/>
                                      <a:latin typeface="Cambria Math" panose="02040503050406030204" pitchFamily="18" charset="0"/>
                                      <a:ea typeface="Cambria Math" panose="02040503050406030204" pitchFamily="18" charset="0"/>
                                    </a:rPr>
                                    <m:t>(</m:t>
                                  </m:r>
                                  <m:r>
                                    <a:rPr lang="en-US" sz="2000" kern="100">
                                      <a:solidFill>
                                        <a:schemeClr val="tx1"/>
                                      </a:solidFill>
                                      <a:effectLst/>
                                      <a:latin typeface="Cambria Math" panose="02040503050406030204" pitchFamily="18" charset="0"/>
                                      <a:ea typeface="Cambria Math" panose="02040503050406030204" pitchFamily="18" charset="0"/>
                                    </a:rPr>
                                    <m:t>𝑁</m:t>
                                  </m:r>
                                  <m:r>
                                    <a:rPr lang="en-US" sz="2000" kern="100">
                                      <a:solidFill>
                                        <a:schemeClr val="tx1"/>
                                      </a:solidFill>
                                      <a:effectLst/>
                                      <a:latin typeface="Cambria Math" panose="02040503050406030204" pitchFamily="18" charset="0"/>
                                      <a:ea typeface="Cambria Math" panose="02040503050406030204" pitchFamily="18" charset="0"/>
                                    </a:rPr>
                                    <m:t>,</m:t>
                                  </m:r>
                                  <m:r>
                                    <a:rPr lang="en-US" sz="2000" kern="100">
                                      <a:solidFill>
                                        <a:schemeClr val="tx1"/>
                                      </a:solidFill>
                                      <a:effectLst/>
                                      <a:latin typeface="Cambria Math" panose="02040503050406030204" pitchFamily="18" charset="0"/>
                                      <a:ea typeface="Cambria Math" panose="02040503050406030204" pitchFamily="18" charset="0"/>
                                    </a:rPr>
                                    <m:t>𝑍</m:t>
                                  </m:r>
                                  <m:r>
                                    <a:rPr lang="en-US" sz="2000" kern="100">
                                      <a:solidFill>
                                        <a:schemeClr val="tx1"/>
                                      </a:solidFill>
                                      <a:effectLst/>
                                      <a:latin typeface="Cambria Math" panose="02040503050406030204" pitchFamily="18" charset="0"/>
                                      <a:ea typeface="Cambria Math" panose="02040503050406030204" pitchFamily="18" charset="0"/>
                                    </a:rPr>
                                    <m:t>)</m:t>
                                  </m:r>
                                </m:sub>
                              </m:sSub>
                              <m:r>
                                <a:rPr lang="en-US" sz="2000" kern="100">
                                  <a:solidFill>
                                    <a:schemeClr val="tx1"/>
                                  </a:solidFill>
                                  <a:effectLst/>
                                  <a:latin typeface="Cambria Math" panose="02040503050406030204" pitchFamily="18" charset="0"/>
                                  <a:ea typeface="Cambria Math" panose="02040503050406030204" pitchFamily="18" charset="0"/>
                                </a:rPr>
                                <m:t>−</m:t>
                              </m:r>
                              <m:sSub>
                                <m:sSubPr>
                                  <m:ctrlPr>
                                    <a:rPr lang="ja-JP" sz="2000" i="1" kern="100">
                                      <a:solidFill>
                                        <a:schemeClr val="tx1"/>
                                      </a:solidFill>
                                      <a:effectLst/>
                                      <a:latin typeface="Cambria Math" panose="02040503050406030204" pitchFamily="18" charset="0"/>
                                    </a:rPr>
                                  </m:ctrlPr>
                                </m:sSubPr>
                                <m:e>
                                  <m:r>
                                    <a:rPr lang="en-US" sz="2000" kern="100">
                                      <a:solidFill>
                                        <a:schemeClr val="tx1"/>
                                      </a:solidFill>
                                      <a:effectLst/>
                                      <a:latin typeface="Cambria Math" panose="02040503050406030204" pitchFamily="18" charset="0"/>
                                      <a:ea typeface="Cambria Math" panose="02040503050406030204" pitchFamily="18" charset="0"/>
                                    </a:rPr>
                                    <m:t>𝑀</m:t>
                                  </m:r>
                                </m:e>
                                <m:sub>
                                  <m:r>
                                    <a:rPr lang="en-US" sz="2000" kern="100">
                                      <a:solidFill>
                                        <a:schemeClr val="tx1"/>
                                      </a:solidFill>
                                      <a:effectLst/>
                                      <a:latin typeface="Cambria Math" panose="02040503050406030204" pitchFamily="18" charset="0"/>
                                      <a:ea typeface="Cambria Math" panose="02040503050406030204" pitchFamily="18" charset="0"/>
                                    </a:rPr>
                                    <m:t>(</m:t>
                                  </m:r>
                                  <m:r>
                                    <a:rPr lang="en-US" sz="2000" kern="100">
                                      <a:solidFill>
                                        <a:schemeClr val="tx1"/>
                                      </a:solidFill>
                                      <a:effectLst/>
                                      <a:latin typeface="Cambria Math" panose="02040503050406030204" pitchFamily="18" charset="0"/>
                                      <a:ea typeface="Cambria Math" panose="02040503050406030204" pitchFamily="18" charset="0"/>
                                    </a:rPr>
                                    <m:t>𝑁</m:t>
                                  </m:r>
                                  <m:r>
                                    <a:rPr lang="en-US" sz="2000" kern="100">
                                      <a:solidFill>
                                        <a:schemeClr val="tx1"/>
                                      </a:solidFill>
                                      <a:effectLst/>
                                      <a:latin typeface="Cambria Math" panose="02040503050406030204" pitchFamily="18" charset="0"/>
                                      <a:ea typeface="Cambria Math" panose="02040503050406030204" pitchFamily="18" charset="0"/>
                                    </a:rPr>
                                    <m:t>,</m:t>
                                  </m:r>
                                  <m:r>
                                    <a:rPr lang="en-US" sz="2000" kern="100">
                                      <a:solidFill>
                                        <a:schemeClr val="tx1"/>
                                      </a:solidFill>
                                      <a:effectLst/>
                                      <a:latin typeface="Cambria Math" panose="02040503050406030204" pitchFamily="18" charset="0"/>
                                      <a:ea typeface="Cambria Math" panose="02040503050406030204" pitchFamily="18" charset="0"/>
                                    </a:rPr>
                                    <m:t>𝑍</m:t>
                                  </m:r>
                                  <m:r>
                                    <a:rPr lang="en-US" sz="2000" kern="100">
                                      <a:solidFill>
                                        <a:schemeClr val="tx1"/>
                                      </a:solidFill>
                                      <a:effectLst/>
                                      <a:latin typeface="Cambria Math" panose="02040503050406030204" pitchFamily="18" charset="0"/>
                                      <a:ea typeface="Cambria Math" panose="02040503050406030204" pitchFamily="18" charset="0"/>
                                    </a:rPr>
                                    <m:t>−2)</m:t>
                                  </m:r>
                                </m:sub>
                              </m:sSub>
                            </m:oMath>
                          </a14:m>
                          <a:r>
                            <a:rPr lang="en-US" sz="2000" kern="100" dirty="0">
                              <a:solidFill>
                                <a:schemeClr val="tx1"/>
                              </a:solidFill>
                              <a:effectLst/>
                              <a:latin typeface="Cambria Math" panose="02040503050406030204" pitchFamily="18" charset="0"/>
                              <a:ea typeface="Cambria Math" panose="02040503050406030204" pitchFamily="18" charset="0"/>
                            </a:rPr>
                            <a:t>(MeV)</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14:m>
                            <m:oMath xmlns:m="http://schemas.openxmlformats.org/officeDocument/2006/math">
                              <m:r>
                                <a:rPr lang="en-US" sz="2000" kern="100" smtClean="0">
                                  <a:solidFill>
                                    <a:schemeClr val="tx1"/>
                                  </a:solidFill>
                                  <a:effectLst/>
                                  <a:latin typeface="Cambria Math" panose="02040503050406030204" pitchFamily="18" charset="0"/>
                                  <a:ea typeface="Cambria Math" panose="02040503050406030204" pitchFamily="18" charset="0"/>
                                </a:rPr>
                                <m:t>∆</m:t>
                              </m:r>
                              <m:sSub>
                                <m:sSubPr>
                                  <m:ctrlPr>
                                    <a:rPr lang="ja-JP" sz="2000" i="1" kern="100">
                                      <a:solidFill>
                                        <a:schemeClr val="tx1"/>
                                      </a:solidFill>
                                      <a:effectLst/>
                                      <a:latin typeface="Cambria Math" panose="02040503050406030204" pitchFamily="18" charset="0"/>
                                    </a:rPr>
                                  </m:ctrlPr>
                                </m:sSubPr>
                                <m:e>
                                  <m:r>
                                    <a:rPr lang="en-US" sz="2000" kern="100">
                                      <a:solidFill>
                                        <a:schemeClr val="tx1"/>
                                      </a:solidFill>
                                      <a:effectLst/>
                                      <a:latin typeface="Cambria Math" panose="02040503050406030204" pitchFamily="18" charset="0"/>
                                      <a:ea typeface="Cambria Math" panose="02040503050406030204" pitchFamily="18" charset="0"/>
                                    </a:rPr>
                                    <m:t>𝐸</m:t>
                                  </m:r>
                                </m:e>
                                <m:sub>
                                  <m:r>
                                    <a:rPr lang="en-US" sz="2000" kern="100">
                                      <a:solidFill>
                                        <a:schemeClr val="tx1"/>
                                      </a:solidFill>
                                      <a:effectLst/>
                                      <a:latin typeface="Cambria Math" panose="02040503050406030204" pitchFamily="18" charset="0"/>
                                      <a:ea typeface="Cambria Math" panose="02040503050406030204" pitchFamily="18" charset="0"/>
                                    </a:rPr>
                                    <m:t>𝑖𝑛</m:t>
                                  </m:r>
                                  <m:r>
                                    <a:rPr lang="en-US" sz="2000" kern="100">
                                      <a:solidFill>
                                        <a:schemeClr val="tx1"/>
                                      </a:solidFill>
                                      <a:effectLst/>
                                      <a:latin typeface="Cambria Math" panose="02040503050406030204" pitchFamily="18" charset="0"/>
                                      <a:ea typeface="Cambria Math" panose="02040503050406030204" pitchFamily="18" charset="0"/>
                                    </a:rPr>
                                    <m:t>–</m:t>
                                  </m:r>
                                  <m:r>
                                    <a:rPr lang="en-US" sz="2000" kern="100">
                                      <a:solidFill>
                                        <a:schemeClr val="tx1"/>
                                      </a:solidFill>
                                      <a:effectLst/>
                                      <a:latin typeface="Cambria Math" panose="02040503050406030204" pitchFamily="18" charset="0"/>
                                      <a:ea typeface="Cambria Math" panose="02040503050406030204" pitchFamily="18" charset="0"/>
                                    </a:rPr>
                                    <m:t>𝑓𝑙𝑖𝑔h𝑡</m:t>
                                  </m:r>
                                </m:sub>
                              </m:sSub>
                            </m:oMath>
                          </a14:m>
                          <a:r>
                            <a:rPr lang="en-US" sz="2000" kern="100" dirty="0">
                              <a:solidFill>
                                <a:schemeClr val="tx1"/>
                              </a:solidFill>
                              <a:effectLst/>
                              <a:latin typeface="Cambria Math" panose="02040503050406030204" pitchFamily="18" charset="0"/>
                              <a:ea typeface="Cambria Math" panose="02040503050406030204" pitchFamily="18" charset="0"/>
                            </a:rPr>
                            <a:t>(MeV)</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560134959"/>
                      </a:ext>
                    </a:extLst>
                  </a:tr>
                  <a:tr h="541394">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Fe(56,26)</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0.918</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Cr(56,24)</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–6.36</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4.94</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584705355"/>
                      </a:ext>
                    </a:extLst>
                  </a:tr>
                  <a:tr h="541394">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Ni(58,28)</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0.68</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Fe(58,26)</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a:solidFill>
                                <a:schemeClr val="tx1"/>
                              </a:solidFill>
                              <a:effectLst/>
                              <a:latin typeface="Cambria Math" panose="02040503050406030204" pitchFamily="18" charset="0"/>
                              <a:ea typeface="Cambria Math" panose="02040503050406030204" pitchFamily="18" charset="0"/>
                            </a:rPr>
                            <a:t>0.89</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12.2</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999210029"/>
                      </a:ext>
                    </a:extLst>
                  </a:tr>
                  <a:tr h="541394">
                    <a:tc>
                      <a:txBody>
                        <a:bodyPr/>
                        <a:lstStyle/>
                        <a:p>
                          <a:pPr algn="ctr">
                            <a:spcAft>
                              <a:spcPts val="0"/>
                            </a:spcAft>
                          </a:pPr>
                          <a:r>
                            <a:rPr lang="en-US" sz="2600" kern="100">
                              <a:solidFill>
                                <a:schemeClr val="tx1"/>
                              </a:solidFill>
                              <a:effectLst/>
                              <a:latin typeface="Cambria Math" panose="02040503050406030204" pitchFamily="18" charset="0"/>
                              <a:ea typeface="Cambria Math" panose="02040503050406030204" pitchFamily="18" charset="0"/>
                            </a:rPr>
                            <a:t>Cu(63,29)</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0.692</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Co(63,27)</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ja-JP" sz="2600" kern="100">
                              <a:solidFill>
                                <a:schemeClr val="tx1"/>
                              </a:solidFill>
                              <a:effectLst/>
                              <a:latin typeface="Cambria Math" panose="02040503050406030204" pitchFamily="18" charset="0"/>
                            </a:rPr>
                            <a:t>–</a:t>
                          </a:r>
                          <a:r>
                            <a:rPr lang="en-US" sz="2600" kern="100" dirty="0">
                              <a:solidFill>
                                <a:schemeClr val="tx1"/>
                              </a:solidFill>
                              <a:effectLst/>
                              <a:latin typeface="Cambria Math" panose="02040503050406030204" pitchFamily="18" charset="0"/>
                              <a:ea typeface="Cambria Math" panose="02040503050406030204" pitchFamily="18" charset="0"/>
                            </a:rPr>
                            <a:t>4.76</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a:solidFill>
                                <a:schemeClr val="tx1"/>
                              </a:solidFill>
                              <a:effectLst/>
                              <a:latin typeface="Cambria Math" panose="02040503050406030204" pitchFamily="18" charset="0"/>
                              <a:ea typeface="Cambria Math" panose="02040503050406030204" pitchFamily="18" charset="0"/>
                            </a:rPr>
                            <a:t>6.54</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635187524"/>
                      </a:ext>
                    </a:extLst>
                  </a:tr>
                  <a:tr h="541394">
                    <a:tc>
                      <a:txBody>
                        <a:bodyPr/>
                        <a:lstStyle/>
                        <a:p>
                          <a:pPr algn="ctr">
                            <a:spcAft>
                              <a:spcPts val="0"/>
                            </a:spcAft>
                          </a:pPr>
                          <a:r>
                            <a:rPr lang="en-US" sz="2600" kern="100">
                              <a:solidFill>
                                <a:schemeClr val="tx1"/>
                              </a:solidFill>
                              <a:effectLst/>
                              <a:latin typeface="Cambria Math" panose="02040503050406030204" pitchFamily="18" charset="0"/>
                              <a:ea typeface="Cambria Math" panose="02040503050406030204" pitchFamily="18" charset="0"/>
                            </a:rPr>
                            <a:t>W(184,74)</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0.306</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Hf(184,72)</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ja-JP" sz="2600" kern="100">
                              <a:solidFill>
                                <a:schemeClr val="tx1"/>
                              </a:solidFill>
                              <a:effectLst/>
                              <a:latin typeface="Cambria Math" panose="02040503050406030204" pitchFamily="18" charset="0"/>
                            </a:rPr>
                            <a:t>–</a:t>
                          </a:r>
                          <a:r>
                            <a:rPr lang="en-US" sz="2600" kern="100" dirty="0">
                              <a:solidFill>
                                <a:schemeClr val="tx1"/>
                              </a:solidFill>
                              <a:effectLst/>
                              <a:latin typeface="Cambria Math" panose="02040503050406030204" pitchFamily="18" charset="0"/>
                              <a:ea typeface="Cambria Math" panose="02040503050406030204" pitchFamily="18" charset="0"/>
                            </a:rPr>
                            <a:t>5.25</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a:solidFill>
                                <a:schemeClr val="tx1"/>
                              </a:solidFill>
                              <a:effectLst/>
                              <a:latin typeface="Cambria Math" panose="02040503050406030204" pitchFamily="18" charset="0"/>
                              <a:ea typeface="Cambria Math" panose="02040503050406030204" pitchFamily="18" charset="0"/>
                            </a:rPr>
                            <a:t>6.05</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863155623"/>
                      </a:ext>
                    </a:extLst>
                  </a:tr>
                  <a:tr h="541394">
                    <a:tc>
                      <a:txBody>
                        <a:bodyPr/>
                        <a:lstStyle/>
                        <a:p>
                          <a:pPr algn="ctr">
                            <a:spcAft>
                              <a:spcPts val="0"/>
                            </a:spcAft>
                          </a:pPr>
                          <a:r>
                            <a:rPr lang="en-US" sz="2600" kern="100">
                              <a:solidFill>
                                <a:schemeClr val="tx1"/>
                              </a:solidFill>
                              <a:effectLst/>
                              <a:latin typeface="Cambria Math" panose="02040503050406030204" pitchFamily="18" charset="0"/>
                              <a:ea typeface="Cambria Math" panose="02040503050406030204" pitchFamily="18" charset="0"/>
                            </a:rPr>
                            <a:t>Au(197,79)</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a:solidFill>
                                <a:schemeClr val="tx1"/>
                              </a:solidFill>
                              <a:effectLst/>
                              <a:latin typeface="Cambria Math" panose="02040503050406030204" pitchFamily="18" charset="0"/>
                              <a:ea typeface="Cambria Math" panose="02040503050406030204" pitchFamily="18" charset="0"/>
                            </a:rPr>
                            <a:t>1.000</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err="1">
                              <a:solidFill>
                                <a:schemeClr val="tx1"/>
                              </a:solidFill>
                              <a:effectLst/>
                              <a:latin typeface="Cambria Math" panose="02040503050406030204" pitchFamily="18" charset="0"/>
                              <a:ea typeface="Cambria Math" panose="02040503050406030204" pitchFamily="18" charset="0"/>
                            </a:rPr>
                            <a:t>Ir</a:t>
                          </a:r>
                          <a:r>
                            <a:rPr lang="en-US" sz="2600" kern="100" dirty="0">
                              <a:solidFill>
                                <a:schemeClr val="tx1"/>
                              </a:solidFill>
                              <a:effectLst/>
                              <a:latin typeface="Cambria Math" panose="02040503050406030204" pitchFamily="18" charset="0"/>
                              <a:ea typeface="Cambria Math" panose="02040503050406030204" pitchFamily="18" charset="0"/>
                            </a:rPr>
                            <a:t>(197,77)</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-3.92</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7.38</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27003000"/>
                      </a:ext>
                    </a:extLst>
                  </a:tr>
                  <a:tr h="541394">
                    <a:tc>
                      <a:txBody>
                        <a:bodyPr/>
                        <a:lstStyle/>
                        <a:p>
                          <a:pPr algn="ctr">
                            <a:spcAft>
                              <a:spcPts val="0"/>
                            </a:spcAft>
                          </a:pPr>
                          <a:r>
                            <a:rPr lang="en-US" sz="2600" kern="100">
                              <a:solidFill>
                                <a:schemeClr val="tx1"/>
                              </a:solidFill>
                              <a:effectLst/>
                              <a:latin typeface="Cambria Math" panose="02040503050406030204" pitchFamily="18" charset="0"/>
                              <a:ea typeface="Cambria Math" panose="02040503050406030204" pitchFamily="18" charset="0"/>
                            </a:rPr>
                            <a:t>Pb(208,82)</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0.211</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Hg(208,80)</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-9.53</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1.77</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8497591"/>
                      </a:ext>
                    </a:extLst>
                  </a:tr>
                </a:tbl>
              </a:graphicData>
            </a:graphic>
          </p:graphicFrame>
        </mc:Choice>
        <mc:Fallback xmlns="">
          <p:graphicFrame>
            <p:nvGraphicFramePr>
              <p:cNvPr id="4" name="表 3">
                <a:extLst>
                  <a:ext uri="{FF2B5EF4-FFF2-40B4-BE49-F238E27FC236}">
                    <a16:creationId xmlns:a16="http://schemas.microsoft.com/office/drawing/2014/main" id="{D56D2A23-E022-F24E-A0FA-0188B3EE28A3}"/>
                  </a:ext>
                </a:extLst>
              </p:cNvPr>
              <p:cNvGraphicFramePr>
                <a:graphicFrameLocks noGrp="1"/>
              </p:cNvGraphicFramePr>
              <p:nvPr>
                <p:extLst>
                  <p:ext uri="{D42A27DB-BD31-4B8C-83A1-F6EECF244321}">
                    <p14:modId xmlns:p14="http://schemas.microsoft.com/office/powerpoint/2010/main" val="3162212440"/>
                  </p:ext>
                </p:extLst>
              </p:nvPr>
            </p:nvGraphicFramePr>
            <p:xfrm>
              <a:off x="204048" y="1207477"/>
              <a:ext cx="11987952" cy="4176466"/>
            </p:xfrm>
            <a:graphic>
              <a:graphicData uri="http://schemas.openxmlformats.org/drawingml/2006/table">
                <a:tbl>
                  <a:tblPr firstRow="1" firstCol="1" bandRow="1">
                    <a:tableStyleId>{5C22544A-7EE6-4342-B048-85BDC9FD1C3A}</a:tableStyleId>
                  </a:tblPr>
                  <a:tblGrid>
                    <a:gridCol w="1833820">
                      <a:extLst>
                        <a:ext uri="{9D8B030D-6E8A-4147-A177-3AD203B41FA5}">
                          <a16:colId xmlns:a16="http://schemas.microsoft.com/office/drawing/2014/main" val="3846713030"/>
                        </a:ext>
                      </a:extLst>
                    </a:gridCol>
                    <a:gridCol w="2363659">
                      <a:extLst>
                        <a:ext uri="{9D8B030D-6E8A-4147-A177-3AD203B41FA5}">
                          <a16:colId xmlns:a16="http://schemas.microsoft.com/office/drawing/2014/main" val="183179084"/>
                        </a:ext>
                      </a:extLst>
                    </a:gridCol>
                    <a:gridCol w="2201840">
                      <a:extLst>
                        <a:ext uri="{9D8B030D-6E8A-4147-A177-3AD203B41FA5}">
                          <a16:colId xmlns:a16="http://schemas.microsoft.com/office/drawing/2014/main" val="2629442740"/>
                        </a:ext>
                      </a:extLst>
                    </a:gridCol>
                    <a:gridCol w="3004050">
                      <a:extLst>
                        <a:ext uri="{9D8B030D-6E8A-4147-A177-3AD203B41FA5}">
                          <a16:colId xmlns:a16="http://schemas.microsoft.com/office/drawing/2014/main" val="2121432764"/>
                        </a:ext>
                      </a:extLst>
                    </a:gridCol>
                    <a:gridCol w="2584583">
                      <a:extLst>
                        <a:ext uri="{9D8B030D-6E8A-4147-A177-3AD203B41FA5}">
                          <a16:colId xmlns:a16="http://schemas.microsoft.com/office/drawing/2014/main" val="3116942213"/>
                        </a:ext>
                      </a:extLst>
                    </a:gridCol>
                  </a:tblGrid>
                  <a:tr h="928102">
                    <a:tc>
                      <a:txBody>
                        <a:bodyPr/>
                        <a:lstStyle/>
                        <a:p>
                          <a:endParaRPr lang="ja-JP"/>
                        </a:p>
                      </a:txBody>
                      <a:tcPr marL="68580" marR="68580" marT="0" marB="0">
                        <a:blipFill>
                          <a:blip r:embed="rId4"/>
                          <a:stretch>
                            <a:fillRect l="-694" t="-9589" r="-556944" b="-356164"/>
                          </a:stretch>
                        </a:blipFill>
                      </a:tcPr>
                    </a:tc>
                    <a:tc>
                      <a:txBody>
                        <a:bodyPr/>
                        <a:lstStyle/>
                        <a:p>
                          <a:pPr algn="ctr">
                            <a:spcAft>
                              <a:spcPts val="0"/>
                            </a:spcAft>
                          </a:pPr>
                          <a:r>
                            <a:rPr lang="en-US" sz="2000" kern="100" dirty="0">
                              <a:solidFill>
                                <a:schemeClr val="tx1"/>
                              </a:solidFill>
                              <a:effectLst/>
                              <a:latin typeface="Cambria Math" panose="02040503050406030204" pitchFamily="18" charset="0"/>
                              <a:ea typeface="Cambria Math" panose="02040503050406030204" pitchFamily="18" charset="0"/>
                            </a:rPr>
                            <a:t>abundance ratio</a:t>
                          </a:r>
                          <a:endParaRPr lang="ja-JP" sz="20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endParaRPr lang="ja-JP"/>
                        </a:p>
                      </a:txBody>
                      <a:tcPr marL="68580" marR="68580" marT="0" marB="0">
                        <a:blipFill>
                          <a:blip r:embed="rId4"/>
                          <a:stretch>
                            <a:fillRect l="-191908" t="-9589" r="-255491" b="-356164"/>
                          </a:stretch>
                        </a:blipFill>
                      </a:tcPr>
                    </a:tc>
                    <a:tc>
                      <a:txBody>
                        <a:bodyPr/>
                        <a:lstStyle/>
                        <a:p>
                          <a:endParaRPr lang="ja-JP"/>
                        </a:p>
                      </a:txBody>
                      <a:tcPr marL="68580" marR="68580" marT="0" marB="0">
                        <a:blipFill>
                          <a:blip r:embed="rId4"/>
                          <a:stretch>
                            <a:fillRect l="-213983" t="-9589" r="-87288" b="-356164"/>
                          </a:stretch>
                        </a:blipFill>
                      </a:tcPr>
                    </a:tc>
                    <a:tc>
                      <a:txBody>
                        <a:bodyPr/>
                        <a:lstStyle/>
                        <a:p>
                          <a:endParaRPr lang="ja-JP"/>
                        </a:p>
                      </a:txBody>
                      <a:tcPr marL="68580" marR="68580" marT="0" marB="0">
                        <a:blipFill>
                          <a:blip r:embed="rId4"/>
                          <a:stretch>
                            <a:fillRect l="-363235" t="-9589" r="-980" b="-356164"/>
                          </a:stretch>
                        </a:blipFill>
                      </a:tcPr>
                    </a:tc>
                    <a:extLst>
                      <a:ext uri="{0D108BD9-81ED-4DB2-BD59-A6C34878D82A}">
                        <a16:rowId xmlns:a16="http://schemas.microsoft.com/office/drawing/2014/main" val="3560134959"/>
                      </a:ext>
                    </a:extLst>
                  </a:tr>
                  <a:tr h="541394">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Fe(56,26)</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0.918</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Cr(56,24)</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–6.36</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4.94</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584705355"/>
                      </a:ext>
                    </a:extLst>
                  </a:tr>
                  <a:tr h="541394">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Ni(58,28)</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0.68</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Fe(58,26)</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a:solidFill>
                                <a:schemeClr val="tx1"/>
                              </a:solidFill>
                              <a:effectLst/>
                              <a:latin typeface="Cambria Math" panose="02040503050406030204" pitchFamily="18" charset="0"/>
                              <a:ea typeface="Cambria Math" panose="02040503050406030204" pitchFamily="18" charset="0"/>
                            </a:rPr>
                            <a:t>0.89</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12.2</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999210029"/>
                      </a:ext>
                    </a:extLst>
                  </a:tr>
                  <a:tr h="541394">
                    <a:tc>
                      <a:txBody>
                        <a:bodyPr/>
                        <a:lstStyle/>
                        <a:p>
                          <a:pPr algn="ctr">
                            <a:spcAft>
                              <a:spcPts val="0"/>
                            </a:spcAft>
                          </a:pPr>
                          <a:r>
                            <a:rPr lang="en-US" sz="2600" kern="100">
                              <a:solidFill>
                                <a:schemeClr val="tx1"/>
                              </a:solidFill>
                              <a:effectLst/>
                              <a:latin typeface="Cambria Math" panose="02040503050406030204" pitchFamily="18" charset="0"/>
                              <a:ea typeface="Cambria Math" panose="02040503050406030204" pitchFamily="18" charset="0"/>
                            </a:rPr>
                            <a:t>Cu(63,29)</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0.692</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Co(63,27)</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ja-JP" sz="2600" kern="100">
                              <a:solidFill>
                                <a:schemeClr val="tx1"/>
                              </a:solidFill>
                              <a:effectLst/>
                              <a:latin typeface="Cambria Math" panose="02040503050406030204" pitchFamily="18" charset="0"/>
                            </a:rPr>
                            <a:t>–</a:t>
                          </a:r>
                          <a:r>
                            <a:rPr lang="en-US" sz="2600" kern="100" dirty="0">
                              <a:solidFill>
                                <a:schemeClr val="tx1"/>
                              </a:solidFill>
                              <a:effectLst/>
                              <a:latin typeface="Cambria Math" panose="02040503050406030204" pitchFamily="18" charset="0"/>
                              <a:ea typeface="Cambria Math" panose="02040503050406030204" pitchFamily="18" charset="0"/>
                            </a:rPr>
                            <a:t>4.76</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a:solidFill>
                                <a:schemeClr val="tx1"/>
                              </a:solidFill>
                              <a:effectLst/>
                              <a:latin typeface="Cambria Math" panose="02040503050406030204" pitchFamily="18" charset="0"/>
                              <a:ea typeface="Cambria Math" panose="02040503050406030204" pitchFamily="18" charset="0"/>
                            </a:rPr>
                            <a:t>6.54</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635187524"/>
                      </a:ext>
                    </a:extLst>
                  </a:tr>
                  <a:tr h="541394">
                    <a:tc>
                      <a:txBody>
                        <a:bodyPr/>
                        <a:lstStyle/>
                        <a:p>
                          <a:pPr algn="ctr">
                            <a:spcAft>
                              <a:spcPts val="0"/>
                            </a:spcAft>
                          </a:pPr>
                          <a:r>
                            <a:rPr lang="en-US" sz="2600" kern="100">
                              <a:solidFill>
                                <a:schemeClr val="tx1"/>
                              </a:solidFill>
                              <a:effectLst/>
                              <a:latin typeface="Cambria Math" panose="02040503050406030204" pitchFamily="18" charset="0"/>
                              <a:ea typeface="Cambria Math" panose="02040503050406030204" pitchFamily="18" charset="0"/>
                            </a:rPr>
                            <a:t>W(184,74)</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0.306</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Hf(184,72)</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ja-JP" sz="2600" kern="100">
                              <a:solidFill>
                                <a:schemeClr val="tx1"/>
                              </a:solidFill>
                              <a:effectLst/>
                              <a:latin typeface="Cambria Math" panose="02040503050406030204" pitchFamily="18" charset="0"/>
                            </a:rPr>
                            <a:t>–</a:t>
                          </a:r>
                          <a:r>
                            <a:rPr lang="en-US" sz="2600" kern="100" dirty="0">
                              <a:solidFill>
                                <a:schemeClr val="tx1"/>
                              </a:solidFill>
                              <a:effectLst/>
                              <a:latin typeface="Cambria Math" panose="02040503050406030204" pitchFamily="18" charset="0"/>
                              <a:ea typeface="Cambria Math" panose="02040503050406030204" pitchFamily="18" charset="0"/>
                            </a:rPr>
                            <a:t>5.25</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a:solidFill>
                                <a:schemeClr val="tx1"/>
                              </a:solidFill>
                              <a:effectLst/>
                              <a:latin typeface="Cambria Math" panose="02040503050406030204" pitchFamily="18" charset="0"/>
                              <a:ea typeface="Cambria Math" panose="02040503050406030204" pitchFamily="18" charset="0"/>
                            </a:rPr>
                            <a:t>6.05</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863155623"/>
                      </a:ext>
                    </a:extLst>
                  </a:tr>
                  <a:tr h="541394">
                    <a:tc>
                      <a:txBody>
                        <a:bodyPr/>
                        <a:lstStyle/>
                        <a:p>
                          <a:pPr algn="ctr">
                            <a:spcAft>
                              <a:spcPts val="0"/>
                            </a:spcAft>
                          </a:pPr>
                          <a:r>
                            <a:rPr lang="en-US" sz="2600" kern="100">
                              <a:solidFill>
                                <a:schemeClr val="tx1"/>
                              </a:solidFill>
                              <a:effectLst/>
                              <a:latin typeface="Cambria Math" panose="02040503050406030204" pitchFamily="18" charset="0"/>
                              <a:ea typeface="Cambria Math" panose="02040503050406030204" pitchFamily="18" charset="0"/>
                            </a:rPr>
                            <a:t>Au(197,79)</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a:solidFill>
                                <a:schemeClr val="tx1"/>
                              </a:solidFill>
                              <a:effectLst/>
                              <a:latin typeface="Cambria Math" panose="02040503050406030204" pitchFamily="18" charset="0"/>
                              <a:ea typeface="Cambria Math" panose="02040503050406030204" pitchFamily="18" charset="0"/>
                            </a:rPr>
                            <a:t>1.000</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err="1">
                              <a:solidFill>
                                <a:schemeClr val="tx1"/>
                              </a:solidFill>
                              <a:effectLst/>
                              <a:latin typeface="Cambria Math" panose="02040503050406030204" pitchFamily="18" charset="0"/>
                              <a:ea typeface="Cambria Math" panose="02040503050406030204" pitchFamily="18" charset="0"/>
                            </a:rPr>
                            <a:t>Ir</a:t>
                          </a:r>
                          <a:r>
                            <a:rPr lang="en-US" sz="2600" kern="100" dirty="0">
                              <a:solidFill>
                                <a:schemeClr val="tx1"/>
                              </a:solidFill>
                              <a:effectLst/>
                              <a:latin typeface="Cambria Math" panose="02040503050406030204" pitchFamily="18" charset="0"/>
                              <a:ea typeface="Cambria Math" panose="02040503050406030204" pitchFamily="18" charset="0"/>
                            </a:rPr>
                            <a:t>(197,77)</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-3.92</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7.38</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27003000"/>
                      </a:ext>
                    </a:extLst>
                  </a:tr>
                  <a:tr h="541394">
                    <a:tc>
                      <a:txBody>
                        <a:bodyPr/>
                        <a:lstStyle/>
                        <a:p>
                          <a:pPr algn="ctr">
                            <a:spcAft>
                              <a:spcPts val="0"/>
                            </a:spcAft>
                          </a:pPr>
                          <a:r>
                            <a:rPr lang="en-US" sz="2600" kern="100">
                              <a:solidFill>
                                <a:schemeClr val="tx1"/>
                              </a:solidFill>
                              <a:effectLst/>
                              <a:latin typeface="Cambria Math" panose="02040503050406030204" pitchFamily="18" charset="0"/>
                              <a:ea typeface="Cambria Math" panose="02040503050406030204" pitchFamily="18" charset="0"/>
                            </a:rPr>
                            <a:t>Pb(208,82)</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0.211</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Hg(208,80)</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-9.53</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2600" kern="100" dirty="0">
                              <a:solidFill>
                                <a:schemeClr val="tx1"/>
                              </a:solidFill>
                              <a:effectLst/>
                              <a:latin typeface="Cambria Math" panose="02040503050406030204" pitchFamily="18" charset="0"/>
                              <a:ea typeface="Cambria Math" panose="02040503050406030204" pitchFamily="18" charset="0"/>
                            </a:rPr>
                            <a:t>1.77</a:t>
                          </a:r>
                          <a:endParaRPr lang="ja-JP" sz="26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8497591"/>
                      </a:ext>
                    </a:extLst>
                  </a:tr>
                </a:tbl>
              </a:graphicData>
            </a:graphic>
          </p:graphicFrame>
        </mc:Fallback>
      </mc:AlternateContent>
      <p:sp>
        <p:nvSpPr>
          <p:cNvPr id="5" name="Rectangle 1">
            <a:extLst>
              <a:ext uri="{FF2B5EF4-FFF2-40B4-BE49-F238E27FC236}">
                <a16:creationId xmlns:a16="http://schemas.microsoft.com/office/drawing/2014/main" id="{DBA78027-4D58-F646-BEC7-5DAB9F75FBF9}"/>
              </a:ext>
            </a:extLst>
          </p:cNvPr>
          <p:cNvSpPr>
            <a:spLocks noChangeArrowheads="1"/>
          </p:cNvSpPr>
          <p:nvPr/>
        </p:nvSpPr>
        <p:spPr bwMode="auto">
          <a:xfrm>
            <a:off x="3400424" y="2667846"/>
            <a:ext cx="16357649" cy="1235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spTree>
    <p:extLst>
      <p:ext uri="{BB962C8B-B14F-4D97-AF65-F5344CB8AC3E}">
        <p14:creationId xmlns:p14="http://schemas.microsoft.com/office/powerpoint/2010/main" val="10186221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1733</TotalTime>
  <Words>2697</Words>
  <Application>Microsoft Macintosh PowerPoint</Application>
  <PresentationFormat>ワイド画面</PresentationFormat>
  <Paragraphs>540</Paragraphs>
  <Slides>37</Slides>
  <Notes>19</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37</vt:i4>
      </vt:variant>
    </vt:vector>
  </HeadingPairs>
  <TitlesOfParts>
    <vt:vector size="43" baseType="lpstr">
      <vt:lpstr>游ゴシック</vt:lpstr>
      <vt:lpstr>游ゴシック Light</vt:lpstr>
      <vt:lpstr>Arial</vt:lpstr>
      <vt:lpstr>Cambria Math</vt:lpstr>
      <vt:lpstr>Zapfino</vt:lpstr>
      <vt:lpstr>Office テーマ</vt:lpstr>
      <vt:lpstr>An experiment searching for  μ^-+(N,Z)→μ^++(N,Z-2) reaction</vt:lpstr>
      <vt:lpstr>Contents</vt:lpstr>
      <vt:lpstr>Purpose of experiment </vt:lpstr>
      <vt:lpstr>Relation to the other processes</vt:lpstr>
      <vt:lpstr>Merit of experiment using μ^-</vt:lpstr>
      <vt:lpstr>We can use μ^- stopped or in-flight μ^- </vt:lpstr>
      <vt:lpstr>Case of stopped μ^-</vt:lpstr>
      <vt:lpstr>Case of in-flight μ^-</vt:lpstr>
      <vt:lpstr>Calculation of 〖ΔE〗_(in–flight)</vt:lpstr>
      <vt:lpstr>Experimental method</vt:lpstr>
      <vt:lpstr>Choice of target </vt:lpstr>
      <vt:lpstr>PowerPoint プレゼンテーション</vt:lpstr>
      <vt:lpstr>PowerPoint プレゼンテーション</vt:lpstr>
      <vt:lpstr>PowerPoint プレゼンテーション</vt:lpstr>
      <vt:lpstr>PowerPoint プレゼンテーション</vt:lpstr>
      <vt:lpstr>Figure of Merit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BG by impurity element  </vt:lpstr>
      <vt:lpstr>PowerPoint プレゼンテーション</vt:lpstr>
      <vt:lpstr>PowerPoint プレゼンテーション</vt:lpstr>
      <vt:lpstr>Results of calculation (Pb:ヨシザワLD     JIS H 4301)</vt:lpstr>
      <vt:lpstr>Calculation for Ni  (Ni : E-Metals   KST B 1018)</vt:lpstr>
      <vt:lpstr>Other backgrounds(under calculation)</vt:lpstr>
      <vt:lpstr>Preparation</vt:lpstr>
      <vt:lpstr>PowerPoint プレゼンテーション</vt:lpstr>
      <vt:lpstr>Beam time  schedule</vt:lpstr>
      <vt:lpstr>Summary</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freedom443038@yahoo.co.jp</dc:creator>
  <cp:lastModifiedBy>圭佑 吉田</cp:lastModifiedBy>
  <cp:revision>204</cp:revision>
  <dcterms:created xsi:type="dcterms:W3CDTF">2019-12-16T05:12:34Z</dcterms:created>
  <dcterms:modified xsi:type="dcterms:W3CDTF">2019-12-22T09:51:05Z</dcterms:modified>
</cp:coreProperties>
</file>