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  <p:sldMasterId id="2147483743" r:id="rId2"/>
  </p:sldMasterIdLst>
  <p:notesMasterIdLst>
    <p:notesMasterId r:id="rId20"/>
  </p:notesMasterIdLst>
  <p:sldIdLst>
    <p:sldId id="259" r:id="rId3"/>
    <p:sldId id="271" r:id="rId4"/>
    <p:sldId id="281" r:id="rId5"/>
    <p:sldId id="258" r:id="rId6"/>
    <p:sldId id="284" r:id="rId7"/>
    <p:sldId id="322" r:id="rId8"/>
    <p:sldId id="279" r:id="rId9"/>
    <p:sldId id="360" r:id="rId10"/>
    <p:sldId id="265" r:id="rId11"/>
    <p:sldId id="266" r:id="rId12"/>
    <p:sldId id="280" r:id="rId13"/>
    <p:sldId id="288" r:id="rId14"/>
    <p:sldId id="370" r:id="rId15"/>
    <p:sldId id="369" r:id="rId16"/>
    <p:sldId id="257" r:id="rId17"/>
    <p:sldId id="332" r:id="rId18"/>
    <p:sldId id="3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FC1"/>
    <a:srgbClr val="2AD272"/>
    <a:srgbClr val="AEFB9F"/>
    <a:srgbClr val="209117"/>
    <a:srgbClr val="377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6" autoAdjust="0"/>
    <p:restoredTop sz="89148" autoAdjust="0"/>
  </p:normalViewPr>
  <p:slideViewPr>
    <p:cSldViewPr snapToGrid="0">
      <p:cViewPr varScale="1">
        <p:scale>
          <a:sx n="58" d="100"/>
          <a:sy n="58" d="100"/>
        </p:scale>
        <p:origin x="32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7AF49-E136-4E53-80C2-973F9C772484}" type="datetimeFigureOut">
              <a:rPr kumimoji="1" lang="ja-JP" altLang="en-US" smtClean="0"/>
              <a:t>2019/12/22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3F261-2113-4F9C-8A36-6764BE4E6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07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261-2113-4F9C-8A36-6764BE4E682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7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261-2113-4F9C-8A36-6764BE4E682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24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261-2113-4F9C-8A36-6764BE4E682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45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261-2113-4F9C-8A36-6764BE4E682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73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BB45-22EF-4C49-9CBF-FAA9BAD693D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45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3567-E4D2-4726-8643-BBC44E2E3FE0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7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9198-F408-4B84-9D1C-1578823CDDC5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5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02FD-9205-41A2-A1D7-14DE2B04AE43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5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FE24-2975-4908-BF3B-A3160C7020C5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1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ED85-B413-43DB-A534-C95688428225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6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F9BD-83DF-455F-BABD-1C52E198105A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1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3EFE-45E3-42E4-B697-DA2BC3423D06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A58-67CE-4350-83C2-85591CD7E9A7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97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7E40-FE03-4949-A229-5CE2043B65E8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56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BBDC-2CF8-4A78-9EE8-75BDC54F1471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73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E607-7F4F-4746-97CF-6F3B206BB9B6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1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6F2-C066-4738-BE09-0DB431C58A0D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1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14F3-D9C2-43FE-B753-6C86B8CAB27B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11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9977-C41C-4959-98C4-2EDBD97D5B8A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67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D6D7-6DE0-4354-8E9C-62A08F8AAA09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32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B321-64E1-40AE-A09C-20C2E476B917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607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827B-E25D-4872-B3A4-D63C635F8BCD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23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A84-965A-440B-8714-C44BD943C670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78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F52-A1F2-4C07-AC3F-65ACD7134F9A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71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DDB5-8381-4C54-A08F-0D5ED0572691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76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F121-221C-4062-9E90-1DC66F38D612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3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4B7-E630-4508-ACB1-B6434895538A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6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BD96-BD72-4F8B-992B-285389647A15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2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5D80-34F5-4E67-9D87-C299DA81285A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3945-8600-4E60-B1DE-C3340727030D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813FD-C1C6-40F5-81B6-0DFAE884A2AD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7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6B75-A431-44C6-86BD-2B05029925B9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2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6BE8-AAE0-4B2B-B32E-407BA51D7EE4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8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8DF7-B41C-406E-A57F-E82A965C1E72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4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157DE0-8455-41D3-AA80-39982DDF47C2}" type="datetime1">
              <a:rPr lang="en-US" altLang="ja-JP" smtClean="0"/>
              <a:t>12/22/2019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46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縦巻き 6"/>
          <p:cNvSpPr/>
          <p:nvPr/>
        </p:nvSpPr>
        <p:spPr>
          <a:xfrm>
            <a:off x="2802624" y="2737510"/>
            <a:ext cx="6341375" cy="3331819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/>
              <a:t> </a:t>
            </a:r>
            <a:r>
              <a:rPr kumimoji="1" lang="en-US" altLang="ja-JP" sz="2400" b="1" i="1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b="1" i="1" dirty="0" smtClean="0"/>
              <a:t>Introduction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b="1" i="1" dirty="0" smtClean="0"/>
              <a:t>Similarity and dissimilarity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b="1" i="1" dirty="0" smtClean="0"/>
              <a:t>E</a:t>
            </a:r>
            <a:r>
              <a:rPr kumimoji="1" lang="en-US" altLang="ja-JP" sz="2400" b="1" i="1" dirty="0" smtClean="0"/>
              <a:t>xamples and proposal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sz="2400" b="1" i="1" dirty="0" smtClean="0"/>
              <a:t>POP experiment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400" b="1" i="1" dirty="0" smtClean="0"/>
              <a:t>Summary </a:t>
            </a:r>
            <a:r>
              <a:rPr lang="en-US" altLang="ja-JP" sz="2400" b="1" i="1" dirty="0"/>
              <a:t>and perspectives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90" y="723769"/>
            <a:ext cx="9869950" cy="1715447"/>
          </a:xfrm>
        </p:spPr>
        <p:txBody>
          <a:bodyPr/>
          <a:lstStyle/>
          <a:p>
            <a:pPr algn="ctr"/>
            <a:r>
              <a:rPr kumimoji="1" lang="en-US" altLang="ja-JP" sz="2800" b="1" dirty="0" smtClean="0"/>
              <a:t> Study </a:t>
            </a:r>
            <a:r>
              <a:rPr lang="en-US" altLang="ja-JP" sz="2800" b="1" dirty="0" smtClean="0"/>
              <a:t>of QED and BSM with Production of</a:t>
            </a:r>
            <a:r>
              <a:rPr kumimoji="1" lang="en-US" altLang="ja-JP" sz="2800" b="1" dirty="0" smtClean="0"/>
              <a:t> True </a:t>
            </a:r>
            <a:r>
              <a:rPr kumimoji="1" lang="en-US" altLang="ja-JP" sz="2800" b="1" dirty="0" err="1" smtClean="0"/>
              <a:t>Muonium</a:t>
            </a:r>
            <a:r>
              <a:rPr lang="en-US" altLang="ja-JP" sz="2800" b="1" dirty="0" smtClean="0"/>
              <a:t> </a:t>
            </a: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r>
              <a:rPr kumimoji="1" lang="en-US" altLang="ja-JP" sz="2800" b="1" dirty="0" smtClean="0"/>
              <a:t>-</a:t>
            </a:r>
            <a:r>
              <a:rPr lang="en-US" altLang="ja-JP" sz="2800" b="1" dirty="0" smtClean="0"/>
              <a:t>Similarity and Dissimilarity-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000" b="1" i="1" dirty="0" err="1" smtClean="0"/>
              <a:t>Takahisa</a:t>
            </a:r>
            <a:r>
              <a:rPr lang="en-US" altLang="ja-JP" sz="2000" b="1" i="1" dirty="0" smtClean="0"/>
              <a:t> </a:t>
            </a:r>
            <a:r>
              <a:rPr lang="en-US" altLang="ja-JP" sz="2000" b="1" i="1" dirty="0" err="1" smtClean="0"/>
              <a:t>Itahashi</a:t>
            </a:r>
            <a:r>
              <a:rPr lang="en-US" altLang="ja-JP" sz="2000" b="1" i="1" dirty="0" smtClean="0"/>
              <a:t/>
            </a:r>
            <a:br>
              <a:rPr lang="en-US" altLang="ja-JP" sz="2000" b="1" i="1" dirty="0" smtClean="0"/>
            </a:br>
            <a:r>
              <a:rPr lang="en-US" altLang="ja-JP" sz="2000" b="1" i="1" dirty="0" smtClean="0"/>
              <a:t>Graduate School of Science, Osaka University</a:t>
            </a:r>
            <a:r>
              <a:rPr lang="en-US" altLang="ja-JP" i="1" dirty="0" smtClean="0"/>
              <a:t/>
            </a:r>
            <a:br>
              <a:rPr lang="en-US" altLang="ja-JP" i="1" dirty="0" smtClean="0"/>
            </a:br>
            <a:r>
              <a:rPr lang="en-US" altLang="ja-JP" i="1" dirty="0" smtClean="0"/>
              <a:t/>
            </a:r>
            <a:br>
              <a:rPr lang="en-US" altLang="ja-JP" i="1" dirty="0" smtClean="0"/>
            </a:br>
            <a:r>
              <a:rPr lang="en-US" altLang="ja-JP" i="1" dirty="0" smtClean="0"/>
              <a:t/>
            </a:r>
            <a:br>
              <a:rPr lang="en-US" altLang="ja-JP" i="1" dirty="0" smtClean="0"/>
            </a:br>
            <a:endParaRPr kumimoji="1" lang="ja-JP" altLang="en-US" i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5400000">
            <a:off x="19011087" y="8006164"/>
            <a:ext cx="2743076" cy="166958"/>
          </a:xfrm>
        </p:spPr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90434" y="1600980"/>
            <a:ext cx="6328347" cy="5189181"/>
            <a:chOff x="517940" y="519580"/>
            <a:chExt cx="6245739" cy="6001045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517940" y="519580"/>
              <a:ext cx="6245739" cy="6001045"/>
              <a:chOff x="1352197" y="778933"/>
              <a:chExt cx="8918854" cy="6001045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52197" y="778933"/>
                <a:ext cx="8918854" cy="6001045"/>
              </a:xfrm>
              <a:prstGeom prst="rect">
                <a:avLst/>
              </a:prstGeom>
              <a:ln>
                <a:solidFill>
                  <a:srgbClr val="2AD272"/>
                </a:solidFill>
              </a:ln>
            </p:spPr>
          </p:pic>
          <p:cxnSp>
            <p:nvCxnSpPr>
              <p:cNvPr id="4" name="直線矢印コネクタ 3"/>
              <p:cNvCxnSpPr/>
              <p:nvPr/>
            </p:nvCxnSpPr>
            <p:spPr>
              <a:xfrm flipH="1">
                <a:off x="4483983" y="1427833"/>
                <a:ext cx="528103" cy="3554914"/>
              </a:xfrm>
              <a:prstGeom prst="straightConnector1">
                <a:avLst/>
              </a:prstGeom>
              <a:ln w="28575">
                <a:prstDash val="lg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矢印コネクタ 8"/>
              <p:cNvCxnSpPr/>
              <p:nvPr/>
            </p:nvCxnSpPr>
            <p:spPr>
              <a:xfrm flipH="1">
                <a:off x="5075655" y="2107521"/>
                <a:ext cx="1330035" cy="2327563"/>
              </a:xfrm>
              <a:prstGeom prst="straightConnector1">
                <a:avLst/>
              </a:prstGeom>
              <a:ln w="38100">
                <a:solidFill>
                  <a:srgbClr val="2AD2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 flipH="1">
                <a:off x="5202789" y="2337343"/>
                <a:ext cx="1202901" cy="2097741"/>
              </a:xfrm>
              <a:prstGeom prst="straightConnector1">
                <a:avLst/>
              </a:prstGeom>
              <a:ln w="38100">
                <a:solidFill>
                  <a:srgbClr val="2AD2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/>
              <p:nvPr/>
            </p:nvCxnSpPr>
            <p:spPr>
              <a:xfrm flipH="1">
                <a:off x="5364155" y="2787209"/>
                <a:ext cx="1041535" cy="1647875"/>
              </a:xfrm>
              <a:prstGeom prst="straightConnector1">
                <a:avLst/>
              </a:prstGeom>
              <a:ln w="38100">
                <a:solidFill>
                  <a:srgbClr val="2AD2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/>
              <p:nvPr/>
            </p:nvCxnSpPr>
            <p:spPr>
              <a:xfrm>
                <a:off x="5075658" y="1427833"/>
                <a:ext cx="1330032" cy="1359376"/>
              </a:xfrm>
              <a:prstGeom prst="straightConnector1">
                <a:avLst/>
              </a:prstGeom>
              <a:ln w="38100">
                <a:solidFill>
                  <a:srgbClr val="2AD2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>
                <a:off x="5271247" y="1462062"/>
                <a:ext cx="1134443" cy="875281"/>
              </a:xfrm>
              <a:prstGeom prst="straightConnector1">
                <a:avLst/>
              </a:prstGeom>
              <a:ln w="38100">
                <a:solidFill>
                  <a:srgbClr val="2AD2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矢印コネクタ 24"/>
              <p:cNvCxnSpPr/>
              <p:nvPr/>
            </p:nvCxnSpPr>
            <p:spPr>
              <a:xfrm>
                <a:off x="5442391" y="1462062"/>
                <a:ext cx="1026868" cy="645459"/>
              </a:xfrm>
              <a:prstGeom prst="straightConnector1">
                <a:avLst/>
              </a:prstGeom>
              <a:ln w="38100">
                <a:solidFill>
                  <a:srgbClr val="2AD27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/>
              <p:nvPr/>
            </p:nvCxnSpPr>
            <p:spPr>
              <a:xfrm flipH="1">
                <a:off x="4618455" y="1427833"/>
                <a:ext cx="422972" cy="51832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矢印コネクタ 29"/>
              <p:cNvCxnSpPr/>
              <p:nvPr/>
            </p:nvCxnSpPr>
            <p:spPr>
              <a:xfrm flipH="1">
                <a:off x="4586671" y="4435084"/>
                <a:ext cx="381406" cy="59900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正方形/長方形 32"/>
            <p:cNvSpPr/>
            <p:nvPr/>
          </p:nvSpPr>
          <p:spPr>
            <a:xfrm>
              <a:off x="4327891" y="2712105"/>
              <a:ext cx="2279386" cy="481395"/>
            </a:xfrm>
            <a:prstGeom prst="rect">
              <a:avLst/>
            </a:prstGeom>
            <a:solidFill>
              <a:srgbClr val="2AD27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 smtClean="0"/>
                <a:t>E1 transition </a:t>
              </a:r>
              <a:endParaRPr kumimoji="1" lang="ja-JP" altLang="en-US" sz="2400" b="1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352245" y="3965942"/>
              <a:ext cx="2255031" cy="46178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/>
                <a:t>M</a:t>
              </a:r>
              <a:r>
                <a:rPr kumimoji="1" lang="en-US" altLang="ja-JP" sz="2400" b="1" dirty="0" smtClean="0"/>
                <a:t>1 transition </a:t>
              </a:r>
              <a:endParaRPr kumimoji="1" lang="ja-JP" altLang="en-US" sz="2400" b="1" dirty="0"/>
            </a:p>
          </p:txBody>
        </p:sp>
      </p:grpSp>
      <p:sp>
        <p:nvSpPr>
          <p:cNvPr id="35" name="乗算記号 34"/>
          <p:cNvSpPr/>
          <p:nvPr/>
        </p:nvSpPr>
        <p:spPr>
          <a:xfrm>
            <a:off x="2402370" y="3692676"/>
            <a:ext cx="265116" cy="37515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 rot="5400000">
            <a:off x="9896284" y="2469315"/>
            <a:ext cx="3859795" cy="304801"/>
          </a:xfrm>
        </p:spPr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8899702" y="1871401"/>
            <a:ext cx="2050165" cy="2580557"/>
            <a:chOff x="6726803" y="1875777"/>
            <a:chExt cx="1306771" cy="2386121"/>
          </a:xfrm>
        </p:grpSpPr>
        <p:cxnSp>
          <p:nvCxnSpPr>
            <p:cNvPr id="21" name="直線コネクタ 20"/>
            <p:cNvCxnSpPr/>
            <p:nvPr/>
          </p:nvCxnSpPr>
          <p:spPr>
            <a:xfrm>
              <a:off x="7465804" y="2726184"/>
              <a:ext cx="542462" cy="148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グループ化 22"/>
            <p:cNvGrpSpPr/>
            <p:nvPr/>
          </p:nvGrpSpPr>
          <p:grpSpPr>
            <a:xfrm>
              <a:off x="6726803" y="1875777"/>
              <a:ext cx="1306771" cy="2386121"/>
              <a:chOff x="6614799" y="1875778"/>
              <a:chExt cx="1199331" cy="2087360"/>
            </a:xfrm>
          </p:grpSpPr>
          <p:cxnSp>
            <p:nvCxnSpPr>
              <p:cNvPr id="24" name="直線コネクタ 23"/>
              <p:cNvCxnSpPr/>
              <p:nvPr/>
            </p:nvCxnSpPr>
            <p:spPr>
              <a:xfrm flipV="1">
                <a:off x="7293041" y="2979289"/>
                <a:ext cx="521089" cy="13968"/>
              </a:xfrm>
              <a:prstGeom prst="line">
                <a:avLst/>
              </a:prstGeom>
              <a:ln w="5715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6614799" y="1875778"/>
                <a:ext cx="497862" cy="1482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7316268" y="3961656"/>
                <a:ext cx="497862" cy="1482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7293041" y="3320678"/>
                <a:ext cx="497862" cy="1482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6614799" y="2292674"/>
                <a:ext cx="497862" cy="1482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正方形/長方形 35"/>
          <p:cNvSpPr/>
          <p:nvPr/>
        </p:nvSpPr>
        <p:spPr>
          <a:xfrm>
            <a:off x="8811178" y="1174457"/>
            <a:ext cx="780060" cy="49558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2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S</a:t>
            </a:r>
            <a:r>
              <a:rPr lang="en-US" altLang="ja-JP" baseline="-25000" dirty="0" smtClean="0"/>
              <a:t>1</a:t>
            </a:r>
            <a:endParaRPr kumimoji="1" lang="ja-JP" altLang="en-US" baseline="-25000" dirty="0"/>
          </a:p>
        </p:txBody>
      </p:sp>
      <p:sp>
        <p:nvSpPr>
          <p:cNvPr id="37" name="正方形/長方形 36"/>
          <p:cNvSpPr/>
          <p:nvPr/>
        </p:nvSpPr>
        <p:spPr>
          <a:xfrm>
            <a:off x="8875894" y="2604143"/>
            <a:ext cx="734016" cy="46517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S</a:t>
            </a:r>
            <a:r>
              <a:rPr lang="en-US" altLang="ja-JP" baseline="-25000" dirty="0" smtClean="0"/>
              <a:t>0</a:t>
            </a:r>
            <a:endParaRPr kumimoji="1" lang="ja-JP" altLang="en-US" baseline="-25000" dirty="0"/>
          </a:p>
        </p:txBody>
      </p:sp>
      <p:sp>
        <p:nvSpPr>
          <p:cNvPr id="38" name="正方形/長方形 37"/>
          <p:cNvSpPr/>
          <p:nvPr/>
        </p:nvSpPr>
        <p:spPr>
          <a:xfrm>
            <a:off x="11021423" y="2472287"/>
            <a:ext cx="839063" cy="536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P</a:t>
            </a:r>
            <a:r>
              <a:rPr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39" name="正方形/長方形 38"/>
          <p:cNvSpPr/>
          <p:nvPr/>
        </p:nvSpPr>
        <p:spPr>
          <a:xfrm>
            <a:off x="11044693" y="3107026"/>
            <a:ext cx="839063" cy="536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P</a:t>
            </a:r>
            <a:r>
              <a:rPr lang="en-US" altLang="ja-JP" baseline="-25000" dirty="0" smtClean="0"/>
              <a:t>1</a:t>
            </a:r>
            <a:endParaRPr kumimoji="1" lang="ja-JP" altLang="en-US" baseline="-25000" dirty="0"/>
          </a:p>
        </p:txBody>
      </p:sp>
      <p:sp>
        <p:nvSpPr>
          <p:cNvPr id="40" name="正方形/長方形 39"/>
          <p:cNvSpPr/>
          <p:nvPr/>
        </p:nvSpPr>
        <p:spPr>
          <a:xfrm>
            <a:off x="11021423" y="3739382"/>
            <a:ext cx="839063" cy="536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P</a:t>
            </a:r>
            <a:r>
              <a:rPr lang="en-US" altLang="ja-JP" baseline="-25000" dirty="0" smtClean="0"/>
              <a:t>1</a:t>
            </a:r>
            <a:endParaRPr kumimoji="1" lang="ja-JP" altLang="en-US" baseline="-25000" dirty="0"/>
          </a:p>
        </p:txBody>
      </p:sp>
      <p:sp>
        <p:nvSpPr>
          <p:cNvPr id="41" name="正方形/長方形 40"/>
          <p:cNvSpPr/>
          <p:nvPr/>
        </p:nvSpPr>
        <p:spPr>
          <a:xfrm>
            <a:off x="11044693" y="4498466"/>
            <a:ext cx="839063" cy="536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P</a:t>
            </a:r>
            <a:r>
              <a:rPr lang="en-US" altLang="ja-JP" baseline="-25000" dirty="0" smtClean="0"/>
              <a:t>0</a:t>
            </a:r>
            <a:endParaRPr kumimoji="1" lang="ja-JP" altLang="en-US" baseline="-25000" dirty="0"/>
          </a:p>
        </p:txBody>
      </p:sp>
      <p:grpSp>
        <p:nvGrpSpPr>
          <p:cNvPr id="42" name="グループ化 41"/>
          <p:cNvGrpSpPr/>
          <p:nvPr/>
        </p:nvGrpSpPr>
        <p:grpSpPr>
          <a:xfrm>
            <a:off x="9285028" y="0"/>
            <a:ext cx="1523946" cy="5682251"/>
            <a:chOff x="9173687" y="138174"/>
            <a:chExt cx="1523946" cy="5682251"/>
          </a:xfrm>
        </p:grpSpPr>
        <p:sp>
          <p:nvSpPr>
            <p:cNvPr id="43" name="正方形/長方形 42"/>
            <p:cNvSpPr/>
            <p:nvPr/>
          </p:nvSpPr>
          <p:spPr>
            <a:xfrm>
              <a:off x="9290923" y="5238610"/>
              <a:ext cx="1406710" cy="581815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="1" dirty="0"/>
                <a:t>c</a:t>
              </a:r>
              <a:r>
                <a:rPr lang="en-US" altLang="ja-JP" sz="2400" b="1" baseline="30000" dirty="0"/>
                <a:t>+</a:t>
              </a:r>
              <a:r>
                <a:rPr lang="en-US" altLang="ja-JP" sz="2400" b="1" dirty="0"/>
                <a:t>-c</a:t>
              </a:r>
              <a:r>
                <a:rPr lang="en-US" altLang="ja-JP" sz="2400" b="1" baseline="30000" dirty="0"/>
                <a:t>-</a:t>
              </a:r>
              <a:endParaRPr kumimoji="1" lang="ja-JP" altLang="en-US" sz="2400" b="1" baseline="30000" dirty="0"/>
            </a:p>
          </p:txBody>
        </p:sp>
        <p:pic>
          <p:nvPicPr>
            <p:cNvPr id="44" name="Picture 2" descr="「似た顔 まんが」の画像検索結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3687" y="138174"/>
              <a:ext cx="1053140" cy="103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減算記号 6"/>
          <p:cNvSpPr/>
          <p:nvPr/>
        </p:nvSpPr>
        <p:spPr>
          <a:xfrm>
            <a:off x="7938190" y="6120809"/>
            <a:ext cx="1387040" cy="215064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減算記号 44"/>
          <p:cNvSpPr/>
          <p:nvPr/>
        </p:nvSpPr>
        <p:spPr>
          <a:xfrm>
            <a:off x="7897988" y="5548100"/>
            <a:ext cx="1387040" cy="215064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313937" y="5710859"/>
            <a:ext cx="734016" cy="46517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S</a:t>
            </a:r>
            <a:r>
              <a:rPr lang="en-US" altLang="ja-JP" baseline="-25000" dirty="0" smtClean="0"/>
              <a:t>0</a:t>
            </a:r>
            <a:endParaRPr kumimoji="1" lang="ja-JP" altLang="en-US" baseline="-25000" dirty="0"/>
          </a:p>
        </p:txBody>
      </p:sp>
      <p:sp>
        <p:nvSpPr>
          <p:cNvPr id="47" name="正方形/長方形 46"/>
          <p:cNvSpPr/>
          <p:nvPr/>
        </p:nvSpPr>
        <p:spPr>
          <a:xfrm>
            <a:off x="7313937" y="4957866"/>
            <a:ext cx="734016" cy="46517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S</a:t>
            </a:r>
            <a:r>
              <a:rPr lang="en-US" altLang="ja-JP" baseline="-25000" dirty="0" smtClean="0"/>
              <a:t>0</a:t>
            </a:r>
            <a:endParaRPr kumimoji="1" lang="ja-JP" alt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縦巻き 47"/>
              <p:cNvSpPr/>
              <p:nvPr/>
            </p:nvSpPr>
            <p:spPr>
              <a:xfrm>
                <a:off x="4687895" y="304225"/>
                <a:ext cx="3987209" cy="2904844"/>
              </a:xfrm>
              <a:prstGeom prst="verticalScroll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b="1" dirty="0" smtClean="0"/>
                  <a:t>an ansatz for the potential is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kumimoji="1"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kumimoji="1" lang="en-US" altLang="ja-JP" sz="2400" b="1" dirty="0" smtClean="0">
                  <a:ea typeface="Cambria Math" panose="02040503050406030204" pitchFamily="18" charset="0"/>
                </a:endParaRPr>
              </a:p>
              <a:p>
                <a:pPr algn="ctr"/>
                <a:endParaRPr kumimoji="1" lang="en-US" altLang="ja-JP" sz="2400" b="1" dirty="0" smtClean="0"/>
              </a:p>
              <a:p>
                <a:pPr algn="ctr"/>
                <a:r>
                  <a:rPr kumimoji="1" lang="en-US" altLang="ja-JP" sz="2400" b="1" dirty="0" smtClean="0"/>
                  <a:t>v(r→0)</a:t>
                </a:r>
                <a:r>
                  <a:rPr kumimoji="1" lang="ja-JP" altLang="en-US" sz="2400" b="1" dirty="0" smtClean="0"/>
                  <a:t>∝</a:t>
                </a:r>
                <a:r>
                  <a:rPr kumimoji="1" lang="en-US" altLang="ja-JP" sz="2400" b="1" dirty="0" smtClean="0"/>
                  <a:t>1/r</a:t>
                </a:r>
              </a:p>
              <a:p>
                <a:pPr algn="ctr"/>
                <a:r>
                  <a:rPr kumimoji="1" lang="en-US" altLang="ja-JP" sz="2400" b="1" dirty="0" smtClean="0"/>
                  <a:t>v(r→∞)</a:t>
                </a:r>
                <a:r>
                  <a:rPr kumimoji="1" lang="ja-JP" altLang="en-US" sz="2400" b="1" dirty="0" smtClean="0"/>
                  <a:t>∝∞</a:t>
                </a:r>
                <a:endParaRPr kumimoji="1" lang="en-US" altLang="ja-JP" sz="2400" b="1" dirty="0" smtClean="0"/>
              </a:p>
              <a:p>
                <a:pPr algn="ctr"/>
                <a:endParaRPr kumimoji="1" lang="en-US" altLang="ja-JP" sz="2000" b="1" dirty="0" smtClean="0"/>
              </a:p>
            </p:txBody>
          </p:sp>
        </mc:Choice>
        <mc:Fallback xmlns="">
          <p:sp>
            <p:nvSpPr>
              <p:cNvPr id="48" name="縦巻き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895" y="304225"/>
                <a:ext cx="3987209" cy="2904844"/>
              </a:xfrm>
              <a:prstGeom prst="verticalScroll">
                <a:avLst/>
              </a:prstGeom>
              <a:blipFill rotWithShape="0">
                <a:blip r:embed="rId4"/>
                <a:stretch>
                  <a:fillRect t="-2296" b="-18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1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340434" y="3192758"/>
            <a:ext cx="4630603" cy="32445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0890" y="679572"/>
            <a:ext cx="10135948" cy="5442767"/>
          </a:xfrm>
        </p:spPr>
        <p:txBody>
          <a:bodyPr/>
          <a:lstStyle/>
          <a:p>
            <a:r>
              <a:rPr lang="en-US" altLang="ja-JP" b="1" dirty="0" smtClean="0"/>
              <a:t>1)</a:t>
            </a:r>
            <a:r>
              <a:rPr lang="ja-JP" altLang="en-US" b="1" dirty="0"/>
              <a:t> </a:t>
            </a:r>
            <a:r>
              <a:rPr lang="en-US" altLang="ja-JP" b="1" dirty="0" smtClean="0"/>
              <a:t>New </a:t>
            </a:r>
            <a:r>
              <a:rPr lang="en-US" altLang="ja-JP" b="1" dirty="0"/>
              <a:t>decay mode </a:t>
            </a:r>
            <a:r>
              <a:rPr lang="en-US" altLang="ja-JP" b="1" dirty="0" smtClean="0"/>
              <a:t>    &lt;– </a:t>
            </a:r>
            <a:r>
              <a:rPr lang="en-US" altLang="ja-JP" b="1" dirty="0"/>
              <a:t>Ortho-Positronium </a:t>
            </a:r>
          </a:p>
          <a:p>
            <a:r>
              <a:rPr lang="en-US" altLang="ja-JP" b="1" dirty="0"/>
              <a:t>2) Decay of the </a:t>
            </a:r>
            <a:r>
              <a:rPr lang="en-US" altLang="ja-JP" b="1" dirty="0" err="1"/>
              <a:t>dimuonium</a:t>
            </a:r>
            <a:r>
              <a:rPr lang="en-US" altLang="ja-JP" b="1" dirty="0"/>
              <a:t> into a photon and a neutral pion </a:t>
            </a:r>
            <a:endParaRPr lang="en-US" altLang="ja-JP" b="1" dirty="0" smtClean="0"/>
          </a:p>
          <a:p>
            <a:r>
              <a:rPr lang="en-US" altLang="ja-JP" b="1" dirty="0"/>
              <a:t>D</a:t>
            </a:r>
            <a:r>
              <a:rPr lang="en-US" altLang="ja-JP" b="1" dirty="0" smtClean="0"/>
              <a:t>ecay </a:t>
            </a:r>
            <a:r>
              <a:rPr lang="en-US" altLang="ja-JP" b="1" dirty="0"/>
              <a:t>rate of </a:t>
            </a:r>
            <a:r>
              <a:rPr lang="en-US" altLang="ja-JP" b="1" i="1" dirty="0"/>
              <a:t>Dm</a:t>
            </a:r>
            <a:r>
              <a:rPr lang="en-US" altLang="ja-JP" b="1" dirty="0"/>
              <a:t> =&gt; </a:t>
            </a:r>
            <a:r>
              <a:rPr lang="en-US" altLang="ja-JP" b="1" i="1" dirty="0">
                <a:latin typeface="Symbol" panose="05050102010706020507" pitchFamily="18" charset="2"/>
              </a:rPr>
              <a:t>p</a:t>
            </a:r>
            <a:r>
              <a:rPr lang="en-US" altLang="ja-JP" b="1" i="1" baseline="30000" dirty="0"/>
              <a:t>0</a:t>
            </a:r>
            <a:r>
              <a:rPr lang="en-US" altLang="ja-JP" b="1" i="1" dirty="0">
                <a:latin typeface="Symbol" panose="05050102010706020507" pitchFamily="18" charset="2"/>
              </a:rPr>
              <a:t>g</a:t>
            </a:r>
            <a:r>
              <a:rPr lang="en-US" altLang="ja-JP" b="1" dirty="0">
                <a:latin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endParaRPr lang="en-US" altLang="ja-JP" i="1" dirty="0" smtClean="0"/>
          </a:p>
          <a:p>
            <a:pPr marL="0" indent="0">
              <a:buNone/>
            </a:pPr>
            <a:r>
              <a:rPr lang="en-US" altLang="ja-JP" i="1" dirty="0" smtClean="0"/>
              <a:t> </a:t>
            </a:r>
            <a:r>
              <a:rPr lang="en-US" altLang="ja-JP" i="1" dirty="0"/>
              <a:t>mentioned by </a:t>
            </a:r>
            <a:r>
              <a:rPr lang="en-US" altLang="ja-JP" i="1" dirty="0" err="1"/>
              <a:t>A.Czarnecki</a:t>
            </a:r>
            <a:r>
              <a:rPr lang="en-US" altLang="ja-JP" i="1" dirty="0"/>
              <a:t>. &amp; </a:t>
            </a:r>
            <a:r>
              <a:rPr lang="en-US" altLang="ja-JP" i="1" dirty="0" err="1" smtClean="0"/>
              <a:t>S.G.Karshenboim</a:t>
            </a:r>
            <a:r>
              <a:rPr lang="en-US" altLang="ja-JP" i="1" dirty="0" smtClean="0"/>
              <a:t>.</a:t>
            </a:r>
            <a:r>
              <a:rPr lang="en-US" altLang="ja-JP" b="1" dirty="0">
                <a:latin typeface="Symbol" panose="05050102010706020507" pitchFamily="18" charset="2"/>
              </a:rPr>
              <a:t/>
            </a:r>
            <a:br>
              <a:rPr lang="en-US" altLang="ja-JP" b="1" dirty="0">
                <a:latin typeface="Symbol" panose="05050102010706020507" pitchFamily="18" charset="2"/>
              </a:rPr>
            </a:br>
            <a:endParaRPr lang="ja-JP" altLang="en-US" dirty="0">
              <a:latin typeface="Cambria Math" panose="02040503050406030204" pitchFamily="18" charset="0"/>
            </a:endParaRPr>
          </a:p>
        </p:txBody>
      </p:sp>
      <p:sp>
        <p:nvSpPr>
          <p:cNvPr id="13" name="AutoShape 2" descr="「波線」の画像検索結果"/>
          <p:cNvSpPr>
            <a:spLocks noChangeAspect="1" noChangeArrowheads="1"/>
          </p:cNvSpPr>
          <p:nvPr/>
        </p:nvSpPr>
        <p:spPr bwMode="auto">
          <a:xfrm>
            <a:off x="155575" y="-2329323"/>
            <a:ext cx="2489654" cy="24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611957" y="4227637"/>
            <a:ext cx="4136571" cy="1211900"/>
            <a:chOff x="1400402" y="3626311"/>
            <a:chExt cx="7056899" cy="2030674"/>
          </a:xfrm>
        </p:grpSpPr>
        <p:sp>
          <p:nvSpPr>
            <p:cNvPr id="4" name="減算記号 3"/>
            <p:cNvSpPr/>
            <p:nvPr/>
          </p:nvSpPr>
          <p:spPr>
            <a:xfrm>
              <a:off x="1400402" y="4751756"/>
              <a:ext cx="1567366" cy="97971"/>
            </a:xfrm>
            <a:prstGeom prst="mathMinus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2706788" y="4035014"/>
              <a:ext cx="997413" cy="1621971"/>
            </a:xfrm>
            <a:prstGeom prst="ellipse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3205496" y="3998535"/>
              <a:ext cx="2025361" cy="8599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3228746" y="4809520"/>
              <a:ext cx="2002108" cy="8327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リーフォーム 19"/>
            <p:cNvSpPr/>
            <p:nvPr/>
          </p:nvSpPr>
          <p:spPr>
            <a:xfrm>
              <a:off x="5159613" y="4570021"/>
              <a:ext cx="1363812" cy="293928"/>
            </a:xfrm>
            <a:custGeom>
              <a:avLst/>
              <a:gdLst>
                <a:gd name="connsiteX0" fmla="*/ 0 w 5802086"/>
                <a:gd name="connsiteY0" fmla="*/ 729355 h 729358"/>
                <a:gd name="connsiteX1" fmla="*/ 751114 w 5802086"/>
                <a:gd name="connsiteY1" fmla="*/ 32670 h 729358"/>
                <a:gd name="connsiteX2" fmla="*/ 1447800 w 5802086"/>
                <a:gd name="connsiteY2" fmla="*/ 653155 h 729358"/>
                <a:gd name="connsiteX3" fmla="*/ 2166257 w 5802086"/>
                <a:gd name="connsiteY3" fmla="*/ 10898 h 729358"/>
                <a:gd name="connsiteX4" fmla="*/ 2906486 w 5802086"/>
                <a:gd name="connsiteY4" fmla="*/ 729355 h 729358"/>
                <a:gd name="connsiteX5" fmla="*/ 3614057 w 5802086"/>
                <a:gd name="connsiteY5" fmla="*/ 13 h 729358"/>
                <a:gd name="connsiteX6" fmla="*/ 4343400 w 5802086"/>
                <a:gd name="connsiteY6" fmla="*/ 707584 h 729358"/>
                <a:gd name="connsiteX7" fmla="*/ 5050972 w 5802086"/>
                <a:gd name="connsiteY7" fmla="*/ 10898 h 729358"/>
                <a:gd name="connsiteX8" fmla="*/ 5802086 w 5802086"/>
                <a:gd name="connsiteY8" fmla="*/ 707584 h 729358"/>
                <a:gd name="connsiteX9" fmla="*/ 5802086 w 5802086"/>
                <a:gd name="connsiteY9" fmla="*/ 707584 h 729358"/>
                <a:gd name="connsiteX10" fmla="*/ 5802086 w 5802086"/>
                <a:gd name="connsiteY10" fmla="*/ 696698 h 72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02086" h="729358">
                  <a:moveTo>
                    <a:pt x="0" y="729355"/>
                  </a:moveTo>
                  <a:cubicBezTo>
                    <a:pt x="254907" y="387362"/>
                    <a:pt x="509814" y="45370"/>
                    <a:pt x="751114" y="32670"/>
                  </a:cubicBezTo>
                  <a:cubicBezTo>
                    <a:pt x="992414" y="19970"/>
                    <a:pt x="1211943" y="656784"/>
                    <a:pt x="1447800" y="653155"/>
                  </a:cubicBezTo>
                  <a:cubicBezTo>
                    <a:pt x="1683657" y="649526"/>
                    <a:pt x="1923143" y="-1802"/>
                    <a:pt x="2166257" y="10898"/>
                  </a:cubicBezTo>
                  <a:cubicBezTo>
                    <a:pt x="2409371" y="23598"/>
                    <a:pt x="2665186" y="731169"/>
                    <a:pt x="2906486" y="729355"/>
                  </a:cubicBezTo>
                  <a:cubicBezTo>
                    <a:pt x="3147786" y="727541"/>
                    <a:pt x="3374571" y="3641"/>
                    <a:pt x="3614057" y="13"/>
                  </a:cubicBezTo>
                  <a:cubicBezTo>
                    <a:pt x="3853543" y="-3615"/>
                    <a:pt x="4103914" y="705770"/>
                    <a:pt x="4343400" y="707584"/>
                  </a:cubicBezTo>
                  <a:cubicBezTo>
                    <a:pt x="4582886" y="709398"/>
                    <a:pt x="4807858" y="10898"/>
                    <a:pt x="5050972" y="10898"/>
                  </a:cubicBezTo>
                  <a:cubicBezTo>
                    <a:pt x="5294086" y="10898"/>
                    <a:pt x="5802086" y="707584"/>
                    <a:pt x="5802086" y="707584"/>
                  </a:cubicBezTo>
                  <a:lnTo>
                    <a:pt x="5802086" y="707584"/>
                  </a:lnTo>
                  <a:lnTo>
                    <a:pt x="5802086" y="696698"/>
                  </a:ln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V="1">
              <a:off x="6523425" y="3626311"/>
              <a:ext cx="1618253" cy="1183208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フリーフォーム 21"/>
            <p:cNvSpPr/>
            <p:nvPr/>
          </p:nvSpPr>
          <p:spPr>
            <a:xfrm rot="2521795">
              <a:off x="6269098" y="5374449"/>
              <a:ext cx="2188203" cy="228637"/>
            </a:xfrm>
            <a:custGeom>
              <a:avLst/>
              <a:gdLst>
                <a:gd name="connsiteX0" fmla="*/ 0 w 7341379"/>
                <a:gd name="connsiteY0" fmla="*/ 751169 h 803635"/>
                <a:gd name="connsiteX1" fmla="*/ 696685 w 7341379"/>
                <a:gd name="connsiteY1" fmla="*/ 55 h 803635"/>
                <a:gd name="connsiteX2" fmla="*/ 1447800 w 7341379"/>
                <a:gd name="connsiteY2" fmla="*/ 707626 h 803635"/>
                <a:gd name="connsiteX3" fmla="*/ 2155371 w 7341379"/>
                <a:gd name="connsiteY3" fmla="*/ 21826 h 803635"/>
                <a:gd name="connsiteX4" fmla="*/ 2873828 w 7341379"/>
                <a:gd name="connsiteY4" fmla="*/ 762055 h 803635"/>
                <a:gd name="connsiteX5" fmla="*/ 3592285 w 7341379"/>
                <a:gd name="connsiteY5" fmla="*/ 21826 h 803635"/>
                <a:gd name="connsiteX6" fmla="*/ 4310743 w 7341379"/>
                <a:gd name="connsiteY6" fmla="*/ 707626 h 803635"/>
                <a:gd name="connsiteX7" fmla="*/ 5050971 w 7341379"/>
                <a:gd name="connsiteY7" fmla="*/ 10940 h 803635"/>
                <a:gd name="connsiteX8" fmla="*/ 5725885 w 7341379"/>
                <a:gd name="connsiteY8" fmla="*/ 718512 h 803635"/>
                <a:gd name="connsiteX9" fmla="*/ 6455228 w 7341379"/>
                <a:gd name="connsiteY9" fmla="*/ 10940 h 803635"/>
                <a:gd name="connsiteX10" fmla="*/ 7271657 w 7341379"/>
                <a:gd name="connsiteY10" fmla="*/ 751169 h 803635"/>
                <a:gd name="connsiteX11" fmla="*/ 7293428 w 7341379"/>
                <a:gd name="connsiteY11" fmla="*/ 740283 h 803635"/>
                <a:gd name="connsiteX12" fmla="*/ 7239000 w 7341379"/>
                <a:gd name="connsiteY12" fmla="*/ 718512 h 80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1379" h="803635">
                  <a:moveTo>
                    <a:pt x="0" y="751169"/>
                  </a:moveTo>
                  <a:cubicBezTo>
                    <a:pt x="227692" y="379240"/>
                    <a:pt x="455385" y="7312"/>
                    <a:pt x="696685" y="55"/>
                  </a:cubicBezTo>
                  <a:cubicBezTo>
                    <a:pt x="937985" y="-7202"/>
                    <a:pt x="1204686" y="703997"/>
                    <a:pt x="1447800" y="707626"/>
                  </a:cubicBezTo>
                  <a:cubicBezTo>
                    <a:pt x="1690914" y="711254"/>
                    <a:pt x="1917700" y="12754"/>
                    <a:pt x="2155371" y="21826"/>
                  </a:cubicBezTo>
                  <a:cubicBezTo>
                    <a:pt x="2393042" y="30897"/>
                    <a:pt x="2634342" y="762055"/>
                    <a:pt x="2873828" y="762055"/>
                  </a:cubicBezTo>
                  <a:cubicBezTo>
                    <a:pt x="3113314" y="762055"/>
                    <a:pt x="3352799" y="30897"/>
                    <a:pt x="3592285" y="21826"/>
                  </a:cubicBezTo>
                  <a:cubicBezTo>
                    <a:pt x="3831771" y="12754"/>
                    <a:pt x="4067629" y="709440"/>
                    <a:pt x="4310743" y="707626"/>
                  </a:cubicBezTo>
                  <a:cubicBezTo>
                    <a:pt x="4553857" y="705812"/>
                    <a:pt x="4815114" y="9126"/>
                    <a:pt x="5050971" y="10940"/>
                  </a:cubicBezTo>
                  <a:cubicBezTo>
                    <a:pt x="5286828" y="12754"/>
                    <a:pt x="5491842" y="718512"/>
                    <a:pt x="5725885" y="718512"/>
                  </a:cubicBezTo>
                  <a:cubicBezTo>
                    <a:pt x="5959928" y="718512"/>
                    <a:pt x="6197599" y="5497"/>
                    <a:pt x="6455228" y="10940"/>
                  </a:cubicBezTo>
                  <a:cubicBezTo>
                    <a:pt x="6712857" y="16383"/>
                    <a:pt x="7131957" y="629612"/>
                    <a:pt x="7271657" y="751169"/>
                  </a:cubicBezTo>
                  <a:cubicBezTo>
                    <a:pt x="7411357" y="872726"/>
                    <a:pt x="7298871" y="745726"/>
                    <a:pt x="7293428" y="740283"/>
                  </a:cubicBezTo>
                  <a:cubicBezTo>
                    <a:pt x="7287985" y="734840"/>
                    <a:pt x="7263492" y="726676"/>
                    <a:pt x="7239000" y="718512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減算記号 28"/>
          <p:cNvSpPr/>
          <p:nvPr/>
        </p:nvSpPr>
        <p:spPr>
          <a:xfrm>
            <a:off x="5287005" y="4838633"/>
            <a:ext cx="918749" cy="58469"/>
          </a:xfrm>
          <a:prstGeom prst="mathMinus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5188018" y="3192757"/>
            <a:ext cx="5024504" cy="3244597"/>
            <a:chOff x="5079178" y="3116639"/>
            <a:chExt cx="5166601" cy="3320716"/>
          </a:xfrm>
        </p:grpSpPr>
        <p:sp>
          <p:nvSpPr>
            <p:cNvPr id="26" name="正方形/長方形 25"/>
            <p:cNvSpPr/>
            <p:nvPr/>
          </p:nvSpPr>
          <p:spPr>
            <a:xfrm>
              <a:off x="5079178" y="3116639"/>
              <a:ext cx="5166601" cy="332071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6052775" y="4410884"/>
              <a:ext cx="584658" cy="9679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6345104" y="4415368"/>
              <a:ext cx="1202009" cy="2294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/>
          <p:cNvCxnSpPr/>
          <p:nvPr/>
        </p:nvCxnSpPr>
        <p:spPr>
          <a:xfrm flipV="1">
            <a:off x="6305414" y="5278479"/>
            <a:ext cx="1203388" cy="86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フリーフォーム 32"/>
          <p:cNvSpPr/>
          <p:nvPr/>
        </p:nvSpPr>
        <p:spPr>
          <a:xfrm rot="11113684">
            <a:off x="7497314" y="5338129"/>
            <a:ext cx="800553" cy="227587"/>
          </a:xfrm>
          <a:custGeom>
            <a:avLst/>
            <a:gdLst>
              <a:gd name="connsiteX0" fmla="*/ 0 w 5802086"/>
              <a:gd name="connsiteY0" fmla="*/ 729355 h 729358"/>
              <a:gd name="connsiteX1" fmla="*/ 751114 w 5802086"/>
              <a:gd name="connsiteY1" fmla="*/ 32670 h 729358"/>
              <a:gd name="connsiteX2" fmla="*/ 1447800 w 5802086"/>
              <a:gd name="connsiteY2" fmla="*/ 653155 h 729358"/>
              <a:gd name="connsiteX3" fmla="*/ 2166257 w 5802086"/>
              <a:gd name="connsiteY3" fmla="*/ 10898 h 729358"/>
              <a:gd name="connsiteX4" fmla="*/ 2906486 w 5802086"/>
              <a:gd name="connsiteY4" fmla="*/ 729355 h 729358"/>
              <a:gd name="connsiteX5" fmla="*/ 3614057 w 5802086"/>
              <a:gd name="connsiteY5" fmla="*/ 13 h 729358"/>
              <a:gd name="connsiteX6" fmla="*/ 4343400 w 5802086"/>
              <a:gd name="connsiteY6" fmla="*/ 707584 h 729358"/>
              <a:gd name="connsiteX7" fmla="*/ 5050972 w 5802086"/>
              <a:gd name="connsiteY7" fmla="*/ 10898 h 729358"/>
              <a:gd name="connsiteX8" fmla="*/ 5802086 w 5802086"/>
              <a:gd name="connsiteY8" fmla="*/ 707584 h 729358"/>
              <a:gd name="connsiteX9" fmla="*/ 5802086 w 5802086"/>
              <a:gd name="connsiteY9" fmla="*/ 707584 h 729358"/>
              <a:gd name="connsiteX10" fmla="*/ 5802086 w 5802086"/>
              <a:gd name="connsiteY10" fmla="*/ 696698 h 72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2086" h="729358">
                <a:moveTo>
                  <a:pt x="0" y="729355"/>
                </a:moveTo>
                <a:cubicBezTo>
                  <a:pt x="254907" y="387362"/>
                  <a:pt x="509814" y="45370"/>
                  <a:pt x="751114" y="32670"/>
                </a:cubicBezTo>
                <a:cubicBezTo>
                  <a:pt x="992414" y="19970"/>
                  <a:pt x="1211943" y="656784"/>
                  <a:pt x="1447800" y="653155"/>
                </a:cubicBezTo>
                <a:cubicBezTo>
                  <a:pt x="1683657" y="649526"/>
                  <a:pt x="1923143" y="-1802"/>
                  <a:pt x="2166257" y="10898"/>
                </a:cubicBezTo>
                <a:cubicBezTo>
                  <a:pt x="2409371" y="23598"/>
                  <a:pt x="2665186" y="731169"/>
                  <a:pt x="2906486" y="729355"/>
                </a:cubicBezTo>
                <a:cubicBezTo>
                  <a:pt x="3147786" y="727541"/>
                  <a:pt x="3374571" y="3641"/>
                  <a:pt x="3614057" y="13"/>
                </a:cubicBezTo>
                <a:cubicBezTo>
                  <a:pt x="3853543" y="-3615"/>
                  <a:pt x="4103914" y="705770"/>
                  <a:pt x="4343400" y="707584"/>
                </a:cubicBezTo>
                <a:cubicBezTo>
                  <a:pt x="4582886" y="709398"/>
                  <a:pt x="4807858" y="10898"/>
                  <a:pt x="5050972" y="10898"/>
                </a:cubicBezTo>
                <a:cubicBezTo>
                  <a:pt x="5294086" y="10898"/>
                  <a:pt x="5802086" y="707584"/>
                  <a:pt x="5802086" y="707584"/>
                </a:cubicBezTo>
                <a:lnTo>
                  <a:pt x="5802086" y="707584"/>
                </a:lnTo>
                <a:lnTo>
                  <a:pt x="5802086" y="696698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7508802" y="4618562"/>
            <a:ext cx="38311" cy="6302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フリーフォーム 39"/>
          <p:cNvSpPr/>
          <p:nvPr/>
        </p:nvSpPr>
        <p:spPr>
          <a:xfrm rot="21370747">
            <a:off x="7579772" y="4440321"/>
            <a:ext cx="799431" cy="196590"/>
          </a:xfrm>
          <a:custGeom>
            <a:avLst/>
            <a:gdLst>
              <a:gd name="connsiteX0" fmla="*/ 0 w 5802086"/>
              <a:gd name="connsiteY0" fmla="*/ 729355 h 729358"/>
              <a:gd name="connsiteX1" fmla="*/ 751114 w 5802086"/>
              <a:gd name="connsiteY1" fmla="*/ 32670 h 729358"/>
              <a:gd name="connsiteX2" fmla="*/ 1447800 w 5802086"/>
              <a:gd name="connsiteY2" fmla="*/ 653155 h 729358"/>
              <a:gd name="connsiteX3" fmla="*/ 2166257 w 5802086"/>
              <a:gd name="connsiteY3" fmla="*/ 10898 h 729358"/>
              <a:gd name="connsiteX4" fmla="*/ 2906486 w 5802086"/>
              <a:gd name="connsiteY4" fmla="*/ 729355 h 729358"/>
              <a:gd name="connsiteX5" fmla="*/ 3614057 w 5802086"/>
              <a:gd name="connsiteY5" fmla="*/ 13 h 729358"/>
              <a:gd name="connsiteX6" fmla="*/ 4343400 w 5802086"/>
              <a:gd name="connsiteY6" fmla="*/ 707584 h 729358"/>
              <a:gd name="connsiteX7" fmla="*/ 5050972 w 5802086"/>
              <a:gd name="connsiteY7" fmla="*/ 10898 h 729358"/>
              <a:gd name="connsiteX8" fmla="*/ 5802086 w 5802086"/>
              <a:gd name="connsiteY8" fmla="*/ 707584 h 729358"/>
              <a:gd name="connsiteX9" fmla="*/ 5802086 w 5802086"/>
              <a:gd name="connsiteY9" fmla="*/ 707584 h 729358"/>
              <a:gd name="connsiteX10" fmla="*/ 5802086 w 5802086"/>
              <a:gd name="connsiteY10" fmla="*/ 696698 h 72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2086" h="729358">
                <a:moveTo>
                  <a:pt x="0" y="729355"/>
                </a:moveTo>
                <a:cubicBezTo>
                  <a:pt x="254907" y="387362"/>
                  <a:pt x="509814" y="45370"/>
                  <a:pt x="751114" y="32670"/>
                </a:cubicBezTo>
                <a:cubicBezTo>
                  <a:pt x="992414" y="19970"/>
                  <a:pt x="1211943" y="656784"/>
                  <a:pt x="1447800" y="653155"/>
                </a:cubicBezTo>
                <a:cubicBezTo>
                  <a:pt x="1683657" y="649526"/>
                  <a:pt x="1923143" y="-1802"/>
                  <a:pt x="2166257" y="10898"/>
                </a:cubicBezTo>
                <a:cubicBezTo>
                  <a:pt x="2409371" y="23598"/>
                  <a:pt x="2665186" y="731169"/>
                  <a:pt x="2906486" y="729355"/>
                </a:cubicBezTo>
                <a:cubicBezTo>
                  <a:pt x="3147786" y="727541"/>
                  <a:pt x="3374571" y="3641"/>
                  <a:pt x="3614057" y="13"/>
                </a:cubicBezTo>
                <a:cubicBezTo>
                  <a:pt x="3853543" y="-3615"/>
                  <a:pt x="4103914" y="705770"/>
                  <a:pt x="4343400" y="707584"/>
                </a:cubicBezTo>
                <a:cubicBezTo>
                  <a:pt x="4582886" y="709398"/>
                  <a:pt x="4807858" y="10898"/>
                  <a:pt x="5050972" y="10898"/>
                </a:cubicBezTo>
                <a:cubicBezTo>
                  <a:pt x="5294086" y="10898"/>
                  <a:pt x="5802086" y="707584"/>
                  <a:pt x="5802086" y="707584"/>
                </a:cubicBezTo>
                <a:lnTo>
                  <a:pt x="5802086" y="707584"/>
                </a:lnTo>
                <a:lnTo>
                  <a:pt x="5802086" y="696698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/>
          <p:nvPr/>
        </p:nvCxnSpPr>
        <p:spPr>
          <a:xfrm flipH="1">
            <a:off x="8346169" y="3909051"/>
            <a:ext cx="1196658" cy="67836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8327077" y="4690351"/>
            <a:ext cx="1196658" cy="67836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 flipV="1">
            <a:off x="8306571" y="5392418"/>
            <a:ext cx="1119475" cy="4616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5" idx="0"/>
          </p:cNvCxnSpPr>
          <p:nvPr/>
        </p:nvCxnSpPr>
        <p:spPr>
          <a:xfrm>
            <a:off x="1670056" y="4471550"/>
            <a:ext cx="781990" cy="3192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20" idx="0"/>
          </p:cNvCxnSpPr>
          <p:nvPr/>
        </p:nvCxnSpPr>
        <p:spPr>
          <a:xfrm flipH="1">
            <a:off x="2329682" y="4966254"/>
            <a:ext cx="485827" cy="206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27" name="円/楕円 26"/>
          <p:cNvSpPr/>
          <p:nvPr/>
        </p:nvSpPr>
        <p:spPr>
          <a:xfrm>
            <a:off x="3538996" y="4855759"/>
            <a:ext cx="134754" cy="13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776190" y="4875085"/>
            <a:ext cx="134754" cy="13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8276126" y="5295121"/>
            <a:ext cx="134754" cy="13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7451678" y="5228955"/>
            <a:ext cx="134754" cy="13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8277539" y="4513340"/>
            <a:ext cx="134754" cy="13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7494090" y="4534437"/>
            <a:ext cx="134754" cy="13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9353749" y="4509662"/>
            <a:ext cx="710523" cy="33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b="1" baseline="30000" dirty="0" smtClean="0">
                <a:latin typeface="Symbol" panose="05050102010706020507" pitchFamily="18" charset="2"/>
              </a:rPr>
              <a:t>+</a:t>
            </a:r>
            <a:endParaRPr kumimoji="1" lang="ja-JP" altLang="en-US" b="1" baseline="30000" dirty="0">
              <a:latin typeface="Symbol" panose="05050102010706020507" pitchFamily="18" charset="2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3302870" y="5509787"/>
            <a:ext cx="865310" cy="373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g</a:t>
            </a:r>
            <a:endParaRPr kumimoji="1" lang="ja-JP" altLang="en-US" b="1" dirty="0">
              <a:latin typeface="Symbol" panose="05050102010706020507" pitchFamily="18" charset="2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914405" y="3757679"/>
            <a:ext cx="795340" cy="399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b="1" i="1" baseline="-25000" dirty="0" smtClean="0">
                <a:latin typeface="Symbol" panose="05050102010706020507" pitchFamily="18" charset="2"/>
              </a:rPr>
              <a:t>0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5256515" y="4313547"/>
            <a:ext cx="745144" cy="399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 err="1" smtClean="0"/>
              <a:t>D</a:t>
            </a:r>
            <a:r>
              <a:rPr kumimoji="1" lang="en-US" altLang="ja-JP" b="1" i="1" baseline="-25000" dirty="0" err="1" smtClean="0"/>
              <a:t>m</a:t>
            </a:r>
            <a:endParaRPr kumimoji="1" lang="ja-JP" altLang="en-US" b="1" i="1" baseline="-25000" dirty="0"/>
          </a:p>
        </p:txBody>
      </p:sp>
      <p:sp>
        <p:nvSpPr>
          <p:cNvPr id="46" name="角丸四角形 45"/>
          <p:cNvSpPr/>
          <p:nvPr/>
        </p:nvSpPr>
        <p:spPr>
          <a:xfrm>
            <a:off x="519688" y="4377411"/>
            <a:ext cx="745144" cy="399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 err="1" smtClean="0"/>
              <a:t>D</a:t>
            </a:r>
            <a:r>
              <a:rPr kumimoji="1" lang="en-US" altLang="ja-JP" b="1" i="1" baseline="-25000" dirty="0" err="1" smtClean="0"/>
              <a:t>m</a:t>
            </a:r>
            <a:endParaRPr kumimoji="1" lang="ja-JP" altLang="en-US" b="1" i="1" baseline="-25000" dirty="0"/>
          </a:p>
        </p:txBody>
      </p:sp>
      <p:sp>
        <p:nvSpPr>
          <p:cNvPr id="47" name="角丸四角形 46"/>
          <p:cNvSpPr/>
          <p:nvPr/>
        </p:nvSpPr>
        <p:spPr>
          <a:xfrm>
            <a:off x="2858929" y="4276880"/>
            <a:ext cx="865310" cy="373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g</a:t>
            </a:r>
            <a:endParaRPr kumimoji="1" lang="ja-JP" altLang="en-US" b="1" dirty="0">
              <a:latin typeface="Symbol" panose="05050102010706020507" pitchFamily="18" charset="2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2012347" y="4210233"/>
            <a:ext cx="710523" cy="33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b="1" baseline="30000" dirty="0">
                <a:latin typeface="Symbol" panose="05050102010706020507" pitchFamily="18" charset="2"/>
              </a:rPr>
              <a:t>-</a:t>
            </a:r>
            <a:endParaRPr kumimoji="1" lang="ja-JP" altLang="en-US" b="1" baseline="30000" dirty="0">
              <a:latin typeface="Symbol" panose="05050102010706020507" pitchFamily="18" charset="2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6651315" y="4043055"/>
            <a:ext cx="710523" cy="33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b="1" baseline="30000" dirty="0">
                <a:latin typeface="Symbol" panose="05050102010706020507" pitchFamily="18" charset="2"/>
              </a:rPr>
              <a:t>-</a:t>
            </a:r>
            <a:endParaRPr kumimoji="1" lang="ja-JP" altLang="en-US" b="1" baseline="30000" dirty="0">
              <a:latin typeface="Symbol" panose="05050102010706020507" pitchFamily="18" charset="2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6651314" y="5456083"/>
            <a:ext cx="710523" cy="33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b="1" baseline="30000" dirty="0" smtClean="0">
                <a:latin typeface="Symbol" panose="05050102010706020507" pitchFamily="18" charset="2"/>
              </a:rPr>
              <a:t>+</a:t>
            </a:r>
            <a:endParaRPr kumimoji="1" lang="ja-JP" altLang="en-US" b="1" baseline="30000" dirty="0">
              <a:latin typeface="Symbol" panose="05050102010706020507" pitchFamily="18" charset="2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7805632" y="3897196"/>
            <a:ext cx="710523" cy="33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+mj-lt"/>
              </a:rPr>
              <a:t>w</a:t>
            </a:r>
            <a:r>
              <a:rPr kumimoji="1" lang="en-US" altLang="ja-JP" b="1" baseline="30000" dirty="0" smtClean="0">
                <a:latin typeface="Symbol" panose="05050102010706020507" pitchFamily="18" charset="2"/>
              </a:rPr>
              <a:t>-</a:t>
            </a:r>
            <a:endParaRPr kumimoji="1" lang="ja-JP" altLang="en-US" b="1" baseline="30000" dirty="0">
              <a:latin typeface="Symbol" panose="05050102010706020507" pitchFamily="18" charset="2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7750806" y="5735465"/>
            <a:ext cx="710523" cy="33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+mj-lt"/>
              </a:rPr>
              <a:t>w</a:t>
            </a:r>
            <a:r>
              <a:rPr kumimoji="1" lang="en-US" altLang="ja-JP" b="1" baseline="30000" dirty="0" smtClean="0">
                <a:latin typeface="Symbol" panose="05050102010706020507" pitchFamily="18" charset="2"/>
              </a:rPr>
              <a:t>+</a:t>
            </a:r>
            <a:endParaRPr kumimoji="1" lang="ja-JP" altLang="en-US" b="1" baseline="30000" dirty="0">
              <a:latin typeface="Symbol" panose="05050102010706020507" pitchFamily="18" charset="2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9216321" y="3428795"/>
            <a:ext cx="795340" cy="399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b="1" i="1" baseline="30000" dirty="0">
                <a:latin typeface="Symbol" panose="05050102010706020507" pitchFamily="18" charset="2"/>
              </a:rPr>
              <a:t>-</a:t>
            </a:r>
            <a:endParaRPr kumimoji="1" lang="ja-JP" altLang="en-US" baseline="30000" dirty="0"/>
          </a:p>
        </p:txBody>
      </p:sp>
      <p:sp>
        <p:nvSpPr>
          <p:cNvPr id="57" name="角丸四角形 56"/>
          <p:cNvSpPr/>
          <p:nvPr/>
        </p:nvSpPr>
        <p:spPr>
          <a:xfrm>
            <a:off x="2067615" y="5662187"/>
            <a:ext cx="710523" cy="33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b="1" baseline="30000" dirty="0" smtClean="0">
                <a:latin typeface="Symbol" panose="05050102010706020507" pitchFamily="18" charset="2"/>
              </a:rPr>
              <a:t>+</a:t>
            </a:r>
            <a:endParaRPr kumimoji="1" lang="ja-JP" altLang="en-US" b="1" baseline="30000" dirty="0">
              <a:latin typeface="Symbol" panose="05050102010706020507" pitchFamily="18" charset="2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9216321" y="5874118"/>
            <a:ext cx="710523" cy="33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n</a:t>
            </a:r>
            <a:r>
              <a:rPr kumimoji="1" lang="en-US" altLang="ja-JP" b="1" baseline="-25000" dirty="0" smtClean="0">
                <a:latin typeface="+mj-lt"/>
              </a:rPr>
              <a:t>e</a:t>
            </a:r>
            <a:endParaRPr kumimoji="1" lang="ja-JP" altLang="en-US" b="1" baseline="-25000" dirty="0">
              <a:latin typeface="+mj-lt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8813134" y="5601716"/>
            <a:ext cx="540615" cy="217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34" idx="7"/>
          </p:cNvCxnSpPr>
          <p:nvPr/>
        </p:nvCxnSpPr>
        <p:spPr>
          <a:xfrm flipV="1">
            <a:off x="8391146" y="5046123"/>
            <a:ext cx="534260" cy="268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517797" y="3273285"/>
                <a:ext cx="3530454" cy="856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ja-JP" alt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ja-JP" alt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ja-JP" alt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≈63 </m:t>
                      </m:r>
                      <m:r>
                        <a:rPr kumimoji="1" lang="en-US" altLang="ja-JP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97" y="3273285"/>
                <a:ext cx="3530454" cy="8560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/>
          <p:cNvCxnSpPr/>
          <p:nvPr/>
        </p:nvCxnSpPr>
        <p:spPr>
          <a:xfrm>
            <a:off x="6503556" y="4476706"/>
            <a:ext cx="503019" cy="1107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35" idx="2"/>
          </p:cNvCxnSpPr>
          <p:nvPr/>
        </p:nvCxnSpPr>
        <p:spPr>
          <a:xfrm flipH="1">
            <a:off x="6973486" y="5296905"/>
            <a:ext cx="478192" cy="1930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endCxn id="30" idx="2"/>
          </p:cNvCxnSpPr>
          <p:nvPr/>
        </p:nvCxnSpPr>
        <p:spPr>
          <a:xfrm>
            <a:off x="5603392" y="4894877"/>
            <a:ext cx="531446" cy="35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4280961" y="1752845"/>
            <a:ext cx="4630603" cy="552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+mj-ea"/>
                <a:ea typeface="+mj-ea"/>
              </a:rPr>
              <a:t>The decay can be used to establish the presence of </a:t>
            </a:r>
            <a:r>
              <a:rPr kumimoji="1" lang="en-US" altLang="ja-JP" b="1" dirty="0" err="1" smtClean="0">
                <a:latin typeface="+mj-ea"/>
                <a:ea typeface="+mj-ea"/>
              </a:rPr>
              <a:t>Dm</a:t>
            </a:r>
            <a:r>
              <a:rPr kumimoji="1" lang="en-US" altLang="ja-JP" b="1" dirty="0">
                <a:latin typeface="+mj-ea"/>
                <a:ea typeface="+mj-ea"/>
              </a:rPr>
              <a:t>/</a:t>
            </a:r>
            <a:r>
              <a:rPr kumimoji="1" lang="en-US" altLang="ja-JP" b="1" dirty="0" smtClean="0">
                <a:latin typeface="+mj-ea"/>
                <a:ea typeface="+mj-ea"/>
              </a:rPr>
              <a:t>Tm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pic>
        <p:nvPicPr>
          <p:cNvPr id="63" name="Picture 2" descr="「似た顔 まんが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803" y="225517"/>
            <a:ext cx="920327" cy="9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406" y="374223"/>
            <a:ext cx="9404723" cy="610698"/>
          </a:xfrm>
        </p:spPr>
        <p:txBody>
          <a:bodyPr/>
          <a:lstStyle/>
          <a:p>
            <a:r>
              <a:rPr kumimoji="1" lang="en-US" altLang="ja-JP" sz="2800" b="1" i="1" dirty="0" smtClean="0"/>
              <a:t>Virtual annihilation into </a:t>
            </a:r>
            <a:r>
              <a:rPr kumimoji="1" lang="en-US" altLang="ja-JP" sz="2800" b="1" i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800" b="1" i="1" baseline="-25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sz="2800" b="1" i="1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800" b="1" i="1" dirty="0" smtClean="0"/>
              <a:t> possible only for </a:t>
            </a:r>
            <a:r>
              <a:rPr kumimoji="1" lang="en-US" altLang="ja-JP" sz="2800" b="1" i="1" dirty="0" err="1" smtClean="0"/>
              <a:t>ortho-Dm</a:t>
            </a:r>
            <a:r>
              <a:rPr kumimoji="1" lang="en-US" altLang="ja-JP" sz="2800" b="1" i="1" dirty="0" smtClean="0"/>
              <a:t/>
            </a:r>
            <a:br>
              <a:rPr kumimoji="1" lang="en-US" altLang="ja-JP" sz="2800" b="1" i="1" dirty="0" smtClean="0"/>
            </a:br>
            <a:r>
              <a:rPr lang="en-US" altLang="ja-JP" sz="2000" b="1" i="1" dirty="0" smtClean="0"/>
              <a:t>appeared in PRD 96 011302 </a:t>
            </a:r>
            <a:r>
              <a:rPr lang="ja-JP" altLang="en-US" sz="2000" b="1" i="1" dirty="0" smtClean="0"/>
              <a:t>８（２０１７）</a:t>
            </a:r>
            <a:r>
              <a:rPr kumimoji="1" lang="en-US" altLang="ja-JP" sz="2000" b="1" i="1" dirty="0" smtClean="0"/>
              <a:t> </a:t>
            </a:r>
            <a:endParaRPr kumimoji="1" lang="ja-JP" altLang="en-US" sz="2000" b="1" i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5400000">
            <a:off x="8994142" y="3225297"/>
            <a:ext cx="3859795" cy="304801"/>
          </a:xfrm>
        </p:spPr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1189974" y="1599939"/>
            <a:ext cx="7777212" cy="4658628"/>
            <a:chOff x="972153" y="1588168"/>
            <a:chExt cx="7777212" cy="4658628"/>
          </a:xfrm>
        </p:grpSpPr>
        <p:sp>
          <p:nvSpPr>
            <p:cNvPr id="54" name="正方形/長方形 53"/>
            <p:cNvSpPr/>
            <p:nvPr/>
          </p:nvSpPr>
          <p:spPr>
            <a:xfrm>
              <a:off x="972153" y="1588168"/>
              <a:ext cx="7777212" cy="465862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1774372" y="2206315"/>
              <a:ext cx="5502328" cy="3305058"/>
              <a:chOff x="1774371" y="2496555"/>
              <a:chExt cx="7073449" cy="3014818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1774371" y="2626657"/>
                <a:ext cx="2667000" cy="2884716"/>
                <a:chOff x="1774371" y="2626657"/>
                <a:chExt cx="2667000" cy="2884716"/>
              </a:xfrm>
            </p:grpSpPr>
            <p:grpSp>
              <p:nvGrpSpPr>
                <p:cNvPr id="12" name="グループ化 11"/>
                <p:cNvGrpSpPr/>
                <p:nvPr/>
              </p:nvGrpSpPr>
              <p:grpSpPr>
                <a:xfrm>
                  <a:off x="1774371" y="2626657"/>
                  <a:ext cx="1447800" cy="1436915"/>
                  <a:chOff x="1774371" y="2626657"/>
                  <a:chExt cx="1447800" cy="1436915"/>
                </a:xfrm>
              </p:grpSpPr>
              <p:cxnSp>
                <p:nvCxnSpPr>
                  <p:cNvPr id="7" name="直線矢印コネクタ 6"/>
                  <p:cNvCxnSpPr/>
                  <p:nvPr/>
                </p:nvCxnSpPr>
                <p:spPr>
                  <a:xfrm>
                    <a:off x="1774371" y="2626657"/>
                    <a:ext cx="729343" cy="751115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線コネクタ 9"/>
                  <p:cNvCxnSpPr/>
                  <p:nvPr/>
                </p:nvCxnSpPr>
                <p:spPr>
                  <a:xfrm>
                    <a:off x="2503714" y="3377772"/>
                    <a:ext cx="718457" cy="6858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グループ化 12"/>
                <p:cNvGrpSpPr/>
                <p:nvPr/>
              </p:nvGrpSpPr>
              <p:grpSpPr>
                <a:xfrm rot="5400000">
                  <a:off x="1779813" y="4069015"/>
                  <a:ext cx="1447800" cy="1436915"/>
                  <a:chOff x="1774371" y="2626657"/>
                  <a:chExt cx="1447800" cy="1436915"/>
                </a:xfrm>
              </p:grpSpPr>
              <p:cxnSp>
                <p:nvCxnSpPr>
                  <p:cNvPr id="14" name="直線矢印コネクタ 13"/>
                  <p:cNvCxnSpPr/>
                  <p:nvPr/>
                </p:nvCxnSpPr>
                <p:spPr>
                  <a:xfrm>
                    <a:off x="1774371" y="2626657"/>
                    <a:ext cx="729343" cy="751115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コネクタ 14"/>
                  <p:cNvCxnSpPr/>
                  <p:nvPr/>
                </p:nvCxnSpPr>
                <p:spPr>
                  <a:xfrm>
                    <a:off x="2503714" y="3377772"/>
                    <a:ext cx="718457" cy="6858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フリーフォーム 20"/>
                <p:cNvSpPr/>
                <p:nvPr/>
              </p:nvSpPr>
              <p:spPr>
                <a:xfrm>
                  <a:off x="3254829" y="3820887"/>
                  <a:ext cx="1186542" cy="242685"/>
                </a:xfrm>
                <a:custGeom>
                  <a:avLst/>
                  <a:gdLst>
                    <a:gd name="connsiteX0" fmla="*/ 0 w 5802086"/>
                    <a:gd name="connsiteY0" fmla="*/ 729355 h 729358"/>
                    <a:gd name="connsiteX1" fmla="*/ 751114 w 5802086"/>
                    <a:gd name="connsiteY1" fmla="*/ 32670 h 729358"/>
                    <a:gd name="connsiteX2" fmla="*/ 1447800 w 5802086"/>
                    <a:gd name="connsiteY2" fmla="*/ 653155 h 729358"/>
                    <a:gd name="connsiteX3" fmla="*/ 2166257 w 5802086"/>
                    <a:gd name="connsiteY3" fmla="*/ 10898 h 729358"/>
                    <a:gd name="connsiteX4" fmla="*/ 2906486 w 5802086"/>
                    <a:gd name="connsiteY4" fmla="*/ 729355 h 729358"/>
                    <a:gd name="connsiteX5" fmla="*/ 3614057 w 5802086"/>
                    <a:gd name="connsiteY5" fmla="*/ 13 h 729358"/>
                    <a:gd name="connsiteX6" fmla="*/ 4343400 w 5802086"/>
                    <a:gd name="connsiteY6" fmla="*/ 707584 h 729358"/>
                    <a:gd name="connsiteX7" fmla="*/ 5050972 w 5802086"/>
                    <a:gd name="connsiteY7" fmla="*/ 10898 h 729358"/>
                    <a:gd name="connsiteX8" fmla="*/ 5802086 w 5802086"/>
                    <a:gd name="connsiteY8" fmla="*/ 707584 h 729358"/>
                    <a:gd name="connsiteX9" fmla="*/ 5802086 w 5802086"/>
                    <a:gd name="connsiteY9" fmla="*/ 707584 h 729358"/>
                    <a:gd name="connsiteX10" fmla="*/ 5802086 w 5802086"/>
                    <a:gd name="connsiteY10" fmla="*/ 696698 h 7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802086" h="729358">
                      <a:moveTo>
                        <a:pt x="0" y="729355"/>
                      </a:moveTo>
                      <a:cubicBezTo>
                        <a:pt x="254907" y="387362"/>
                        <a:pt x="509814" y="45370"/>
                        <a:pt x="751114" y="32670"/>
                      </a:cubicBezTo>
                      <a:cubicBezTo>
                        <a:pt x="992414" y="19970"/>
                        <a:pt x="1211943" y="656784"/>
                        <a:pt x="1447800" y="653155"/>
                      </a:cubicBezTo>
                      <a:cubicBezTo>
                        <a:pt x="1683657" y="649526"/>
                        <a:pt x="1923143" y="-1802"/>
                        <a:pt x="2166257" y="10898"/>
                      </a:cubicBezTo>
                      <a:cubicBezTo>
                        <a:pt x="2409371" y="23598"/>
                        <a:pt x="2665186" y="731169"/>
                        <a:pt x="2906486" y="729355"/>
                      </a:cubicBezTo>
                      <a:cubicBezTo>
                        <a:pt x="3147786" y="727541"/>
                        <a:pt x="3374571" y="3641"/>
                        <a:pt x="3614057" y="13"/>
                      </a:cubicBezTo>
                      <a:cubicBezTo>
                        <a:pt x="3853543" y="-3615"/>
                        <a:pt x="4103914" y="705770"/>
                        <a:pt x="4343400" y="707584"/>
                      </a:cubicBezTo>
                      <a:cubicBezTo>
                        <a:pt x="4582886" y="709398"/>
                        <a:pt x="4807858" y="10898"/>
                        <a:pt x="5050972" y="10898"/>
                      </a:cubicBezTo>
                      <a:cubicBezTo>
                        <a:pt x="5294086" y="10898"/>
                        <a:pt x="5802086" y="707584"/>
                        <a:pt x="5802086" y="707584"/>
                      </a:cubicBezTo>
                      <a:lnTo>
                        <a:pt x="5802086" y="707584"/>
                      </a:lnTo>
                      <a:lnTo>
                        <a:pt x="5802086" y="696698"/>
                      </a:ln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" name="グループ化 26"/>
              <p:cNvGrpSpPr/>
              <p:nvPr/>
            </p:nvGrpSpPr>
            <p:grpSpPr>
              <a:xfrm rot="10800000">
                <a:off x="6180820" y="2496555"/>
                <a:ext cx="2667000" cy="2884716"/>
                <a:chOff x="1774371" y="2626657"/>
                <a:chExt cx="2667000" cy="2884716"/>
              </a:xfrm>
            </p:grpSpPr>
            <p:grpSp>
              <p:nvGrpSpPr>
                <p:cNvPr id="28" name="グループ化 27"/>
                <p:cNvGrpSpPr/>
                <p:nvPr/>
              </p:nvGrpSpPr>
              <p:grpSpPr>
                <a:xfrm>
                  <a:off x="1774371" y="2626657"/>
                  <a:ext cx="1447800" cy="1436915"/>
                  <a:chOff x="1774371" y="2626657"/>
                  <a:chExt cx="1447800" cy="1436915"/>
                </a:xfrm>
              </p:grpSpPr>
              <p:cxnSp>
                <p:nvCxnSpPr>
                  <p:cNvPr id="33" name="直線矢印コネクタ 32"/>
                  <p:cNvCxnSpPr/>
                  <p:nvPr/>
                </p:nvCxnSpPr>
                <p:spPr>
                  <a:xfrm>
                    <a:off x="1774371" y="2626657"/>
                    <a:ext cx="729343" cy="751115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>
                    <a:off x="2503714" y="3377772"/>
                    <a:ext cx="718457" cy="6858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グループ化 28"/>
                <p:cNvGrpSpPr/>
                <p:nvPr/>
              </p:nvGrpSpPr>
              <p:grpSpPr>
                <a:xfrm rot="5400000">
                  <a:off x="1779813" y="4069015"/>
                  <a:ext cx="1447800" cy="1436915"/>
                  <a:chOff x="1774371" y="2626657"/>
                  <a:chExt cx="1447800" cy="1436915"/>
                </a:xfrm>
              </p:grpSpPr>
              <p:cxnSp>
                <p:nvCxnSpPr>
                  <p:cNvPr id="31" name="直線矢印コネクタ 30"/>
                  <p:cNvCxnSpPr/>
                  <p:nvPr/>
                </p:nvCxnSpPr>
                <p:spPr>
                  <a:xfrm>
                    <a:off x="1774371" y="2626657"/>
                    <a:ext cx="729343" cy="751115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コネクタ 31"/>
                  <p:cNvCxnSpPr/>
                  <p:nvPr/>
                </p:nvCxnSpPr>
                <p:spPr>
                  <a:xfrm>
                    <a:off x="2503714" y="3377772"/>
                    <a:ext cx="718457" cy="6858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フリーフォーム 29"/>
                <p:cNvSpPr/>
                <p:nvPr/>
              </p:nvSpPr>
              <p:spPr>
                <a:xfrm>
                  <a:off x="3254829" y="3820887"/>
                  <a:ext cx="1186542" cy="242685"/>
                </a:xfrm>
                <a:custGeom>
                  <a:avLst/>
                  <a:gdLst>
                    <a:gd name="connsiteX0" fmla="*/ 0 w 5802086"/>
                    <a:gd name="connsiteY0" fmla="*/ 729355 h 729358"/>
                    <a:gd name="connsiteX1" fmla="*/ 751114 w 5802086"/>
                    <a:gd name="connsiteY1" fmla="*/ 32670 h 729358"/>
                    <a:gd name="connsiteX2" fmla="*/ 1447800 w 5802086"/>
                    <a:gd name="connsiteY2" fmla="*/ 653155 h 729358"/>
                    <a:gd name="connsiteX3" fmla="*/ 2166257 w 5802086"/>
                    <a:gd name="connsiteY3" fmla="*/ 10898 h 729358"/>
                    <a:gd name="connsiteX4" fmla="*/ 2906486 w 5802086"/>
                    <a:gd name="connsiteY4" fmla="*/ 729355 h 729358"/>
                    <a:gd name="connsiteX5" fmla="*/ 3614057 w 5802086"/>
                    <a:gd name="connsiteY5" fmla="*/ 13 h 729358"/>
                    <a:gd name="connsiteX6" fmla="*/ 4343400 w 5802086"/>
                    <a:gd name="connsiteY6" fmla="*/ 707584 h 729358"/>
                    <a:gd name="connsiteX7" fmla="*/ 5050972 w 5802086"/>
                    <a:gd name="connsiteY7" fmla="*/ 10898 h 729358"/>
                    <a:gd name="connsiteX8" fmla="*/ 5802086 w 5802086"/>
                    <a:gd name="connsiteY8" fmla="*/ 707584 h 729358"/>
                    <a:gd name="connsiteX9" fmla="*/ 5802086 w 5802086"/>
                    <a:gd name="connsiteY9" fmla="*/ 707584 h 729358"/>
                    <a:gd name="connsiteX10" fmla="*/ 5802086 w 5802086"/>
                    <a:gd name="connsiteY10" fmla="*/ 696698 h 7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802086" h="729358">
                      <a:moveTo>
                        <a:pt x="0" y="729355"/>
                      </a:moveTo>
                      <a:cubicBezTo>
                        <a:pt x="254907" y="387362"/>
                        <a:pt x="509814" y="45370"/>
                        <a:pt x="751114" y="32670"/>
                      </a:cubicBezTo>
                      <a:cubicBezTo>
                        <a:pt x="992414" y="19970"/>
                        <a:pt x="1211943" y="656784"/>
                        <a:pt x="1447800" y="653155"/>
                      </a:cubicBezTo>
                      <a:cubicBezTo>
                        <a:pt x="1683657" y="649526"/>
                        <a:pt x="1923143" y="-1802"/>
                        <a:pt x="2166257" y="10898"/>
                      </a:cubicBezTo>
                      <a:cubicBezTo>
                        <a:pt x="2409371" y="23598"/>
                        <a:pt x="2665186" y="731169"/>
                        <a:pt x="2906486" y="729355"/>
                      </a:cubicBezTo>
                      <a:cubicBezTo>
                        <a:pt x="3147786" y="727541"/>
                        <a:pt x="3374571" y="3641"/>
                        <a:pt x="3614057" y="13"/>
                      </a:cubicBezTo>
                      <a:cubicBezTo>
                        <a:pt x="3853543" y="-3615"/>
                        <a:pt x="4103914" y="705770"/>
                        <a:pt x="4343400" y="707584"/>
                      </a:cubicBezTo>
                      <a:cubicBezTo>
                        <a:pt x="4582886" y="709398"/>
                        <a:pt x="4807858" y="10898"/>
                        <a:pt x="5050972" y="10898"/>
                      </a:cubicBezTo>
                      <a:cubicBezTo>
                        <a:pt x="5294086" y="10898"/>
                        <a:pt x="5802086" y="707584"/>
                        <a:pt x="5802086" y="707584"/>
                      </a:cubicBezTo>
                      <a:lnTo>
                        <a:pt x="5802086" y="707584"/>
                      </a:lnTo>
                      <a:lnTo>
                        <a:pt x="5802086" y="696698"/>
                      </a:ln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5" name="フリーフォーム 34"/>
              <p:cNvSpPr/>
              <p:nvPr/>
            </p:nvSpPr>
            <p:spPr>
              <a:xfrm>
                <a:off x="4462133" y="4038839"/>
                <a:ext cx="859095" cy="801736"/>
              </a:xfrm>
              <a:custGeom>
                <a:avLst/>
                <a:gdLst>
                  <a:gd name="connsiteX0" fmla="*/ 48541 w 3891054"/>
                  <a:gd name="connsiteY0" fmla="*/ 0 h 2165685"/>
                  <a:gd name="connsiteX1" fmla="*/ 231421 w 3891054"/>
                  <a:gd name="connsiteY1" fmla="*/ 9626 h 2165685"/>
                  <a:gd name="connsiteX2" fmla="*/ 289173 w 3891054"/>
                  <a:gd name="connsiteY2" fmla="*/ 67377 h 2165685"/>
                  <a:gd name="connsiteX3" fmla="*/ 298798 w 3891054"/>
                  <a:gd name="connsiteY3" fmla="*/ 96253 h 2165685"/>
                  <a:gd name="connsiteX4" fmla="*/ 318048 w 3891054"/>
                  <a:gd name="connsiteY4" fmla="*/ 125129 h 2165685"/>
                  <a:gd name="connsiteX5" fmla="*/ 346924 w 3891054"/>
                  <a:gd name="connsiteY5" fmla="*/ 211756 h 2165685"/>
                  <a:gd name="connsiteX6" fmla="*/ 327674 w 3891054"/>
                  <a:gd name="connsiteY6" fmla="*/ 375386 h 2165685"/>
                  <a:gd name="connsiteX7" fmla="*/ 298798 w 3891054"/>
                  <a:gd name="connsiteY7" fmla="*/ 452388 h 2165685"/>
                  <a:gd name="connsiteX8" fmla="*/ 289173 w 3891054"/>
                  <a:gd name="connsiteY8" fmla="*/ 481264 h 2165685"/>
                  <a:gd name="connsiteX9" fmla="*/ 260297 w 3891054"/>
                  <a:gd name="connsiteY9" fmla="*/ 510139 h 2165685"/>
                  <a:gd name="connsiteX10" fmla="*/ 212171 w 3891054"/>
                  <a:gd name="connsiteY10" fmla="*/ 567891 h 2165685"/>
                  <a:gd name="connsiteX11" fmla="*/ 202545 w 3891054"/>
                  <a:gd name="connsiteY11" fmla="*/ 596767 h 2165685"/>
                  <a:gd name="connsiteX12" fmla="*/ 173669 w 3891054"/>
                  <a:gd name="connsiteY12" fmla="*/ 625643 h 2165685"/>
                  <a:gd name="connsiteX13" fmla="*/ 154419 w 3891054"/>
                  <a:gd name="connsiteY13" fmla="*/ 654518 h 2165685"/>
                  <a:gd name="connsiteX14" fmla="*/ 115918 w 3891054"/>
                  <a:gd name="connsiteY14" fmla="*/ 731520 h 2165685"/>
                  <a:gd name="connsiteX15" fmla="*/ 87042 w 3891054"/>
                  <a:gd name="connsiteY15" fmla="*/ 760396 h 2165685"/>
                  <a:gd name="connsiteX16" fmla="*/ 38916 w 3891054"/>
                  <a:gd name="connsiteY16" fmla="*/ 818148 h 2165685"/>
                  <a:gd name="connsiteX17" fmla="*/ 29291 w 3891054"/>
                  <a:gd name="connsiteY17" fmla="*/ 847024 h 2165685"/>
                  <a:gd name="connsiteX18" fmla="*/ 415 w 3891054"/>
                  <a:gd name="connsiteY18" fmla="*/ 875899 h 2165685"/>
                  <a:gd name="connsiteX19" fmla="*/ 19665 w 3891054"/>
                  <a:gd name="connsiteY19" fmla="*/ 1193533 h 2165685"/>
                  <a:gd name="connsiteX20" fmla="*/ 29291 w 3891054"/>
                  <a:gd name="connsiteY20" fmla="*/ 1222409 h 2165685"/>
                  <a:gd name="connsiteX21" fmla="*/ 48541 w 3891054"/>
                  <a:gd name="connsiteY21" fmla="*/ 1270535 h 2165685"/>
                  <a:gd name="connsiteX22" fmla="*/ 135168 w 3891054"/>
                  <a:gd name="connsiteY22" fmla="*/ 1280160 h 2165685"/>
                  <a:gd name="connsiteX23" fmla="*/ 558680 w 3891054"/>
                  <a:gd name="connsiteY23" fmla="*/ 1280160 h 2165685"/>
                  <a:gd name="connsiteX24" fmla="*/ 587556 w 3891054"/>
                  <a:gd name="connsiteY24" fmla="*/ 1241659 h 2165685"/>
                  <a:gd name="connsiteX25" fmla="*/ 635682 w 3891054"/>
                  <a:gd name="connsiteY25" fmla="*/ 1222409 h 2165685"/>
                  <a:gd name="connsiteX26" fmla="*/ 664558 w 3891054"/>
                  <a:gd name="connsiteY26" fmla="*/ 1193533 h 2165685"/>
                  <a:gd name="connsiteX27" fmla="*/ 693434 w 3891054"/>
                  <a:gd name="connsiteY27" fmla="*/ 1183908 h 2165685"/>
                  <a:gd name="connsiteX28" fmla="*/ 751185 w 3891054"/>
                  <a:gd name="connsiteY28" fmla="*/ 1126156 h 2165685"/>
                  <a:gd name="connsiteX29" fmla="*/ 808937 w 3891054"/>
                  <a:gd name="connsiteY29" fmla="*/ 1097280 h 2165685"/>
                  <a:gd name="connsiteX30" fmla="*/ 866688 w 3891054"/>
                  <a:gd name="connsiteY30" fmla="*/ 1068405 h 2165685"/>
                  <a:gd name="connsiteX31" fmla="*/ 943691 w 3891054"/>
                  <a:gd name="connsiteY31" fmla="*/ 1039529 h 2165685"/>
                  <a:gd name="connsiteX32" fmla="*/ 972566 w 3891054"/>
                  <a:gd name="connsiteY32" fmla="*/ 1020278 h 2165685"/>
                  <a:gd name="connsiteX33" fmla="*/ 1001442 w 3891054"/>
                  <a:gd name="connsiteY33" fmla="*/ 1010653 h 2165685"/>
                  <a:gd name="connsiteX34" fmla="*/ 1136196 w 3891054"/>
                  <a:gd name="connsiteY34" fmla="*/ 1020278 h 2165685"/>
                  <a:gd name="connsiteX35" fmla="*/ 1174697 w 3891054"/>
                  <a:gd name="connsiteY35" fmla="*/ 1078030 h 2165685"/>
                  <a:gd name="connsiteX36" fmla="*/ 1193947 w 3891054"/>
                  <a:gd name="connsiteY36" fmla="*/ 1106906 h 2165685"/>
                  <a:gd name="connsiteX37" fmla="*/ 1203573 w 3891054"/>
                  <a:gd name="connsiteY37" fmla="*/ 1135782 h 2165685"/>
                  <a:gd name="connsiteX38" fmla="*/ 1222823 w 3891054"/>
                  <a:gd name="connsiteY38" fmla="*/ 1174283 h 2165685"/>
                  <a:gd name="connsiteX39" fmla="*/ 1203573 w 3891054"/>
                  <a:gd name="connsiteY39" fmla="*/ 1559293 h 2165685"/>
                  <a:gd name="connsiteX40" fmla="*/ 1203573 w 3891054"/>
                  <a:gd name="connsiteY40" fmla="*/ 1790299 h 2165685"/>
                  <a:gd name="connsiteX41" fmla="*/ 1232448 w 3891054"/>
                  <a:gd name="connsiteY41" fmla="*/ 1809550 h 2165685"/>
                  <a:gd name="connsiteX42" fmla="*/ 1299825 w 3891054"/>
                  <a:gd name="connsiteY42" fmla="*/ 1848051 h 2165685"/>
                  <a:gd name="connsiteX43" fmla="*/ 1328701 w 3891054"/>
                  <a:gd name="connsiteY43" fmla="*/ 1867302 h 2165685"/>
                  <a:gd name="connsiteX44" fmla="*/ 1540457 w 3891054"/>
                  <a:gd name="connsiteY44" fmla="*/ 1867302 h 2165685"/>
                  <a:gd name="connsiteX45" fmla="*/ 1578958 w 3891054"/>
                  <a:gd name="connsiteY45" fmla="*/ 1848051 h 2165685"/>
                  <a:gd name="connsiteX46" fmla="*/ 1607834 w 3891054"/>
                  <a:gd name="connsiteY46" fmla="*/ 1838426 h 2165685"/>
                  <a:gd name="connsiteX47" fmla="*/ 1665585 w 3891054"/>
                  <a:gd name="connsiteY47" fmla="*/ 1809550 h 2165685"/>
                  <a:gd name="connsiteX48" fmla="*/ 1713712 w 3891054"/>
                  <a:gd name="connsiteY48" fmla="*/ 1771049 h 2165685"/>
                  <a:gd name="connsiteX49" fmla="*/ 1742587 w 3891054"/>
                  <a:gd name="connsiteY49" fmla="*/ 1732548 h 2165685"/>
                  <a:gd name="connsiteX50" fmla="*/ 1790714 w 3891054"/>
                  <a:gd name="connsiteY50" fmla="*/ 1674796 h 2165685"/>
                  <a:gd name="connsiteX51" fmla="*/ 1800339 w 3891054"/>
                  <a:gd name="connsiteY51" fmla="*/ 1645920 h 2165685"/>
                  <a:gd name="connsiteX52" fmla="*/ 1848465 w 3891054"/>
                  <a:gd name="connsiteY52" fmla="*/ 1588169 h 2165685"/>
                  <a:gd name="connsiteX53" fmla="*/ 1877341 w 3891054"/>
                  <a:gd name="connsiteY53" fmla="*/ 1530417 h 2165685"/>
                  <a:gd name="connsiteX54" fmla="*/ 1886966 w 3891054"/>
                  <a:gd name="connsiteY54" fmla="*/ 1501542 h 2165685"/>
                  <a:gd name="connsiteX55" fmla="*/ 1906217 w 3891054"/>
                  <a:gd name="connsiteY55" fmla="*/ 1472666 h 2165685"/>
                  <a:gd name="connsiteX56" fmla="*/ 1992844 w 3891054"/>
                  <a:gd name="connsiteY56" fmla="*/ 1376413 h 2165685"/>
                  <a:gd name="connsiteX57" fmla="*/ 2069846 w 3891054"/>
                  <a:gd name="connsiteY57" fmla="*/ 1318662 h 2165685"/>
                  <a:gd name="connsiteX58" fmla="*/ 2233476 w 3891054"/>
                  <a:gd name="connsiteY58" fmla="*/ 1337912 h 2165685"/>
                  <a:gd name="connsiteX59" fmla="*/ 2271977 w 3891054"/>
                  <a:gd name="connsiteY59" fmla="*/ 1347537 h 2165685"/>
                  <a:gd name="connsiteX60" fmla="*/ 2339354 w 3891054"/>
                  <a:gd name="connsiteY60" fmla="*/ 1386038 h 2165685"/>
                  <a:gd name="connsiteX61" fmla="*/ 2368229 w 3891054"/>
                  <a:gd name="connsiteY61" fmla="*/ 1414914 h 2165685"/>
                  <a:gd name="connsiteX62" fmla="*/ 2377855 w 3891054"/>
                  <a:gd name="connsiteY62" fmla="*/ 1472666 h 2165685"/>
                  <a:gd name="connsiteX63" fmla="*/ 2397105 w 3891054"/>
                  <a:gd name="connsiteY63" fmla="*/ 1501542 h 2165685"/>
                  <a:gd name="connsiteX64" fmla="*/ 2406731 w 3891054"/>
                  <a:gd name="connsiteY64" fmla="*/ 1530417 h 2165685"/>
                  <a:gd name="connsiteX65" fmla="*/ 2425981 w 3891054"/>
                  <a:gd name="connsiteY65" fmla="*/ 2011680 h 2165685"/>
                  <a:gd name="connsiteX66" fmla="*/ 2454857 w 3891054"/>
                  <a:gd name="connsiteY66" fmla="*/ 2040556 h 2165685"/>
                  <a:gd name="connsiteX67" fmla="*/ 2483733 w 3891054"/>
                  <a:gd name="connsiteY67" fmla="*/ 2079057 h 2165685"/>
                  <a:gd name="connsiteX68" fmla="*/ 2541484 w 3891054"/>
                  <a:gd name="connsiteY68" fmla="*/ 2127184 h 2165685"/>
                  <a:gd name="connsiteX69" fmla="*/ 2676238 w 3891054"/>
                  <a:gd name="connsiteY69" fmla="*/ 2107933 h 2165685"/>
                  <a:gd name="connsiteX70" fmla="*/ 2705114 w 3891054"/>
                  <a:gd name="connsiteY70" fmla="*/ 2079057 h 2165685"/>
                  <a:gd name="connsiteX71" fmla="*/ 2743615 w 3891054"/>
                  <a:gd name="connsiteY71" fmla="*/ 2050182 h 2165685"/>
                  <a:gd name="connsiteX72" fmla="*/ 2801366 w 3891054"/>
                  <a:gd name="connsiteY72" fmla="*/ 1992430 h 2165685"/>
                  <a:gd name="connsiteX73" fmla="*/ 2849493 w 3891054"/>
                  <a:gd name="connsiteY73" fmla="*/ 1925053 h 2165685"/>
                  <a:gd name="connsiteX74" fmla="*/ 2878368 w 3891054"/>
                  <a:gd name="connsiteY74" fmla="*/ 1867302 h 2165685"/>
                  <a:gd name="connsiteX75" fmla="*/ 2887994 w 3891054"/>
                  <a:gd name="connsiteY75" fmla="*/ 1838426 h 2165685"/>
                  <a:gd name="connsiteX76" fmla="*/ 2907244 w 3891054"/>
                  <a:gd name="connsiteY76" fmla="*/ 1790299 h 2165685"/>
                  <a:gd name="connsiteX77" fmla="*/ 2936120 w 3891054"/>
                  <a:gd name="connsiteY77" fmla="*/ 1607419 h 2165685"/>
                  <a:gd name="connsiteX78" fmla="*/ 2964996 w 3891054"/>
                  <a:gd name="connsiteY78" fmla="*/ 1443790 h 2165685"/>
                  <a:gd name="connsiteX79" fmla="*/ 2974621 w 3891054"/>
                  <a:gd name="connsiteY79" fmla="*/ 1414914 h 2165685"/>
                  <a:gd name="connsiteX80" fmla="*/ 3041998 w 3891054"/>
                  <a:gd name="connsiteY80" fmla="*/ 1366788 h 2165685"/>
                  <a:gd name="connsiteX81" fmla="*/ 3138251 w 3891054"/>
                  <a:gd name="connsiteY81" fmla="*/ 1386038 h 2165685"/>
                  <a:gd name="connsiteX82" fmla="*/ 3167126 w 3891054"/>
                  <a:gd name="connsiteY82" fmla="*/ 1414914 h 2165685"/>
                  <a:gd name="connsiteX83" fmla="*/ 3196002 w 3891054"/>
                  <a:gd name="connsiteY83" fmla="*/ 1424539 h 2165685"/>
                  <a:gd name="connsiteX84" fmla="*/ 3234503 w 3891054"/>
                  <a:gd name="connsiteY84" fmla="*/ 1501542 h 2165685"/>
                  <a:gd name="connsiteX85" fmla="*/ 3244128 w 3891054"/>
                  <a:gd name="connsiteY85" fmla="*/ 1549668 h 2165685"/>
                  <a:gd name="connsiteX86" fmla="*/ 3292255 w 3891054"/>
                  <a:gd name="connsiteY86" fmla="*/ 1665171 h 2165685"/>
                  <a:gd name="connsiteX87" fmla="*/ 3301880 w 3891054"/>
                  <a:gd name="connsiteY87" fmla="*/ 1694047 h 2165685"/>
                  <a:gd name="connsiteX88" fmla="*/ 3350006 w 3891054"/>
                  <a:gd name="connsiteY88" fmla="*/ 1751798 h 2165685"/>
                  <a:gd name="connsiteX89" fmla="*/ 3378882 w 3891054"/>
                  <a:gd name="connsiteY89" fmla="*/ 1828800 h 2165685"/>
                  <a:gd name="connsiteX90" fmla="*/ 3407758 w 3891054"/>
                  <a:gd name="connsiteY90" fmla="*/ 1857676 h 2165685"/>
                  <a:gd name="connsiteX91" fmla="*/ 3436634 w 3891054"/>
                  <a:gd name="connsiteY91" fmla="*/ 1915428 h 2165685"/>
                  <a:gd name="connsiteX92" fmla="*/ 3465509 w 3891054"/>
                  <a:gd name="connsiteY92" fmla="*/ 1934678 h 2165685"/>
                  <a:gd name="connsiteX93" fmla="*/ 3475135 w 3891054"/>
                  <a:gd name="connsiteY93" fmla="*/ 1992430 h 2165685"/>
                  <a:gd name="connsiteX94" fmla="*/ 3504011 w 3891054"/>
                  <a:gd name="connsiteY94" fmla="*/ 2030931 h 2165685"/>
                  <a:gd name="connsiteX95" fmla="*/ 3552137 w 3891054"/>
                  <a:gd name="connsiteY95" fmla="*/ 2079057 h 2165685"/>
                  <a:gd name="connsiteX96" fmla="*/ 3609888 w 3891054"/>
                  <a:gd name="connsiteY96" fmla="*/ 2117558 h 2165685"/>
                  <a:gd name="connsiteX97" fmla="*/ 3638764 w 3891054"/>
                  <a:gd name="connsiteY97" fmla="*/ 2136809 h 2165685"/>
                  <a:gd name="connsiteX98" fmla="*/ 3667640 w 3891054"/>
                  <a:gd name="connsiteY98" fmla="*/ 2146434 h 2165685"/>
                  <a:gd name="connsiteX99" fmla="*/ 3715766 w 3891054"/>
                  <a:gd name="connsiteY99" fmla="*/ 2165685 h 2165685"/>
                  <a:gd name="connsiteX100" fmla="*/ 3821644 w 3891054"/>
                  <a:gd name="connsiteY100" fmla="*/ 2146434 h 2165685"/>
                  <a:gd name="connsiteX101" fmla="*/ 3860145 w 3891054"/>
                  <a:gd name="connsiteY101" fmla="*/ 2088683 h 2165685"/>
                  <a:gd name="connsiteX102" fmla="*/ 3879396 w 3891054"/>
                  <a:gd name="connsiteY102" fmla="*/ 2040556 h 2165685"/>
                  <a:gd name="connsiteX103" fmla="*/ 3879396 w 3891054"/>
                  <a:gd name="connsiteY103" fmla="*/ 1405289 h 2165685"/>
                  <a:gd name="connsiteX104" fmla="*/ 3860145 w 3891054"/>
                  <a:gd name="connsiteY104" fmla="*/ 1357163 h 2165685"/>
                  <a:gd name="connsiteX105" fmla="*/ 3860145 w 3891054"/>
                  <a:gd name="connsiteY105" fmla="*/ 1270535 h 216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3891054" h="2165685">
                    <a:moveTo>
                      <a:pt x="48541" y="0"/>
                    </a:moveTo>
                    <a:lnTo>
                      <a:pt x="231421" y="9626"/>
                    </a:lnTo>
                    <a:cubicBezTo>
                      <a:pt x="257637" y="16966"/>
                      <a:pt x="289173" y="67377"/>
                      <a:pt x="289173" y="67377"/>
                    </a:cubicBezTo>
                    <a:cubicBezTo>
                      <a:pt x="292381" y="77002"/>
                      <a:pt x="294261" y="87178"/>
                      <a:pt x="298798" y="96253"/>
                    </a:cubicBezTo>
                    <a:cubicBezTo>
                      <a:pt x="303971" y="106600"/>
                      <a:pt x="313599" y="114451"/>
                      <a:pt x="318048" y="125129"/>
                    </a:cubicBezTo>
                    <a:cubicBezTo>
                      <a:pt x="329755" y="153225"/>
                      <a:pt x="346924" y="211756"/>
                      <a:pt x="346924" y="211756"/>
                    </a:cubicBezTo>
                    <a:cubicBezTo>
                      <a:pt x="340507" y="266299"/>
                      <a:pt x="335821" y="321074"/>
                      <a:pt x="327674" y="375386"/>
                    </a:cubicBezTo>
                    <a:cubicBezTo>
                      <a:pt x="325854" y="387518"/>
                      <a:pt x="299218" y="451268"/>
                      <a:pt x="298798" y="452388"/>
                    </a:cubicBezTo>
                    <a:cubicBezTo>
                      <a:pt x="295236" y="461888"/>
                      <a:pt x="294801" y="472822"/>
                      <a:pt x="289173" y="481264"/>
                    </a:cubicBezTo>
                    <a:cubicBezTo>
                      <a:pt x="281622" y="492590"/>
                      <a:pt x="269011" y="499682"/>
                      <a:pt x="260297" y="510139"/>
                    </a:cubicBezTo>
                    <a:cubicBezTo>
                      <a:pt x="193280" y="590558"/>
                      <a:pt x="296547" y="483513"/>
                      <a:pt x="212171" y="567891"/>
                    </a:cubicBezTo>
                    <a:cubicBezTo>
                      <a:pt x="208962" y="577516"/>
                      <a:pt x="208173" y="588325"/>
                      <a:pt x="202545" y="596767"/>
                    </a:cubicBezTo>
                    <a:cubicBezTo>
                      <a:pt x="194994" y="608093"/>
                      <a:pt x="182383" y="615186"/>
                      <a:pt x="173669" y="625643"/>
                    </a:cubicBezTo>
                    <a:cubicBezTo>
                      <a:pt x="166263" y="634530"/>
                      <a:pt x="160836" y="644893"/>
                      <a:pt x="154419" y="654518"/>
                    </a:cubicBezTo>
                    <a:cubicBezTo>
                      <a:pt x="142576" y="690048"/>
                      <a:pt x="143196" y="695150"/>
                      <a:pt x="115918" y="731520"/>
                    </a:cubicBezTo>
                    <a:cubicBezTo>
                      <a:pt x="107751" y="742410"/>
                      <a:pt x="95756" y="749939"/>
                      <a:pt x="87042" y="760396"/>
                    </a:cubicBezTo>
                    <a:cubicBezTo>
                      <a:pt x="20039" y="840800"/>
                      <a:pt x="123278" y="733786"/>
                      <a:pt x="38916" y="818148"/>
                    </a:cubicBezTo>
                    <a:cubicBezTo>
                      <a:pt x="35708" y="827773"/>
                      <a:pt x="34919" y="838582"/>
                      <a:pt x="29291" y="847024"/>
                    </a:cubicBezTo>
                    <a:cubicBezTo>
                      <a:pt x="21740" y="858350"/>
                      <a:pt x="793" y="862292"/>
                      <a:pt x="415" y="875899"/>
                    </a:cubicBezTo>
                    <a:cubicBezTo>
                      <a:pt x="-2531" y="981930"/>
                      <a:pt x="10856" y="1087827"/>
                      <a:pt x="19665" y="1193533"/>
                    </a:cubicBezTo>
                    <a:cubicBezTo>
                      <a:pt x="20508" y="1203644"/>
                      <a:pt x="25728" y="1212909"/>
                      <a:pt x="29291" y="1222409"/>
                    </a:cubicBezTo>
                    <a:cubicBezTo>
                      <a:pt x="35358" y="1238587"/>
                      <a:pt x="33373" y="1262262"/>
                      <a:pt x="48541" y="1270535"/>
                    </a:cubicBezTo>
                    <a:cubicBezTo>
                      <a:pt x="74047" y="1284447"/>
                      <a:pt x="106292" y="1276952"/>
                      <a:pt x="135168" y="1280160"/>
                    </a:cubicBezTo>
                    <a:cubicBezTo>
                      <a:pt x="303639" y="1322278"/>
                      <a:pt x="276518" y="1323570"/>
                      <a:pt x="558680" y="1280160"/>
                    </a:cubicBezTo>
                    <a:cubicBezTo>
                      <a:pt x="574536" y="1277721"/>
                      <a:pt x="574722" y="1251284"/>
                      <a:pt x="587556" y="1241659"/>
                    </a:cubicBezTo>
                    <a:cubicBezTo>
                      <a:pt x="601378" y="1231292"/>
                      <a:pt x="619640" y="1228826"/>
                      <a:pt x="635682" y="1222409"/>
                    </a:cubicBezTo>
                    <a:cubicBezTo>
                      <a:pt x="645307" y="1212784"/>
                      <a:pt x="653232" y="1201084"/>
                      <a:pt x="664558" y="1193533"/>
                    </a:cubicBezTo>
                    <a:cubicBezTo>
                      <a:pt x="673000" y="1187905"/>
                      <a:pt x="685425" y="1190137"/>
                      <a:pt x="693434" y="1183908"/>
                    </a:cubicBezTo>
                    <a:cubicBezTo>
                      <a:pt x="714924" y="1167194"/>
                      <a:pt x="728533" y="1141257"/>
                      <a:pt x="751185" y="1126156"/>
                    </a:cubicBezTo>
                    <a:cubicBezTo>
                      <a:pt x="833939" y="1070989"/>
                      <a:pt x="729236" y="1137130"/>
                      <a:pt x="808937" y="1097280"/>
                    </a:cubicBezTo>
                    <a:cubicBezTo>
                      <a:pt x="883567" y="1059965"/>
                      <a:pt x="794114" y="1092596"/>
                      <a:pt x="866688" y="1068405"/>
                    </a:cubicBezTo>
                    <a:cubicBezTo>
                      <a:pt x="934408" y="1023257"/>
                      <a:pt x="848537" y="1075212"/>
                      <a:pt x="943691" y="1039529"/>
                    </a:cubicBezTo>
                    <a:cubicBezTo>
                      <a:pt x="954522" y="1035467"/>
                      <a:pt x="962219" y="1025451"/>
                      <a:pt x="972566" y="1020278"/>
                    </a:cubicBezTo>
                    <a:cubicBezTo>
                      <a:pt x="981641" y="1015741"/>
                      <a:pt x="991817" y="1013861"/>
                      <a:pt x="1001442" y="1010653"/>
                    </a:cubicBezTo>
                    <a:cubicBezTo>
                      <a:pt x="1046360" y="1013861"/>
                      <a:pt x="1092361" y="1009964"/>
                      <a:pt x="1136196" y="1020278"/>
                    </a:cubicBezTo>
                    <a:cubicBezTo>
                      <a:pt x="1167215" y="1027577"/>
                      <a:pt x="1164518" y="1057670"/>
                      <a:pt x="1174697" y="1078030"/>
                    </a:cubicBezTo>
                    <a:cubicBezTo>
                      <a:pt x="1179870" y="1088377"/>
                      <a:pt x="1188774" y="1096559"/>
                      <a:pt x="1193947" y="1106906"/>
                    </a:cubicBezTo>
                    <a:cubicBezTo>
                      <a:pt x="1198484" y="1115981"/>
                      <a:pt x="1199576" y="1126456"/>
                      <a:pt x="1203573" y="1135782"/>
                    </a:cubicBezTo>
                    <a:cubicBezTo>
                      <a:pt x="1209225" y="1148970"/>
                      <a:pt x="1216406" y="1161449"/>
                      <a:pt x="1222823" y="1174283"/>
                    </a:cubicBezTo>
                    <a:cubicBezTo>
                      <a:pt x="1216406" y="1302620"/>
                      <a:pt x="1211588" y="1431046"/>
                      <a:pt x="1203573" y="1559293"/>
                    </a:cubicBezTo>
                    <a:cubicBezTo>
                      <a:pt x="1196984" y="1664714"/>
                      <a:pt x="1173608" y="1655454"/>
                      <a:pt x="1203573" y="1790299"/>
                    </a:cubicBezTo>
                    <a:cubicBezTo>
                      <a:pt x="1206082" y="1801592"/>
                      <a:pt x="1223561" y="1802144"/>
                      <a:pt x="1232448" y="1809550"/>
                    </a:cubicBezTo>
                    <a:cubicBezTo>
                      <a:pt x="1281599" y="1850510"/>
                      <a:pt x="1237505" y="1832471"/>
                      <a:pt x="1299825" y="1848051"/>
                    </a:cubicBezTo>
                    <a:cubicBezTo>
                      <a:pt x="1309450" y="1854468"/>
                      <a:pt x="1318354" y="1862129"/>
                      <a:pt x="1328701" y="1867302"/>
                    </a:cubicBezTo>
                    <a:cubicBezTo>
                      <a:pt x="1389313" y="1897608"/>
                      <a:pt x="1504936" y="1869171"/>
                      <a:pt x="1540457" y="1867302"/>
                    </a:cubicBezTo>
                    <a:cubicBezTo>
                      <a:pt x="1553291" y="1860885"/>
                      <a:pt x="1565770" y="1853703"/>
                      <a:pt x="1578958" y="1848051"/>
                    </a:cubicBezTo>
                    <a:cubicBezTo>
                      <a:pt x="1588284" y="1844054"/>
                      <a:pt x="1598759" y="1842963"/>
                      <a:pt x="1607834" y="1838426"/>
                    </a:cubicBezTo>
                    <a:cubicBezTo>
                      <a:pt x="1682469" y="1801108"/>
                      <a:pt x="1593004" y="1833743"/>
                      <a:pt x="1665585" y="1809550"/>
                    </a:cubicBezTo>
                    <a:cubicBezTo>
                      <a:pt x="1724544" y="1721113"/>
                      <a:pt x="1643971" y="1829167"/>
                      <a:pt x="1713712" y="1771049"/>
                    </a:cubicBezTo>
                    <a:cubicBezTo>
                      <a:pt x="1726036" y="1760779"/>
                      <a:pt x="1732147" y="1744728"/>
                      <a:pt x="1742587" y="1732548"/>
                    </a:cubicBezTo>
                    <a:cubicBezTo>
                      <a:pt x="1798175" y="1667695"/>
                      <a:pt x="1748163" y="1738621"/>
                      <a:pt x="1790714" y="1674796"/>
                    </a:cubicBezTo>
                    <a:cubicBezTo>
                      <a:pt x="1793922" y="1665171"/>
                      <a:pt x="1795802" y="1654995"/>
                      <a:pt x="1800339" y="1645920"/>
                    </a:cubicBezTo>
                    <a:cubicBezTo>
                      <a:pt x="1813739" y="1619120"/>
                      <a:pt x="1827179" y="1609455"/>
                      <a:pt x="1848465" y="1588169"/>
                    </a:cubicBezTo>
                    <a:cubicBezTo>
                      <a:pt x="1872662" y="1515584"/>
                      <a:pt x="1840022" y="1605057"/>
                      <a:pt x="1877341" y="1530417"/>
                    </a:cubicBezTo>
                    <a:cubicBezTo>
                      <a:pt x="1881878" y="1521342"/>
                      <a:pt x="1882429" y="1510617"/>
                      <a:pt x="1886966" y="1501542"/>
                    </a:cubicBezTo>
                    <a:cubicBezTo>
                      <a:pt x="1892140" y="1491195"/>
                      <a:pt x="1899493" y="1482079"/>
                      <a:pt x="1906217" y="1472666"/>
                    </a:cubicBezTo>
                    <a:cubicBezTo>
                      <a:pt x="1931130" y="1437788"/>
                      <a:pt x="1958196" y="1402399"/>
                      <a:pt x="1992844" y="1376413"/>
                    </a:cubicBezTo>
                    <a:lnTo>
                      <a:pt x="2069846" y="1318662"/>
                    </a:lnTo>
                    <a:cubicBezTo>
                      <a:pt x="2124389" y="1325079"/>
                      <a:pt x="2179108" y="1330145"/>
                      <a:pt x="2233476" y="1337912"/>
                    </a:cubicBezTo>
                    <a:cubicBezTo>
                      <a:pt x="2246572" y="1339783"/>
                      <a:pt x="2259591" y="1342892"/>
                      <a:pt x="2271977" y="1347537"/>
                    </a:cubicBezTo>
                    <a:cubicBezTo>
                      <a:pt x="2289090" y="1353954"/>
                      <a:pt x="2324125" y="1373347"/>
                      <a:pt x="2339354" y="1386038"/>
                    </a:cubicBezTo>
                    <a:cubicBezTo>
                      <a:pt x="2349811" y="1394752"/>
                      <a:pt x="2358604" y="1405289"/>
                      <a:pt x="2368229" y="1414914"/>
                    </a:cubicBezTo>
                    <a:cubicBezTo>
                      <a:pt x="2371438" y="1434165"/>
                      <a:pt x="2371683" y="1454151"/>
                      <a:pt x="2377855" y="1472666"/>
                    </a:cubicBezTo>
                    <a:cubicBezTo>
                      <a:pt x="2381513" y="1483640"/>
                      <a:pt x="2391932" y="1491195"/>
                      <a:pt x="2397105" y="1501542"/>
                    </a:cubicBezTo>
                    <a:cubicBezTo>
                      <a:pt x="2401642" y="1510617"/>
                      <a:pt x="2403522" y="1520792"/>
                      <a:pt x="2406731" y="1530417"/>
                    </a:cubicBezTo>
                    <a:cubicBezTo>
                      <a:pt x="2413148" y="1690838"/>
                      <a:pt x="2410902" y="1851840"/>
                      <a:pt x="2425981" y="2011680"/>
                    </a:cubicBezTo>
                    <a:cubicBezTo>
                      <a:pt x="2427259" y="2025232"/>
                      <a:pt x="2445998" y="2030221"/>
                      <a:pt x="2454857" y="2040556"/>
                    </a:cubicBezTo>
                    <a:cubicBezTo>
                      <a:pt x="2465297" y="2052736"/>
                      <a:pt x="2473293" y="2066877"/>
                      <a:pt x="2483733" y="2079057"/>
                    </a:cubicBezTo>
                    <a:cubicBezTo>
                      <a:pt x="2508438" y="2107880"/>
                      <a:pt x="2511778" y="2107380"/>
                      <a:pt x="2541484" y="2127184"/>
                    </a:cubicBezTo>
                    <a:cubicBezTo>
                      <a:pt x="2586402" y="2120767"/>
                      <a:pt x="2632708" y="2120736"/>
                      <a:pt x="2676238" y="2107933"/>
                    </a:cubicBezTo>
                    <a:cubicBezTo>
                      <a:pt x="2689297" y="2104092"/>
                      <a:pt x="2694779" y="2087916"/>
                      <a:pt x="2705114" y="2079057"/>
                    </a:cubicBezTo>
                    <a:cubicBezTo>
                      <a:pt x="2717294" y="2068617"/>
                      <a:pt x="2731691" y="2060914"/>
                      <a:pt x="2743615" y="2050182"/>
                    </a:cubicBezTo>
                    <a:cubicBezTo>
                      <a:pt x="2763851" y="2031970"/>
                      <a:pt x="2785031" y="2014209"/>
                      <a:pt x="2801366" y="1992430"/>
                    </a:cubicBezTo>
                    <a:cubicBezTo>
                      <a:pt x="2837183" y="1944674"/>
                      <a:pt x="2821343" y="1967277"/>
                      <a:pt x="2849493" y="1925053"/>
                    </a:cubicBezTo>
                    <a:cubicBezTo>
                      <a:pt x="2873684" y="1852478"/>
                      <a:pt x="2841054" y="1941929"/>
                      <a:pt x="2878368" y="1867302"/>
                    </a:cubicBezTo>
                    <a:cubicBezTo>
                      <a:pt x="2882906" y="1858227"/>
                      <a:pt x="2884431" y="1847926"/>
                      <a:pt x="2887994" y="1838426"/>
                    </a:cubicBezTo>
                    <a:cubicBezTo>
                      <a:pt x="2894061" y="1822248"/>
                      <a:pt x="2900827" y="1806341"/>
                      <a:pt x="2907244" y="1790299"/>
                    </a:cubicBezTo>
                    <a:cubicBezTo>
                      <a:pt x="2928040" y="1561537"/>
                      <a:pt x="2901722" y="1790875"/>
                      <a:pt x="2936120" y="1607419"/>
                    </a:cubicBezTo>
                    <a:cubicBezTo>
                      <a:pt x="2967852" y="1438183"/>
                      <a:pt x="2919049" y="1627577"/>
                      <a:pt x="2964996" y="1443790"/>
                    </a:cubicBezTo>
                    <a:cubicBezTo>
                      <a:pt x="2967457" y="1433947"/>
                      <a:pt x="2968993" y="1423356"/>
                      <a:pt x="2974621" y="1414914"/>
                    </a:cubicBezTo>
                    <a:cubicBezTo>
                      <a:pt x="2994132" y="1385647"/>
                      <a:pt x="3011888" y="1381843"/>
                      <a:pt x="3041998" y="1366788"/>
                    </a:cubicBezTo>
                    <a:cubicBezTo>
                      <a:pt x="3074082" y="1373205"/>
                      <a:pt x="3107712" y="1374292"/>
                      <a:pt x="3138251" y="1386038"/>
                    </a:cubicBezTo>
                    <a:cubicBezTo>
                      <a:pt x="3150956" y="1390924"/>
                      <a:pt x="3155800" y="1407363"/>
                      <a:pt x="3167126" y="1414914"/>
                    </a:cubicBezTo>
                    <a:cubicBezTo>
                      <a:pt x="3175568" y="1420542"/>
                      <a:pt x="3186377" y="1421331"/>
                      <a:pt x="3196002" y="1424539"/>
                    </a:cubicBezTo>
                    <a:cubicBezTo>
                      <a:pt x="3217672" y="1457043"/>
                      <a:pt x="3221659" y="1458727"/>
                      <a:pt x="3234503" y="1501542"/>
                    </a:cubicBezTo>
                    <a:cubicBezTo>
                      <a:pt x="3239204" y="1517212"/>
                      <a:pt x="3239634" y="1533938"/>
                      <a:pt x="3244128" y="1549668"/>
                    </a:cubicBezTo>
                    <a:cubicBezTo>
                      <a:pt x="3268528" y="1635069"/>
                      <a:pt x="3259211" y="1615606"/>
                      <a:pt x="3292255" y="1665171"/>
                    </a:cubicBezTo>
                    <a:cubicBezTo>
                      <a:pt x="3295463" y="1674796"/>
                      <a:pt x="3297343" y="1684972"/>
                      <a:pt x="3301880" y="1694047"/>
                    </a:cubicBezTo>
                    <a:cubicBezTo>
                      <a:pt x="3315280" y="1720847"/>
                      <a:pt x="3328720" y="1730512"/>
                      <a:pt x="3350006" y="1751798"/>
                    </a:cubicBezTo>
                    <a:cubicBezTo>
                      <a:pt x="3357757" y="1782799"/>
                      <a:pt x="3359525" y="1801700"/>
                      <a:pt x="3378882" y="1828800"/>
                    </a:cubicBezTo>
                    <a:cubicBezTo>
                      <a:pt x="3386794" y="1839877"/>
                      <a:pt x="3398133" y="1848051"/>
                      <a:pt x="3407758" y="1857676"/>
                    </a:cubicBezTo>
                    <a:cubicBezTo>
                      <a:pt x="3415587" y="1881163"/>
                      <a:pt x="3417974" y="1896768"/>
                      <a:pt x="3436634" y="1915428"/>
                    </a:cubicBezTo>
                    <a:cubicBezTo>
                      <a:pt x="3444814" y="1923608"/>
                      <a:pt x="3455884" y="1928261"/>
                      <a:pt x="3465509" y="1934678"/>
                    </a:cubicBezTo>
                    <a:cubicBezTo>
                      <a:pt x="3468718" y="1953929"/>
                      <a:pt x="3467887" y="1974310"/>
                      <a:pt x="3475135" y="1992430"/>
                    </a:cubicBezTo>
                    <a:cubicBezTo>
                      <a:pt x="3481093" y="2007325"/>
                      <a:pt x="3494687" y="2017877"/>
                      <a:pt x="3504011" y="2030931"/>
                    </a:cubicBezTo>
                    <a:cubicBezTo>
                      <a:pt x="3545533" y="2089062"/>
                      <a:pt x="3497780" y="2033760"/>
                      <a:pt x="3552137" y="2079057"/>
                    </a:cubicBezTo>
                    <a:cubicBezTo>
                      <a:pt x="3600205" y="2119113"/>
                      <a:pt x="3559142" y="2100643"/>
                      <a:pt x="3609888" y="2117558"/>
                    </a:cubicBezTo>
                    <a:cubicBezTo>
                      <a:pt x="3619513" y="2123975"/>
                      <a:pt x="3628417" y="2131636"/>
                      <a:pt x="3638764" y="2136809"/>
                    </a:cubicBezTo>
                    <a:cubicBezTo>
                      <a:pt x="3647839" y="2141346"/>
                      <a:pt x="3658140" y="2142871"/>
                      <a:pt x="3667640" y="2146434"/>
                    </a:cubicBezTo>
                    <a:cubicBezTo>
                      <a:pt x="3683818" y="2152501"/>
                      <a:pt x="3699724" y="2159268"/>
                      <a:pt x="3715766" y="2165685"/>
                    </a:cubicBezTo>
                    <a:cubicBezTo>
                      <a:pt x="3751059" y="2159268"/>
                      <a:pt x="3787863" y="2158499"/>
                      <a:pt x="3821644" y="2146434"/>
                    </a:cubicBezTo>
                    <a:cubicBezTo>
                      <a:pt x="3850357" y="2136179"/>
                      <a:pt x="3851684" y="2111246"/>
                      <a:pt x="3860145" y="2088683"/>
                    </a:cubicBezTo>
                    <a:cubicBezTo>
                      <a:pt x="3866212" y="2072505"/>
                      <a:pt x="3872979" y="2056598"/>
                      <a:pt x="3879396" y="2040556"/>
                    </a:cubicBezTo>
                    <a:cubicBezTo>
                      <a:pt x="3890812" y="1777979"/>
                      <a:pt x="3898591" y="1712404"/>
                      <a:pt x="3879396" y="1405289"/>
                    </a:cubicBezTo>
                    <a:cubicBezTo>
                      <a:pt x="3878318" y="1388045"/>
                      <a:pt x="3862589" y="1374267"/>
                      <a:pt x="3860145" y="1357163"/>
                    </a:cubicBezTo>
                    <a:cubicBezTo>
                      <a:pt x="3856061" y="1328577"/>
                      <a:pt x="3860145" y="1299411"/>
                      <a:pt x="3860145" y="1270535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/>
              <p:cNvSpPr/>
              <p:nvPr/>
            </p:nvSpPr>
            <p:spPr>
              <a:xfrm rot="18013707">
                <a:off x="5364644" y="3998688"/>
                <a:ext cx="911647" cy="695473"/>
              </a:xfrm>
              <a:custGeom>
                <a:avLst/>
                <a:gdLst>
                  <a:gd name="connsiteX0" fmla="*/ 48541 w 3891054"/>
                  <a:gd name="connsiteY0" fmla="*/ 0 h 2165685"/>
                  <a:gd name="connsiteX1" fmla="*/ 231421 w 3891054"/>
                  <a:gd name="connsiteY1" fmla="*/ 9626 h 2165685"/>
                  <a:gd name="connsiteX2" fmla="*/ 289173 w 3891054"/>
                  <a:gd name="connsiteY2" fmla="*/ 67377 h 2165685"/>
                  <a:gd name="connsiteX3" fmla="*/ 298798 w 3891054"/>
                  <a:gd name="connsiteY3" fmla="*/ 96253 h 2165685"/>
                  <a:gd name="connsiteX4" fmla="*/ 318048 w 3891054"/>
                  <a:gd name="connsiteY4" fmla="*/ 125129 h 2165685"/>
                  <a:gd name="connsiteX5" fmla="*/ 346924 w 3891054"/>
                  <a:gd name="connsiteY5" fmla="*/ 211756 h 2165685"/>
                  <a:gd name="connsiteX6" fmla="*/ 327674 w 3891054"/>
                  <a:gd name="connsiteY6" fmla="*/ 375386 h 2165685"/>
                  <a:gd name="connsiteX7" fmla="*/ 298798 w 3891054"/>
                  <a:gd name="connsiteY7" fmla="*/ 452388 h 2165685"/>
                  <a:gd name="connsiteX8" fmla="*/ 289173 w 3891054"/>
                  <a:gd name="connsiteY8" fmla="*/ 481264 h 2165685"/>
                  <a:gd name="connsiteX9" fmla="*/ 260297 w 3891054"/>
                  <a:gd name="connsiteY9" fmla="*/ 510139 h 2165685"/>
                  <a:gd name="connsiteX10" fmla="*/ 212171 w 3891054"/>
                  <a:gd name="connsiteY10" fmla="*/ 567891 h 2165685"/>
                  <a:gd name="connsiteX11" fmla="*/ 202545 w 3891054"/>
                  <a:gd name="connsiteY11" fmla="*/ 596767 h 2165685"/>
                  <a:gd name="connsiteX12" fmla="*/ 173669 w 3891054"/>
                  <a:gd name="connsiteY12" fmla="*/ 625643 h 2165685"/>
                  <a:gd name="connsiteX13" fmla="*/ 154419 w 3891054"/>
                  <a:gd name="connsiteY13" fmla="*/ 654518 h 2165685"/>
                  <a:gd name="connsiteX14" fmla="*/ 115918 w 3891054"/>
                  <a:gd name="connsiteY14" fmla="*/ 731520 h 2165685"/>
                  <a:gd name="connsiteX15" fmla="*/ 87042 w 3891054"/>
                  <a:gd name="connsiteY15" fmla="*/ 760396 h 2165685"/>
                  <a:gd name="connsiteX16" fmla="*/ 38916 w 3891054"/>
                  <a:gd name="connsiteY16" fmla="*/ 818148 h 2165685"/>
                  <a:gd name="connsiteX17" fmla="*/ 29291 w 3891054"/>
                  <a:gd name="connsiteY17" fmla="*/ 847024 h 2165685"/>
                  <a:gd name="connsiteX18" fmla="*/ 415 w 3891054"/>
                  <a:gd name="connsiteY18" fmla="*/ 875899 h 2165685"/>
                  <a:gd name="connsiteX19" fmla="*/ 19665 w 3891054"/>
                  <a:gd name="connsiteY19" fmla="*/ 1193533 h 2165685"/>
                  <a:gd name="connsiteX20" fmla="*/ 29291 w 3891054"/>
                  <a:gd name="connsiteY20" fmla="*/ 1222409 h 2165685"/>
                  <a:gd name="connsiteX21" fmla="*/ 48541 w 3891054"/>
                  <a:gd name="connsiteY21" fmla="*/ 1270535 h 2165685"/>
                  <a:gd name="connsiteX22" fmla="*/ 135168 w 3891054"/>
                  <a:gd name="connsiteY22" fmla="*/ 1280160 h 2165685"/>
                  <a:gd name="connsiteX23" fmla="*/ 558680 w 3891054"/>
                  <a:gd name="connsiteY23" fmla="*/ 1280160 h 2165685"/>
                  <a:gd name="connsiteX24" fmla="*/ 587556 w 3891054"/>
                  <a:gd name="connsiteY24" fmla="*/ 1241659 h 2165685"/>
                  <a:gd name="connsiteX25" fmla="*/ 635682 w 3891054"/>
                  <a:gd name="connsiteY25" fmla="*/ 1222409 h 2165685"/>
                  <a:gd name="connsiteX26" fmla="*/ 664558 w 3891054"/>
                  <a:gd name="connsiteY26" fmla="*/ 1193533 h 2165685"/>
                  <a:gd name="connsiteX27" fmla="*/ 693434 w 3891054"/>
                  <a:gd name="connsiteY27" fmla="*/ 1183908 h 2165685"/>
                  <a:gd name="connsiteX28" fmla="*/ 751185 w 3891054"/>
                  <a:gd name="connsiteY28" fmla="*/ 1126156 h 2165685"/>
                  <a:gd name="connsiteX29" fmla="*/ 808937 w 3891054"/>
                  <a:gd name="connsiteY29" fmla="*/ 1097280 h 2165685"/>
                  <a:gd name="connsiteX30" fmla="*/ 866688 w 3891054"/>
                  <a:gd name="connsiteY30" fmla="*/ 1068405 h 2165685"/>
                  <a:gd name="connsiteX31" fmla="*/ 943691 w 3891054"/>
                  <a:gd name="connsiteY31" fmla="*/ 1039529 h 2165685"/>
                  <a:gd name="connsiteX32" fmla="*/ 972566 w 3891054"/>
                  <a:gd name="connsiteY32" fmla="*/ 1020278 h 2165685"/>
                  <a:gd name="connsiteX33" fmla="*/ 1001442 w 3891054"/>
                  <a:gd name="connsiteY33" fmla="*/ 1010653 h 2165685"/>
                  <a:gd name="connsiteX34" fmla="*/ 1136196 w 3891054"/>
                  <a:gd name="connsiteY34" fmla="*/ 1020278 h 2165685"/>
                  <a:gd name="connsiteX35" fmla="*/ 1174697 w 3891054"/>
                  <a:gd name="connsiteY35" fmla="*/ 1078030 h 2165685"/>
                  <a:gd name="connsiteX36" fmla="*/ 1193947 w 3891054"/>
                  <a:gd name="connsiteY36" fmla="*/ 1106906 h 2165685"/>
                  <a:gd name="connsiteX37" fmla="*/ 1203573 w 3891054"/>
                  <a:gd name="connsiteY37" fmla="*/ 1135782 h 2165685"/>
                  <a:gd name="connsiteX38" fmla="*/ 1222823 w 3891054"/>
                  <a:gd name="connsiteY38" fmla="*/ 1174283 h 2165685"/>
                  <a:gd name="connsiteX39" fmla="*/ 1203573 w 3891054"/>
                  <a:gd name="connsiteY39" fmla="*/ 1559293 h 2165685"/>
                  <a:gd name="connsiteX40" fmla="*/ 1203573 w 3891054"/>
                  <a:gd name="connsiteY40" fmla="*/ 1790299 h 2165685"/>
                  <a:gd name="connsiteX41" fmla="*/ 1232448 w 3891054"/>
                  <a:gd name="connsiteY41" fmla="*/ 1809550 h 2165685"/>
                  <a:gd name="connsiteX42" fmla="*/ 1299825 w 3891054"/>
                  <a:gd name="connsiteY42" fmla="*/ 1848051 h 2165685"/>
                  <a:gd name="connsiteX43" fmla="*/ 1328701 w 3891054"/>
                  <a:gd name="connsiteY43" fmla="*/ 1867302 h 2165685"/>
                  <a:gd name="connsiteX44" fmla="*/ 1540457 w 3891054"/>
                  <a:gd name="connsiteY44" fmla="*/ 1867302 h 2165685"/>
                  <a:gd name="connsiteX45" fmla="*/ 1578958 w 3891054"/>
                  <a:gd name="connsiteY45" fmla="*/ 1848051 h 2165685"/>
                  <a:gd name="connsiteX46" fmla="*/ 1607834 w 3891054"/>
                  <a:gd name="connsiteY46" fmla="*/ 1838426 h 2165685"/>
                  <a:gd name="connsiteX47" fmla="*/ 1665585 w 3891054"/>
                  <a:gd name="connsiteY47" fmla="*/ 1809550 h 2165685"/>
                  <a:gd name="connsiteX48" fmla="*/ 1713712 w 3891054"/>
                  <a:gd name="connsiteY48" fmla="*/ 1771049 h 2165685"/>
                  <a:gd name="connsiteX49" fmla="*/ 1742587 w 3891054"/>
                  <a:gd name="connsiteY49" fmla="*/ 1732548 h 2165685"/>
                  <a:gd name="connsiteX50" fmla="*/ 1790714 w 3891054"/>
                  <a:gd name="connsiteY50" fmla="*/ 1674796 h 2165685"/>
                  <a:gd name="connsiteX51" fmla="*/ 1800339 w 3891054"/>
                  <a:gd name="connsiteY51" fmla="*/ 1645920 h 2165685"/>
                  <a:gd name="connsiteX52" fmla="*/ 1848465 w 3891054"/>
                  <a:gd name="connsiteY52" fmla="*/ 1588169 h 2165685"/>
                  <a:gd name="connsiteX53" fmla="*/ 1877341 w 3891054"/>
                  <a:gd name="connsiteY53" fmla="*/ 1530417 h 2165685"/>
                  <a:gd name="connsiteX54" fmla="*/ 1886966 w 3891054"/>
                  <a:gd name="connsiteY54" fmla="*/ 1501542 h 2165685"/>
                  <a:gd name="connsiteX55" fmla="*/ 1906217 w 3891054"/>
                  <a:gd name="connsiteY55" fmla="*/ 1472666 h 2165685"/>
                  <a:gd name="connsiteX56" fmla="*/ 1992844 w 3891054"/>
                  <a:gd name="connsiteY56" fmla="*/ 1376413 h 2165685"/>
                  <a:gd name="connsiteX57" fmla="*/ 2069846 w 3891054"/>
                  <a:gd name="connsiteY57" fmla="*/ 1318662 h 2165685"/>
                  <a:gd name="connsiteX58" fmla="*/ 2233476 w 3891054"/>
                  <a:gd name="connsiteY58" fmla="*/ 1337912 h 2165685"/>
                  <a:gd name="connsiteX59" fmla="*/ 2271977 w 3891054"/>
                  <a:gd name="connsiteY59" fmla="*/ 1347537 h 2165685"/>
                  <a:gd name="connsiteX60" fmla="*/ 2339354 w 3891054"/>
                  <a:gd name="connsiteY60" fmla="*/ 1386038 h 2165685"/>
                  <a:gd name="connsiteX61" fmla="*/ 2368229 w 3891054"/>
                  <a:gd name="connsiteY61" fmla="*/ 1414914 h 2165685"/>
                  <a:gd name="connsiteX62" fmla="*/ 2377855 w 3891054"/>
                  <a:gd name="connsiteY62" fmla="*/ 1472666 h 2165685"/>
                  <a:gd name="connsiteX63" fmla="*/ 2397105 w 3891054"/>
                  <a:gd name="connsiteY63" fmla="*/ 1501542 h 2165685"/>
                  <a:gd name="connsiteX64" fmla="*/ 2406731 w 3891054"/>
                  <a:gd name="connsiteY64" fmla="*/ 1530417 h 2165685"/>
                  <a:gd name="connsiteX65" fmla="*/ 2425981 w 3891054"/>
                  <a:gd name="connsiteY65" fmla="*/ 2011680 h 2165685"/>
                  <a:gd name="connsiteX66" fmla="*/ 2454857 w 3891054"/>
                  <a:gd name="connsiteY66" fmla="*/ 2040556 h 2165685"/>
                  <a:gd name="connsiteX67" fmla="*/ 2483733 w 3891054"/>
                  <a:gd name="connsiteY67" fmla="*/ 2079057 h 2165685"/>
                  <a:gd name="connsiteX68" fmla="*/ 2541484 w 3891054"/>
                  <a:gd name="connsiteY68" fmla="*/ 2127184 h 2165685"/>
                  <a:gd name="connsiteX69" fmla="*/ 2676238 w 3891054"/>
                  <a:gd name="connsiteY69" fmla="*/ 2107933 h 2165685"/>
                  <a:gd name="connsiteX70" fmla="*/ 2705114 w 3891054"/>
                  <a:gd name="connsiteY70" fmla="*/ 2079057 h 2165685"/>
                  <a:gd name="connsiteX71" fmla="*/ 2743615 w 3891054"/>
                  <a:gd name="connsiteY71" fmla="*/ 2050182 h 2165685"/>
                  <a:gd name="connsiteX72" fmla="*/ 2801366 w 3891054"/>
                  <a:gd name="connsiteY72" fmla="*/ 1992430 h 2165685"/>
                  <a:gd name="connsiteX73" fmla="*/ 2849493 w 3891054"/>
                  <a:gd name="connsiteY73" fmla="*/ 1925053 h 2165685"/>
                  <a:gd name="connsiteX74" fmla="*/ 2878368 w 3891054"/>
                  <a:gd name="connsiteY74" fmla="*/ 1867302 h 2165685"/>
                  <a:gd name="connsiteX75" fmla="*/ 2887994 w 3891054"/>
                  <a:gd name="connsiteY75" fmla="*/ 1838426 h 2165685"/>
                  <a:gd name="connsiteX76" fmla="*/ 2907244 w 3891054"/>
                  <a:gd name="connsiteY76" fmla="*/ 1790299 h 2165685"/>
                  <a:gd name="connsiteX77" fmla="*/ 2936120 w 3891054"/>
                  <a:gd name="connsiteY77" fmla="*/ 1607419 h 2165685"/>
                  <a:gd name="connsiteX78" fmla="*/ 2964996 w 3891054"/>
                  <a:gd name="connsiteY78" fmla="*/ 1443790 h 2165685"/>
                  <a:gd name="connsiteX79" fmla="*/ 2974621 w 3891054"/>
                  <a:gd name="connsiteY79" fmla="*/ 1414914 h 2165685"/>
                  <a:gd name="connsiteX80" fmla="*/ 3041998 w 3891054"/>
                  <a:gd name="connsiteY80" fmla="*/ 1366788 h 2165685"/>
                  <a:gd name="connsiteX81" fmla="*/ 3138251 w 3891054"/>
                  <a:gd name="connsiteY81" fmla="*/ 1386038 h 2165685"/>
                  <a:gd name="connsiteX82" fmla="*/ 3167126 w 3891054"/>
                  <a:gd name="connsiteY82" fmla="*/ 1414914 h 2165685"/>
                  <a:gd name="connsiteX83" fmla="*/ 3196002 w 3891054"/>
                  <a:gd name="connsiteY83" fmla="*/ 1424539 h 2165685"/>
                  <a:gd name="connsiteX84" fmla="*/ 3234503 w 3891054"/>
                  <a:gd name="connsiteY84" fmla="*/ 1501542 h 2165685"/>
                  <a:gd name="connsiteX85" fmla="*/ 3244128 w 3891054"/>
                  <a:gd name="connsiteY85" fmla="*/ 1549668 h 2165685"/>
                  <a:gd name="connsiteX86" fmla="*/ 3292255 w 3891054"/>
                  <a:gd name="connsiteY86" fmla="*/ 1665171 h 2165685"/>
                  <a:gd name="connsiteX87" fmla="*/ 3301880 w 3891054"/>
                  <a:gd name="connsiteY87" fmla="*/ 1694047 h 2165685"/>
                  <a:gd name="connsiteX88" fmla="*/ 3350006 w 3891054"/>
                  <a:gd name="connsiteY88" fmla="*/ 1751798 h 2165685"/>
                  <a:gd name="connsiteX89" fmla="*/ 3378882 w 3891054"/>
                  <a:gd name="connsiteY89" fmla="*/ 1828800 h 2165685"/>
                  <a:gd name="connsiteX90" fmla="*/ 3407758 w 3891054"/>
                  <a:gd name="connsiteY90" fmla="*/ 1857676 h 2165685"/>
                  <a:gd name="connsiteX91" fmla="*/ 3436634 w 3891054"/>
                  <a:gd name="connsiteY91" fmla="*/ 1915428 h 2165685"/>
                  <a:gd name="connsiteX92" fmla="*/ 3465509 w 3891054"/>
                  <a:gd name="connsiteY92" fmla="*/ 1934678 h 2165685"/>
                  <a:gd name="connsiteX93" fmla="*/ 3475135 w 3891054"/>
                  <a:gd name="connsiteY93" fmla="*/ 1992430 h 2165685"/>
                  <a:gd name="connsiteX94" fmla="*/ 3504011 w 3891054"/>
                  <a:gd name="connsiteY94" fmla="*/ 2030931 h 2165685"/>
                  <a:gd name="connsiteX95" fmla="*/ 3552137 w 3891054"/>
                  <a:gd name="connsiteY95" fmla="*/ 2079057 h 2165685"/>
                  <a:gd name="connsiteX96" fmla="*/ 3609888 w 3891054"/>
                  <a:gd name="connsiteY96" fmla="*/ 2117558 h 2165685"/>
                  <a:gd name="connsiteX97" fmla="*/ 3638764 w 3891054"/>
                  <a:gd name="connsiteY97" fmla="*/ 2136809 h 2165685"/>
                  <a:gd name="connsiteX98" fmla="*/ 3667640 w 3891054"/>
                  <a:gd name="connsiteY98" fmla="*/ 2146434 h 2165685"/>
                  <a:gd name="connsiteX99" fmla="*/ 3715766 w 3891054"/>
                  <a:gd name="connsiteY99" fmla="*/ 2165685 h 2165685"/>
                  <a:gd name="connsiteX100" fmla="*/ 3821644 w 3891054"/>
                  <a:gd name="connsiteY100" fmla="*/ 2146434 h 2165685"/>
                  <a:gd name="connsiteX101" fmla="*/ 3860145 w 3891054"/>
                  <a:gd name="connsiteY101" fmla="*/ 2088683 h 2165685"/>
                  <a:gd name="connsiteX102" fmla="*/ 3879396 w 3891054"/>
                  <a:gd name="connsiteY102" fmla="*/ 2040556 h 2165685"/>
                  <a:gd name="connsiteX103" fmla="*/ 3879396 w 3891054"/>
                  <a:gd name="connsiteY103" fmla="*/ 1405289 h 2165685"/>
                  <a:gd name="connsiteX104" fmla="*/ 3860145 w 3891054"/>
                  <a:gd name="connsiteY104" fmla="*/ 1357163 h 2165685"/>
                  <a:gd name="connsiteX105" fmla="*/ 3860145 w 3891054"/>
                  <a:gd name="connsiteY105" fmla="*/ 1270535 h 2165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3891054" h="2165685">
                    <a:moveTo>
                      <a:pt x="48541" y="0"/>
                    </a:moveTo>
                    <a:lnTo>
                      <a:pt x="231421" y="9626"/>
                    </a:lnTo>
                    <a:cubicBezTo>
                      <a:pt x="257637" y="16966"/>
                      <a:pt x="289173" y="67377"/>
                      <a:pt x="289173" y="67377"/>
                    </a:cubicBezTo>
                    <a:cubicBezTo>
                      <a:pt x="292381" y="77002"/>
                      <a:pt x="294261" y="87178"/>
                      <a:pt x="298798" y="96253"/>
                    </a:cubicBezTo>
                    <a:cubicBezTo>
                      <a:pt x="303971" y="106600"/>
                      <a:pt x="313599" y="114451"/>
                      <a:pt x="318048" y="125129"/>
                    </a:cubicBezTo>
                    <a:cubicBezTo>
                      <a:pt x="329755" y="153225"/>
                      <a:pt x="346924" y="211756"/>
                      <a:pt x="346924" y="211756"/>
                    </a:cubicBezTo>
                    <a:cubicBezTo>
                      <a:pt x="340507" y="266299"/>
                      <a:pt x="335821" y="321074"/>
                      <a:pt x="327674" y="375386"/>
                    </a:cubicBezTo>
                    <a:cubicBezTo>
                      <a:pt x="325854" y="387518"/>
                      <a:pt x="299218" y="451268"/>
                      <a:pt x="298798" y="452388"/>
                    </a:cubicBezTo>
                    <a:cubicBezTo>
                      <a:pt x="295236" y="461888"/>
                      <a:pt x="294801" y="472822"/>
                      <a:pt x="289173" y="481264"/>
                    </a:cubicBezTo>
                    <a:cubicBezTo>
                      <a:pt x="281622" y="492590"/>
                      <a:pt x="269011" y="499682"/>
                      <a:pt x="260297" y="510139"/>
                    </a:cubicBezTo>
                    <a:cubicBezTo>
                      <a:pt x="193280" y="590558"/>
                      <a:pt x="296547" y="483513"/>
                      <a:pt x="212171" y="567891"/>
                    </a:cubicBezTo>
                    <a:cubicBezTo>
                      <a:pt x="208962" y="577516"/>
                      <a:pt x="208173" y="588325"/>
                      <a:pt x="202545" y="596767"/>
                    </a:cubicBezTo>
                    <a:cubicBezTo>
                      <a:pt x="194994" y="608093"/>
                      <a:pt x="182383" y="615186"/>
                      <a:pt x="173669" y="625643"/>
                    </a:cubicBezTo>
                    <a:cubicBezTo>
                      <a:pt x="166263" y="634530"/>
                      <a:pt x="160836" y="644893"/>
                      <a:pt x="154419" y="654518"/>
                    </a:cubicBezTo>
                    <a:cubicBezTo>
                      <a:pt x="142576" y="690048"/>
                      <a:pt x="143196" y="695150"/>
                      <a:pt x="115918" y="731520"/>
                    </a:cubicBezTo>
                    <a:cubicBezTo>
                      <a:pt x="107751" y="742410"/>
                      <a:pt x="95756" y="749939"/>
                      <a:pt x="87042" y="760396"/>
                    </a:cubicBezTo>
                    <a:cubicBezTo>
                      <a:pt x="20039" y="840800"/>
                      <a:pt x="123278" y="733786"/>
                      <a:pt x="38916" y="818148"/>
                    </a:cubicBezTo>
                    <a:cubicBezTo>
                      <a:pt x="35708" y="827773"/>
                      <a:pt x="34919" y="838582"/>
                      <a:pt x="29291" y="847024"/>
                    </a:cubicBezTo>
                    <a:cubicBezTo>
                      <a:pt x="21740" y="858350"/>
                      <a:pt x="793" y="862292"/>
                      <a:pt x="415" y="875899"/>
                    </a:cubicBezTo>
                    <a:cubicBezTo>
                      <a:pt x="-2531" y="981930"/>
                      <a:pt x="10856" y="1087827"/>
                      <a:pt x="19665" y="1193533"/>
                    </a:cubicBezTo>
                    <a:cubicBezTo>
                      <a:pt x="20508" y="1203644"/>
                      <a:pt x="25728" y="1212909"/>
                      <a:pt x="29291" y="1222409"/>
                    </a:cubicBezTo>
                    <a:cubicBezTo>
                      <a:pt x="35358" y="1238587"/>
                      <a:pt x="33373" y="1262262"/>
                      <a:pt x="48541" y="1270535"/>
                    </a:cubicBezTo>
                    <a:cubicBezTo>
                      <a:pt x="74047" y="1284447"/>
                      <a:pt x="106292" y="1276952"/>
                      <a:pt x="135168" y="1280160"/>
                    </a:cubicBezTo>
                    <a:cubicBezTo>
                      <a:pt x="303639" y="1322278"/>
                      <a:pt x="276518" y="1323570"/>
                      <a:pt x="558680" y="1280160"/>
                    </a:cubicBezTo>
                    <a:cubicBezTo>
                      <a:pt x="574536" y="1277721"/>
                      <a:pt x="574722" y="1251284"/>
                      <a:pt x="587556" y="1241659"/>
                    </a:cubicBezTo>
                    <a:cubicBezTo>
                      <a:pt x="601378" y="1231292"/>
                      <a:pt x="619640" y="1228826"/>
                      <a:pt x="635682" y="1222409"/>
                    </a:cubicBezTo>
                    <a:cubicBezTo>
                      <a:pt x="645307" y="1212784"/>
                      <a:pt x="653232" y="1201084"/>
                      <a:pt x="664558" y="1193533"/>
                    </a:cubicBezTo>
                    <a:cubicBezTo>
                      <a:pt x="673000" y="1187905"/>
                      <a:pt x="685425" y="1190137"/>
                      <a:pt x="693434" y="1183908"/>
                    </a:cubicBezTo>
                    <a:cubicBezTo>
                      <a:pt x="714924" y="1167194"/>
                      <a:pt x="728533" y="1141257"/>
                      <a:pt x="751185" y="1126156"/>
                    </a:cubicBezTo>
                    <a:cubicBezTo>
                      <a:pt x="833939" y="1070989"/>
                      <a:pt x="729236" y="1137130"/>
                      <a:pt x="808937" y="1097280"/>
                    </a:cubicBezTo>
                    <a:cubicBezTo>
                      <a:pt x="883567" y="1059965"/>
                      <a:pt x="794114" y="1092596"/>
                      <a:pt x="866688" y="1068405"/>
                    </a:cubicBezTo>
                    <a:cubicBezTo>
                      <a:pt x="934408" y="1023257"/>
                      <a:pt x="848537" y="1075212"/>
                      <a:pt x="943691" y="1039529"/>
                    </a:cubicBezTo>
                    <a:cubicBezTo>
                      <a:pt x="954522" y="1035467"/>
                      <a:pt x="962219" y="1025451"/>
                      <a:pt x="972566" y="1020278"/>
                    </a:cubicBezTo>
                    <a:cubicBezTo>
                      <a:pt x="981641" y="1015741"/>
                      <a:pt x="991817" y="1013861"/>
                      <a:pt x="1001442" y="1010653"/>
                    </a:cubicBezTo>
                    <a:cubicBezTo>
                      <a:pt x="1046360" y="1013861"/>
                      <a:pt x="1092361" y="1009964"/>
                      <a:pt x="1136196" y="1020278"/>
                    </a:cubicBezTo>
                    <a:cubicBezTo>
                      <a:pt x="1167215" y="1027577"/>
                      <a:pt x="1164518" y="1057670"/>
                      <a:pt x="1174697" y="1078030"/>
                    </a:cubicBezTo>
                    <a:cubicBezTo>
                      <a:pt x="1179870" y="1088377"/>
                      <a:pt x="1188774" y="1096559"/>
                      <a:pt x="1193947" y="1106906"/>
                    </a:cubicBezTo>
                    <a:cubicBezTo>
                      <a:pt x="1198484" y="1115981"/>
                      <a:pt x="1199576" y="1126456"/>
                      <a:pt x="1203573" y="1135782"/>
                    </a:cubicBezTo>
                    <a:cubicBezTo>
                      <a:pt x="1209225" y="1148970"/>
                      <a:pt x="1216406" y="1161449"/>
                      <a:pt x="1222823" y="1174283"/>
                    </a:cubicBezTo>
                    <a:cubicBezTo>
                      <a:pt x="1216406" y="1302620"/>
                      <a:pt x="1211588" y="1431046"/>
                      <a:pt x="1203573" y="1559293"/>
                    </a:cubicBezTo>
                    <a:cubicBezTo>
                      <a:pt x="1196984" y="1664714"/>
                      <a:pt x="1173608" y="1655454"/>
                      <a:pt x="1203573" y="1790299"/>
                    </a:cubicBezTo>
                    <a:cubicBezTo>
                      <a:pt x="1206082" y="1801592"/>
                      <a:pt x="1223561" y="1802144"/>
                      <a:pt x="1232448" y="1809550"/>
                    </a:cubicBezTo>
                    <a:cubicBezTo>
                      <a:pt x="1281599" y="1850510"/>
                      <a:pt x="1237505" y="1832471"/>
                      <a:pt x="1299825" y="1848051"/>
                    </a:cubicBezTo>
                    <a:cubicBezTo>
                      <a:pt x="1309450" y="1854468"/>
                      <a:pt x="1318354" y="1862129"/>
                      <a:pt x="1328701" y="1867302"/>
                    </a:cubicBezTo>
                    <a:cubicBezTo>
                      <a:pt x="1389313" y="1897608"/>
                      <a:pt x="1504936" y="1869171"/>
                      <a:pt x="1540457" y="1867302"/>
                    </a:cubicBezTo>
                    <a:cubicBezTo>
                      <a:pt x="1553291" y="1860885"/>
                      <a:pt x="1565770" y="1853703"/>
                      <a:pt x="1578958" y="1848051"/>
                    </a:cubicBezTo>
                    <a:cubicBezTo>
                      <a:pt x="1588284" y="1844054"/>
                      <a:pt x="1598759" y="1842963"/>
                      <a:pt x="1607834" y="1838426"/>
                    </a:cubicBezTo>
                    <a:cubicBezTo>
                      <a:pt x="1682469" y="1801108"/>
                      <a:pt x="1593004" y="1833743"/>
                      <a:pt x="1665585" y="1809550"/>
                    </a:cubicBezTo>
                    <a:cubicBezTo>
                      <a:pt x="1724544" y="1721113"/>
                      <a:pt x="1643971" y="1829167"/>
                      <a:pt x="1713712" y="1771049"/>
                    </a:cubicBezTo>
                    <a:cubicBezTo>
                      <a:pt x="1726036" y="1760779"/>
                      <a:pt x="1732147" y="1744728"/>
                      <a:pt x="1742587" y="1732548"/>
                    </a:cubicBezTo>
                    <a:cubicBezTo>
                      <a:pt x="1798175" y="1667695"/>
                      <a:pt x="1748163" y="1738621"/>
                      <a:pt x="1790714" y="1674796"/>
                    </a:cubicBezTo>
                    <a:cubicBezTo>
                      <a:pt x="1793922" y="1665171"/>
                      <a:pt x="1795802" y="1654995"/>
                      <a:pt x="1800339" y="1645920"/>
                    </a:cubicBezTo>
                    <a:cubicBezTo>
                      <a:pt x="1813739" y="1619120"/>
                      <a:pt x="1827179" y="1609455"/>
                      <a:pt x="1848465" y="1588169"/>
                    </a:cubicBezTo>
                    <a:cubicBezTo>
                      <a:pt x="1872662" y="1515584"/>
                      <a:pt x="1840022" y="1605057"/>
                      <a:pt x="1877341" y="1530417"/>
                    </a:cubicBezTo>
                    <a:cubicBezTo>
                      <a:pt x="1881878" y="1521342"/>
                      <a:pt x="1882429" y="1510617"/>
                      <a:pt x="1886966" y="1501542"/>
                    </a:cubicBezTo>
                    <a:cubicBezTo>
                      <a:pt x="1892140" y="1491195"/>
                      <a:pt x="1899493" y="1482079"/>
                      <a:pt x="1906217" y="1472666"/>
                    </a:cubicBezTo>
                    <a:cubicBezTo>
                      <a:pt x="1931130" y="1437788"/>
                      <a:pt x="1958196" y="1402399"/>
                      <a:pt x="1992844" y="1376413"/>
                    </a:cubicBezTo>
                    <a:lnTo>
                      <a:pt x="2069846" y="1318662"/>
                    </a:lnTo>
                    <a:cubicBezTo>
                      <a:pt x="2124389" y="1325079"/>
                      <a:pt x="2179108" y="1330145"/>
                      <a:pt x="2233476" y="1337912"/>
                    </a:cubicBezTo>
                    <a:cubicBezTo>
                      <a:pt x="2246572" y="1339783"/>
                      <a:pt x="2259591" y="1342892"/>
                      <a:pt x="2271977" y="1347537"/>
                    </a:cubicBezTo>
                    <a:cubicBezTo>
                      <a:pt x="2289090" y="1353954"/>
                      <a:pt x="2324125" y="1373347"/>
                      <a:pt x="2339354" y="1386038"/>
                    </a:cubicBezTo>
                    <a:cubicBezTo>
                      <a:pt x="2349811" y="1394752"/>
                      <a:pt x="2358604" y="1405289"/>
                      <a:pt x="2368229" y="1414914"/>
                    </a:cubicBezTo>
                    <a:cubicBezTo>
                      <a:pt x="2371438" y="1434165"/>
                      <a:pt x="2371683" y="1454151"/>
                      <a:pt x="2377855" y="1472666"/>
                    </a:cubicBezTo>
                    <a:cubicBezTo>
                      <a:pt x="2381513" y="1483640"/>
                      <a:pt x="2391932" y="1491195"/>
                      <a:pt x="2397105" y="1501542"/>
                    </a:cubicBezTo>
                    <a:cubicBezTo>
                      <a:pt x="2401642" y="1510617"/>
                      <a:pt x="2403522" y="1520792"/>
                      <a:pt x="2406731" y="1530417"/>
                    </a:cubicBezTo>
                    <a:cubicBezTo>
                      <a:pt x="2413148" y="1690838"/>
                      <a:pt x="2410902" y="1851840"/>
                      <a:pt x="2425981" y="2011680"/>
                    </a:cubicBezTo>
                    <a:cubicBezTo>
                      <a:pt x="2427259" y="2025232"/>
                      <a:pt x="2445998" y="2030221"/>
                      <a:pt x="2454857" y="2040556"/>
                    </a:cubicBezTo>
                    <a:cubicBezTo>
                      <a:pt x="2465297" y="2052736"/>
                      <a:pt x="2473293" y="2066877"/>
                      <a:pt x="2483733" y="2079057"/>
                    </a:cubicBezTo>
                    <a:cubicBezTo>
                      <a:pt x="2508438" y="2107880"/>
                      <a:pt x="2511778" y="2107380"/>
                      <a:pt x="2541484" y="2127184"/>
                    </a:cubicBezTo>
                    <a:cubicBezTo>
                      <a:pt x="2586402" y="2120767"/>
                      <a:pt x="2632708" y="2120736"/>
                      <a:pt x="2676238" y="2107933"/>
                    </a:cubicBezTo>
                    <a:cubicBezTo>
                      <a:pt x="2689297" y="2104092"/>
                      <a:pt x="2694779" y="2087916"/>
                      <a:pt x="2705114" y="2079057"/>
                    </a:cubicBezTo>
                    <a:cubicBezTo>
                      <a:pt x="2717294" y="2068617"/>
                      <a:pt x="2731691" y="2060914"/>
                      <a:pt x="2743615" y="2050182"/>
                    </a:cubicBezTo>
                    <a:cubicBezTo>
                      <a:pt x="2763851" y="2031970"/>
                      <a:pt x="2785031" y="2014209"/>
                      <a:pt x="2801366" y="1992430"/>
                    </a:cubicBezTo>
                    <a:cubicBezTo>
                      <a:pt x="2837183" y="1944674"/>
                      <a:pt x="2821343" y="1967277"/>
                      <a:pt x="2849493" y="1925053"/>
                    </a:cubicBezTo>
                    <a:cubicBezTo>
                      <a:pt x="2873684" y="1852478"/>
                      <a:pt x="2841054" y="1941929"/>
                      <a:pt x="2878368" y="1867302"/>
                    </a:cubicBezTo>
                    <a:cubicBezTo>
                      <a:pt x="2882906" y="1858227"/>
                      <a:pt x="2884431" y="1847926"/>
                      <a:pt x="2887994" y="1838426"/>
                    </a:cubicBezTo>
                    <a:cubicBezTo>
                      <a:pt x="2894061" y="1822248"/>
                      <a:pt x="2900827" y="1806341"/>
                      <a:pt x="2907244" y="1790299"/>
                    </a:cubicBezTo>
                    <a:cubicBezTo>
                      <a:pt x="2928040" y="1561537"/>
                      <a:pt x="2901722" y="1790875"/>
                      <a:pt x="2936120" y="1607419"/>
                    </a:cubicBezTo>
                    <a:cubicBezTo>
                      <a:pt x="2967852" y="1438183"/>
                      <a:pt x="2919049" y="1627577"/>
                      <a:pt x="2964996" y="1443790"/>
                    </a:cubicBezTo>
                    <a:cubicBezTo>
                      <a:pt x="2967457" y="1433947"/>
                      <a:pt x="2968993" y="1423356"/>
                      <a:pt x="2974621" y="1414914"/>
                    </a:cubicBezTo>
                    <a:cubicBezTo>
                      <a:pt x="2994132" y="1385647"/>
                      <a:pt x="3011888" y="1381843"/>
                      <a:pt x="3041998" y="1366788"/>
                    </a:cubicBezTo>
                    <a:cubicBezTo>
                      <a:pt x="3074082" y="1373205"/>
                      <a:pt x="3107712" y="1374292"/>
                      <a:pt x="3138251" y="1386038"/>
                    </a:cubicBezTo>
                    <a:cubicBezTo>
                      <a:pt x="3150956" y="1390924"/>
                      <a:pt x="3155800" y="1407363"/>
                      <a:pt x="3167126" y="1414914"/>
                    </a:cubicBezTo>
                    <a:cubicBezTo>
                      <a:pt x="3175568" y="1420542"/>
                      <a:pt x="3186377" y="1421331"/>
                      <a:pt x="3196002" y="1424539"/>
                    </a:cubicBezTo>
                    <a:cubicBezTo>
                      <a:pt x="3217672" y="1457043"/>
                      <a:pt x="3221659" y="1458727"/>
                      <a:pt x="3234503" y="1501542"/>
                    </a:cubicBezTo>
                    <a:cubicBezTo>
                      <a:pt x="3239204" y="1517212"/>
                      <a:pt x="3239634" y="1533938"/>
                      <a:pt x="3244128" y="1549668"/>
                    </a:cubicBezTo>
                    <a:cubicBezTo>
                      <a:pt x="3268528" y="1635069"/>
                      <a:pt x="3259211" y="1615606"/>
                      <a:pt x="3292255" y="1665171"/>
                    </a:cubicBezTo>
                    <a:cubicBezTo>
                      <a:pt x="3295463" y="1674796"/>
                      <a:pt x="3297343" y="1684972"/>
                      <a:pt x="3301880" y="1694047"/>
                    </a:cubicBezTo>
                    <a:cubicBezTo>
                      <a:pt x="3315280" y="1720847"/>
                      <a:pt x="3328720" y="1730512"/>
                      <a:pt x="3350006" y="1751798"/>
                    </a:cubicBezTo>
                    <a:cubicBezTo>
                      <a:pt x="3357757" y="1782799"/>
                      <a:pt x="3359525" y="1801700"/>
                      <a:pt x="3378882" y="1828800"/>
                    </a:cubicBezTo>
                    <a:cubicBezTo>
                      <a:pt x="3386794" y="1839877"/>
                      <a:pt x="3398133" y="1848051"/>
                      <a:pt x="3407758" y="1857676"/>
                    </a:cubicBezTo>
                    <a:cubicBezTo>
                      <a:pt x="3415587" y="1881163"/>
                      <a:pt x="3417974" y="1896768"/>
                      <a:pt x="3436634" y="1915428"/>
                    </a:cubicBezTo>
                    <a:cubicBezTo>
                      <a:pt x="3444814" y="1923608"/>
                      <a:pt x="3455884" y="1928261"/>
                      <a:pt x="3465509" y="1934678"/>
                    </a:cubicBezTo>
                    <a:cubicBezTo>
                      <a:pt x="3468718" y="1953929"/>
                      <a:pt x="3467887" y="1974310"/>
                      <a:pt x="3475135" y="1992430"/>
                    </a:cubicBezTo>
                    <a:cubicBezTo>
                      <a:pt x="3481093" y="2007325"/>
                      <a:pt x="3494687" y="2017877"/>
                      <a:pt x="3504011" y="2030931"/>
                    </a:cubicBezTo>
                    <a:cubicBezTo>
                      <a:pt x="3545533" y="2089062"/>
                      <a:pt x="3497780" y="2033760"/>
                      <a:pt x="3552137" y="2079057"/>
                    </a:cubicBezTo>
                    <a:cubicBezTo>
                      <a:pt x="3600205" y="2119113"/>
                      <a:pt x="3559142" y="2100643"/>
                      <a:pt x="3609888" y="2117558"/>
                    </a:cubicBezTo>
                    <a:cubicBezTo>
                      <a:pt x="3619513" y="2123975"/>
                      <a:pt x="3628417" y="2131636"/>
                      <a:pt x="3638764" y="2136809"/>
                    </a:cubicBezTo>
                    <a:cubicBezTo>
                      <a:pt x="3647839" y="2141346"/>
                      <a:pt x="3658140" y="2142871"/>
                      <a:pt x="3667640" y="2146434"/>
                    </a:cubicBezTo>
                    <a:cubicBezTo>
                      <a:pt x="3683818" y="2152501"/>
                      <a:pt x="3699724" y="2159268"/>
                      <a:pt x="3715766" y="2165685"/>
                    </a:cubicBezTo>
                    <a:cubicBezTo>
                      <a:pt x="3751059" y="2159268"/>
                      <a:pt x="3787863" y="2158499"/>
                      <a:pt x="3821644" y="2146434"/>
                    </a:cubicBezTo>
                    <a:cubicBezTo>
                      <a:pt x="3850357" y="2136179"/>
                      <a:pt x="3851684" y="2111246"/>
                      <a:pt x="3860145" y="2088683"/>
                    </a:cubicBezTo>
                    <a:cubicBezTo>
                      <a:pt x="3866212" y="2072505"/>
                      <a:pt x="3872979" y="2056598"/>
                      <a:pt x="3879396" y="2040556"/>
                    </a:cubicBezTo>
                    <a:cubicBezTo>
                      <a:pt x="3890812" y="1777979"/>
                      <a:pt x="3898591" y="1712404"/>
                      <a:pt x="3879396" y="1405289"/>
                    </a:cubicBezTo>
                    <a:cubicBezTo>
                      <a:pt x="3878318" y="1388045"/>
                      <a:pt x="3862589" y="1374267"/>
                      <a:pt x="3860145" y="1357163"/>
                    </a:cubicBezTo>
                    <a:cubicBezTo>
                      <a:pt x="3856061" y="1328577"/>
                      <a:pt x="3860145" y="1299411"/>
                      <a:pt x="3860145" y="1270535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アーチ 8"/>
              <p:cNvSpPr/>
              <p:nvPr/>
            </p:nvSpPr>
            <p:spPr>
              <a:xfrm>
                <a:off x="4429228" y="3064916"/>
                <a:ext cx="1718685" cy="1867878"/>
              </a:xfrm>
              <a:prstGeom prst="blockArc">
                <a:avLst>
                  <a:gd name="adj1" fmla="val 10800000"/>
                  <a:gd name="adj2" fmla="val 21020824"/>
                  <a:gd name="adj3" fmla="val 1116"/>
                </a:avLst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角丸四角形 15"/>
          <p:cNvSpPr/>
          <p:nvPr/>
        </p:nvSpPr>
        <p:spPr>
          <a:xfrm>
            <a:off x="4283240" y="2364553"/>
            <a:ext cx="795340" cy="399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b="1" i="1" baseline="-25000" dirty="0" smtClean="0">
                <a:latin typeface="Symbol" panose="05050102010706020507" pitchFamily="18" charset="2"/>
              </a:rPr>
              <a:t>0</a:t>
            </a:r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4142420" y="4877094"/>
            <a:ext cx="795340" cy="4172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g</a:t>
            </a:r>
            <a:endParaRPr kumimoji="1" lang="ja-JP" altLang="en-US" b="1" dirty="0">
              <a:latin typeface="Symbol" panose="05050102010706020507" pitchFamily="18" charset="2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526284" y="3329806"/>
            <a:ext cx="865310" cy="3736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g</a:t>
            </a:r>
            <a:endParaRPr kumimoji="1" lang="ja-JP" altLang="en-US" b="1" dirty="0">
              <a:latin typeface="Symbol" panose="05050102010706020507" pitchFamily="18" charset="2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111525" y="3172366"/>
            <a:ext cx="740576" cy="3759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g</a:t>
            </a:r>
            <a:endParaRPr kumimoji="1" lang="ja-JP" altLang="en-US" b="1" dirty="0">
              <a:latin typeface="Symbol" panose="05050102010706020507" pitchFamily="18" charset="2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2190070" y="4959945"/>
            <a:ext cx="710523" cy="3343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b="1" baseline="30000" dirty="0" smtClean="0">
                <a:latin typeface="Symbol" panose="05050102010706020507" pitchFamily="18" charset="2"/>
              </a:rPr>
              <a:t>+</a:t>
            </a:r>
            <a:endParaRPr kumimoji="1" lang="ja-JP" altLang="en-US" b="1" baseline="30000" dirty="0">
              <a:latin typeface="Symbol" panose="05050102010706020507" pitchFamily="18" charset="2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277390" y="2449976"/>
            <a:ext cx="728981" cy="3794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000" b="1" baseline="30000" dirty="0" smtClean="0"/>
              <a:t>-</a:t>
            </a:r>
            <a:endParaRPr kumimoji="1" lang="ja-JP" altLang="en-US" sz="2000" b="1" baseline="30000" dirty="0"/>
          </a:p>
        </p:txBody>
      </p:sp>
      <p:sp>
        <p:nvSpPr>
          <p:cNvPr id="48" name="角丸四角形 47"/>
          <p:cNvSpPr/>
          <p:nvPr/>
        </p:nvSpPr>
        <p:spPr>
          <a:xfrm>
            <a:off x="6993027" y="4281271"/>
            <a:ext cx="678308" cy="358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b="1" baseline="30000" dirty="0" smtClean="0">
                <a:latin typeface="Symbol" panose="05050102010706020507" pitchFamily="18" charset="2"/>
              </a:rPr>
              <a:t>+</a:t>
            </a:r>
            <a:endParaRPr kumimoji="1" lang="ja-JP" altLang="en-US" b="1" baseline="30000" dirty="0">
              <a:latin typeface="Symbol" panose="05050102010706020507" pitchFamily="18" charset="2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7124106" y="2685448"/>
            <a:ext cx="740990" cy="320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000" b="1" baseline="30000" dirty="0" smtClean="0"/>
              <a:t>-</a:t>
            </a:r>
            <a:endParaRPr kumimoji="1" lang="ja-JP" altLang="en-US" sz="2000" b="1" baseline="30000" dirty="0"/>
          </a:p>
        </p:txBody>
      </p:sp>
      <p:sp>
        <p:nvSpPr>
          <p:cNvPr id="50" name="円/楕円 49"/>
          <p:cNvSpPr/>
          <p:nvPr/>
        </p:nvSpPr>
        <p:spPr>
          <a:xfrm>
            <a:off x="3042008" y="3846849"/>
            <a:ext cx="134754" cy="13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994636" y="3723216"/>
            <a:ext cx="134754" cy="13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5336880" y="3846849"/>
            <a:ext cx="134754" cy="13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6265879" y="3793353"/>
            <a:ext cx="134754" cy="13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641648" y="4338382"/>
            <a:ext cx="172321" cy="24388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4813969" y="5222924"/>
                <a:ext cx="3530454" cy="856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ja-JP" alt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ja-JP" alt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ja-JP" alt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≈63 </m:t>
                      </m:r>
                      <m:r>
                        <a:rPr kumimoji="1" lang="en-US" altLang="ja-JP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969" y="5222924"/>
                <a:ext cx="3530454" cy="8560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3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75990" y="326215"/>
            <a:ext cx="8295870" cy="610698"/>
          </a:xfrm>
        </p:spPr>
        <p:txBody>
          <a:bodyPr/>
          <a:lstStyle/>
          <a:p>
            <a:r>
              <a:rPr lang="en-US" altLang="ja-JP" sz="2800" b="1" i="1" dirty="0"/>
              <a:t>S</a:t>
            </a:r>
            <a:r>
              <a:rPr kumimoji="1" lang="en-US" altLang="ja-JP" sz="2800" b="1" i="1" dirty="0" smtClean="0"/>
              <a:t>everal ideas have been proposed so far in our Faculty – LEMAM </a:t>
            </a:r>
            <a:r>
              <a:rPr lang="en-US" altLang="ja-JP" sz="2800" b="1" i="1" dirty="0" smtClean="0"/>
              <a:t>as a</a:t>
            </a:r>
            <a:r>
              <a:rPr kumimoji="1" lang="en-US" altLang="ja-JP" sz="2800" b="1" i="1" dirty="0" smtClean="0"/>
              <a:t> collider or </a:t>
            </a:r>
            <a:r>
              <a:rPr lang="en-US" altLang="ja-JP" sz="2800" b="1" i="1" dirty="0"/>
              <a:t>merger </a:t>
            </a:r>
            <a:r>
              <a:rPr lang="en-US" altLang="ja-JP" sz="2800" b="1" i="1" dirty="0" smtClean="0"/>
              <a:t>instrumentation at low-energy scheme</a:t>
            </a:r>
            <a:endParaRPr kumimoji="1" lang="ja-JP" altLang="en-US" sz="2800" b="1" i="1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103312" y="2052918"/>
            <a:ext cx="4822475" cy="41954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b="1" dirty="0" smtClean="0"/>
              <a:t>POP experiments with proton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b="1" dirty="0"/>
              <a:t>M</a:t>
            </a:r>
            <a:r>
              <a:rPr lang="en-US" altLang="ja-JP" b="1" dirty="0" smtClean="0"/>
              <a:t>erging – proton and HI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b="1" dirty="0" err="1"/>
              <a:t>M</a:t>
            </a:r>
            <a:r>
              <a:rPr lang="en-US" altLang="ja-JP" b="1" dirty="0" err="1" smtClean="0"/>
              <a:t>uonic</a:t>
            </a:r>
            <a:r>
              <a:rPr lang="en-US" altLang="ja-JP" b="1" dirty="0" smtClean="0"/>
              <a:t> atom in flight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b="1" dirty="0" smtClean="0"/>
              <a:t>Frictional cooling-- moderator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b="1" dirty="0"/>
              <a:t>I</a:t>
            </a:r>
            <a:r>
              <a:rPr kumimoji="1" lang="en-US" altLang="ja-JP" b="1" dirty="0" smtClean="0"/>
              <a:t>onized matter—plasma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b="1" dirty="0"/>
              <a:t>Doppler </a:t>
            </a:r>
            <a:r>
              <a:rPr lang="en-US" altLang="ja-JP" b="1" dirty="0" smtClean="0"/>
              <a:t>shift</a:t>
            </a:r>
            <a:endParaRPr kumimoji="1" lang="en-US" altLang="ja-JP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b="1" dirty="0"/>
              <a:t>L</a:t>
            </a:r>
            <a:r>
              <a:rPr lang="en-US" altLang="ja-JP" b="1" dirty="0" smtClean="0"/>
              <a:t>arge n-value– Auger electron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b="1" dirty="0"/>
              <a:t>H</a:t>
            </a:r>
            <a:r>
              <a:rPr kumimoji="1" lang="en-US" altLang="ja-JP" b="1" dirty="0" smtClean="0"/>
              <a:t>igh energy photon detection </a:t>
            </a:r>
            <a:endParaRPr kumimoji="1" lang="ja-JP" altLang="en-US" b="1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コンテンツ プレースホルダ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73" y="1646635"/>
            <a:ext cx="3338110" cy="445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27112019 KEK</a:t>
            </a:r>
            <a:endParaRPr lang="ja-JP" altLang="en-US"/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393384B1-0C4E-4413-9C6F-5F7BA3370471}" type="slidenum">
              <a:rPr lang="ja-JP" altLang="en-US" smtClean="0">
                <a:solidFill>
                  <a:srgbClr val="898989"/>
                </a:solidFill>
              </a:rPr>
              <a:pPr/>
              <a:t>14</a:t>
            </a:fld>
            <a:endParaRPr lang="ja-JP" altLang="en-US" smtClean="0">
              <a:solidFill>
                <a:srgbClr val="898989"/>
              </a:solidFill>
            </a:endParaRPr>
          </a:p>
        </p:txBody>
      </p:sp>
      <p:pic>
        <p:nvPicPr>
          <p:cNvPr id="41989" name="コンテンツ プレースホルダ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43088"/>
            <a:ext cx="23241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コンテンツ プレースホルダ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1828801"/>
            <a:ext cx="578008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下矢印吹き出し 6"/>
          <p:cNvSpPr/>
          <p:nvPr/>
        </p:nvSpPr>
        <p:spPr>
          <a:xfrm>
            <a:off x="4373564" y="482600"/>
            <a:ext cx="2916237" cy="115093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latin typeface="+mj-ea"/>
                <a:ea typeface="+mj-ea"/>
              </a:rPr>
              <a:t>frictional cooling devices</a:t>
            </a:r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8" name="下矢印吹き出し 7"/>
          <p:cNvSpPr/>
          <p:nvPr/>
        </p:nvSpPr>
        <p:spPr>
          <a:xfrm>
            <a:off x="7464425" y="482601"/>
            <a:ext cx="2241550" cy="114776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latin typeface="+mj-ea"/>
                <a:ea typeface="+mj-ea"/>
              </a:rPr>
              <a:t>collimators and detectors</a:t>
            </a:r>
            <a:endParaRPr lang="ja-JP" altLang="en-US" b="1" dirty="0">
              <a:latin typeface="+mj-ea"/>
              <a:ea typeface="+mj-ea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8810073" y="5849016"/>
            <a:ext cx="3211033" cy="508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i="1" dirty="0" smtClean="0"/>
              <a:t>In the Faculty</a:t>
            </a:r>
            <a:endParaRPr kumimoji="1" lang="ja-JP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3005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763700" y="1748902"/>
            <a:ext cx="5948039" cy="3364636"/>
            <a:chOff x="-648070" y="1322773"/>
            <a:chExt cx="8149701" cy="4243525"/>
          </a:xfrm>
        </p:grpSpPr>
        <p:sp>
          <p:nvSpPr>
            <p:cNvPr id="4" name="円/楕円 3"/>
            <p:cNvSpPr/>
            <p:nvPr/>
          </p:nvSpPr>
          <p:spPr>
            <a:xfrm>
              <a:off x="2423605" y="1322773"/>
              <a:ext cx="4305670" cy="4243525"/>
            </a:xfrm>
            <a:prstGeom prst="ellipse">
              <a:avLst/>
            </a:prstGeom>
            <a:noFill/>
            <a:ln w="38100">
              <a:solidFill>
                <a:srgbClr val="2AD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2352584" y="2729882"/>
              <a:ext cx="142042" cy="142930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2AD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右矢印 5"/>
            <p:cNvSpPr/>
            <p:nvPr/>
          </p:nvSpPr>
          <p:spPr>
            <a:xfrm>
              <a:off x="390617" y="3080549"/>
              <a:ext cx="2032988" cy="727969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2AD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-648070" y="3444533"/>
              <a:ext cx="4385569" cy="0"/>
            </a:xfrm>
            <a:prstGeom prst="straightConnector1">
              <a:avLst/>
            </a:prstGeom>
            <a:ln w="57150">
              <a:solidFill>
                <a:srgbClr val="2AD27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4458070" y="3428254"/>
              <a:ext cx="3043561" cy="16279"/>
            </a:xfrm>
            <a:prstGeom prst="straightConnector1">
              <a:avLst/>
            </a:prstGeom>
            <a:ln w="57150">
              <a:solidFill>
                <a:srgbClr val="2AD27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直角三角形 12"/>
          <p:cNvSpPr/>
          <p:nvPr/>
        </p:nvSpPr>
        <p:spPr>
          <a:xfrm rot="10800000" flipH="1">
            <a:off x="7148038" y="2104008"/>
            <a:ext cx="360947" cy="11058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/>
        </p:nvSpPr>
        <p:spPr>
          <a:xfrm rot="16200000" flipV="1">
            <a:off x="6776692" y="4010987"/>
            <a:ext cx="1103639" cy="36094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/>
          <p:cNvSpPr/>
          <p:nvPr/>
        </p:nvSpPr>
        <p:spPr>
          <a:xfrm rot="5400000">
            <a:off x="6328775" y="734887"/>
            <a:ext cx="2690339" cy="2676515"/>
          </a:xfrm>
          <a:prstGeom prst="arc">
            <a:avLst>
              <a:gd name="adj1" fmla="val 16199994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アーチ 15"/>
          <p:cNvSpPr/>
          <p:nvPr/>
        </p:nvSpPr>
        <p:spPr>
          <a:xfrm rot="6180735">
            <a:off x="6483850" y="1066327"/>
            <a:ext cx="2455779" cy="2712067"/>
          </a:xfrm>
          <a:prstGeom prst="blockArc">
            <a:avLst>
              <a:gd name="adj1" fmla="val 17435079"/>
              <a:gd name="adj2" fmla="val 20753927"/>
              <a:gd name="adj3" fmla="val 1978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9007643" y="1438710"/>
            <a:ext cx="3" cy="4074937"/>
          </a:xfrm>
          <a:prstGeom prst="straightConnector1">
            <a:avLst/>
          </a:prstGeom>
          <a:ln w="381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4413054" y="2600219"/>
            <a:ext cx="715356" cy="45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He</a:t>
            </a:r>
            <a:r>
              <a:rPr kumimoji="1" lang="en-US" altLang="ja-JP" b="1" baseline="30000" dirty="0"/>
              <a:t>++</a:t>
            </a:r>
            <a:endParaRPr kumimoji="1" lang="ja-JP" altLang="en-US" b="1" baseline="30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5282608" y="3997857"/>
            <a:ext cx="721779" cy="45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He</a:t>
            </a:r>
            <a:r>
              <a:rPr kumimoji="1" lang="en-US" altLang="ja-JP" b="1" baseline="30000" dirty="0"/>
              <a:t>++</a:t>
            </a:r>
            <a:endParaRPr kumimoji="1" lang="ja-JP" altLang="en-US" b="1" baseline="30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4308041" y="3738700"/>
            <a:ext cx="686985" cy="45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He</a:t>
            </a:r>
            <a:r>
              <a:rPr kumimoji="1" lang="en-US" altLang="ja-JP" b="1" baseline="30000" dirty="0"/>
              <a:t>++</a:t>
            </a:r>
            <a:endParaRPr kumimoji="1" lang="ja-JP" altLang="en-US" b="1" baseline="30000" dirty="0"/>
          </a:p>
        </p:txBody>
      </p:sp>
      <p:sp>
        <p:nvSpPr>
          <p:cNvPr id="23" name="正方形/長方形 22"/>
          <p:cNvSpPr/>
          <p:nvPr/>
        </p:nvSpPr>
        <p:spPr>
          <a:xfrm>
            <a:off x="5171915" y="2157019"/>
            <a:ext cx="697591" cy="45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He</a:t>
            </a:r>
            <a:r>
              <a:rPr kumimoji="1" lang="en-US" altLang="ja-JP" b="1" baseline="30000" dirty="0"/>
              <a:t>++</a:t>
            </a:r>
            <a:endParaRPr kumimoji="1" lang="ja-JP" altLang="en-US" b="1" baseline="30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1933979" y="2968325"/>
            <a:ext cx="453719" cy="3073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baseline="30000" dirty="0">
                <a:latin typeface="Symbol" panose="05050102010706020507" pitchFamily="18" charset="2"/>
              </a:rPr>
              <a:t>m</a:t>
            </a:r>
            <a:r>
              <a:rPr lang="en-US" altLang="ja-JP" sz="2400" b="1" baseline="30000" dirty="0">
                <a:latin typeface="Symbol" panose="05050102010706020507" pitchFamily="18" charset="2"/>
              </a:rPr>
              <a:t>-</a:t>
            </a:r>
            <a:endParaRPr kumimoji="1" lang="ja-JP" altLang="en-US" sz="2400" b="1" baseline="30000" dirty="0">
              <a:latin typeface="Symbol" panose="05050102010706020507" pitchFamily="18" charset="2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163941" y="3191568"/>
            <a:ext cx="1132708" cy="528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/>
              <a:t>He</a:t>
            </a:r>
            <a:r>
              <a:rPr kumimoji="1" lang="en-US" altLang="ja-JP" b="1" baseline="30000" dirty="0" err="1"/>
              <a:t>+</a:t>
            </a:r>
            <a:r>
              <a:rPr kumimoji="1" lang="en-US" altLang="ja-JP" b="1" dirty="0" err="1">
                <a:latin typeface="Symbol" panose="05050102010706020507" pitchFamily="18" charset="2"/>
              </a:rPr>
              <a:t>m</a:t>
            </a:r>
            <a:r>
              <a:rPr kumimoji="1" lang="en-US" altLang="ja-JP" b="1" baseline="30000" dirty="0"/>
              <a:t>-</a:t>
            </a:r>
            <a:endParaRPr kumimoji="1" lang="ja-JP" altLang="en-US" b="1" baseline="30000" dirty="0"/>
          </a:p>
        </p:txBody>
      </p:sp>
      <p:grpSp>
        <p:nvGrpSpPr>
          <p:cNvPr id="44" name="グループ化 43"/>
          <p:cNvGrpSpPr/>
          <p:nvPr/>
        </p:nvGrpSpPr>
        <p:grpSpPr>
          <a:xfrm>
            <a:off x="3953719" y="739676"/>
            <a:ext cx="709155" cy="1259881"/>
            <a:chOff x="2429717" y="739672"/>
            <a:chExt cx="709154" cy="1259881"/>
          </a:xfrm>
        </p:grpSpPr>
        <p:sp>
          <p:nvSpPr>
            <p:cNvPr id="33" name="正方形/長方形 32"/>
            <p:cNvSpPr/>
            <p:nvPr/>
          </p:nvSpPr>
          <p:spPr>
            <a:xfrm>
              <a:off x="2429867" y="739672"/>
              <a:ext cx="703614" cy="121824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2440245" y="753897"/>
              <a:ext cx="682858" cy="12456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>
              <a:off x="2429717" y="770102"/>
              <a:ext cx="709154" cy="1201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/>
          <p:cNvGrpSpPr/>
          <p:nvPr/>
        </p:nvGrpSpPr>
        <p:grpSpPr>
          <a:xfrm>
            <a:off x="6445791" y="4912923"/>
            <a:ext cx="709155" cy="1259881"/>
            <a:chOff x="2429717" y="739672"/>
            <a:chExt cx="709154" cy="1259881"/>
          </a:xfrm>
        </p:grpSpPr>
        <p:sp>
          <p:nvSpPr>
            <p:cNvPr id="46" name="正方形/長方形 45"/>
            <p:cNvSpPr/>
            <p:nvPr/>
          </p:nvSpPr>
          <p:spPr>
            <a:xfrm>
              <a:off x="2429867" y="739672"/>
              <a:ext cx="703614" cy="121824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7" name="直線コネクタ 46"/>
            <p:cNvCxnSpPr/>
            <p:nvPr/>
          </p:nvCxnSpPr>
          <p:spPr>
            <a:xfrm>
              <a:off x="2440245" y="753897"/>
              <a:ext cx="682858" cy="12456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2429717" y="770102"/>
              <a:ext cx="709154" cy="1201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/>
          <p:cNvGrpSpPr/>
          <p:nvPr/>
        </p:nvGrpSpPr>
        <p:grpSpPr>
          <a:xfrm>
            <a:off x="3964247" y="4904525"/>
            <a:ext cx="709155" cy="1259881"/>
            <a:chOff x="2429717" y="739672"/>
            <a:chExt cx="709154" cy="1259881"/>
          </a:xfrm>
          <a:noFill/>
        </p:grpSpPr>
        <p:sp>
          <p:nvSpPr>
            <p:cNvPr id="50" name="正方形/長方形 49"/>
            <p:cNvSpPr/>
            <p:nvPr/>
          </p:nvSpPr>
          <p:spPr>
            <a:xfrm>
              <a:off x="2429867" y="739672"/>
              <a:ext cx="703614" cy="1218242"/>
            </a:xfrm>
            <a:prstGeom prst="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コネクタ 50"/>
            <p:cNvCxnSpPr/>
            <p:nvPr/>
          </p:nvCxnSpPr>
          <p:spPr>
            <a:xfrm>
              <a:off x="2440245" y="753897"/>
              <a:ext cx="682858" cy="1245656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H="1">
              <a:off x="2429717" y="770102"/>
              <a:ext cx="709154" cy="1201180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/>
          <p:cNvGrpSpPr/>
          <p:nvPr/>
        </p:nvGrpSpPr>
        <p:grpSpPr>
          <a:xfrm>
            <a:off x="6445791" y="766859"/>
            <a:ext cx="709155" cy="1259881"/>
            <a:chOff x="2429717" y="739672"/>
            <a:chExt cx="709154" cy="1259881"/>
          </a:xfrm>
        </p:grpSpPr>
        <p:sp>
          <p:nvSpPr>
            <p:cNvPr id="54" name="正方形/長方形 53"/>
            <p:cNvSpPr/>
            <p:nvPr/>
          </p:nvSpPr>
          <p:spPr>
            <a:xfrm>
              <a:off x="2429867" y="739672"/>
              <a:ext cx="703614" cy="121824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コネクタ 54"/>
            <p:cNvCxnSpPr/>
            <p:nvPr/>
          </p:nvCxnSpPr>
          <p:spPr>
            <a:xfrm>
              <a:off x="2440245" y="753897"/>
              <a:ext cx="682858" cy="12456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2429717" y="770102"/>
              <a:ext cx="709154" cy="1201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6"/>
          <p:cNvGrpSpPr/>
          <p:nvPr/>
        </p:nvGrpSpPr>
        <p:grpSpPr>
          <a:xfrm>
            <a:off x="7623725" y="1254715"/>
            <a:ext cx="1224639" cy="3873706"/>
            <a:chOff x="7640424" y="1684235"/>
            <a:chExt cx="1191122" cy="3288928"/>
          </a:xfrm>
        </p:grpSpPr>
        <p:sp>
          <p:nvSpPr>
            <p:cNvPr id="30" name="円/楕円 29"/>
            <p:cNvSpPr/>
            <p:nvPr/>
          </p:nvSpPr>
          <p:spPr>
            <a:xfrm>
              <a:off x="7765810" y="1684235"/>
              <a:ext cx="1036771" cy="52824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err="1"/>
                <a:t>p</a:t>
              </a:r>
              <a:r>
                <a:rPr kumimoji="1" lang="en-US" altLang="ja-JP" b="1" baseline="30000" dirty="0" err="1"/>
                <a:t>+</a:t>
              </a:r>
              <a:r>
                <a:rPr kumimoji="1" lang="en-US" altLang="ja-JP" b="1" dirty="0" err="1">
                  <a:latin typeface="Symbol" panose="05050102010706020507" pitchFamily="18" charset="2"/>
                </a:rPr>
                <a:t>m</a:t>
              </a:r>
              <a:r>
                <a:rPr kumimoji="1" lang="en-US" altLang="ja-JP" b="1" baseline="30000" dirty="0"/>
                <a:t>-</a:t>
              </a:r>
              <a:endParaRPr kumimoji="1" lang="ja-JP" altLang="en-US" b="1" baseline="30000" dirty="0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7640424" y="3944922"/>
              <a:ext cx="1191122" cy="1028241"/>
              <a:chOff x="7640424" y="3944922"/>
              <a:chExt cx="1191122" cy="1028241"/>
            </a:xfrm>
          </p:grpSpPr>
          <p:sp>
            <p:nvSpPr>
              <p:cNvPr id="27" name="正方形/長方形 26"/>
              <p:cNvSpPr/>
              <p:nvPr/>
            </p:nvSpPr>
            <p:spPr>
              <a:xfrm>
                <a:off x="7640424" y="4561165"/>
                <a:ext cx="615961" cy="410839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2400" b="1" baseline="30000" dirty="0"/>
              </a:p>
              <a:p>
                <a:pPr algn="ctr"/>
                <a:r>
                  <a:rPr kumimoji="1" lang="en-US" altLang="ja-JP" sz="2400" b="1" baseline="30000" dirty="0"/>
                  <a:t>p+</a:t>
                </a:r>
                <a:endParaRPr kumimoji="1" lang="ja-JP" altLang="en-US" sz="2400" b="1" baseline="30000" dirty="0"/>
              </a:p>
            </p:txBody>
          </p:sp>
          <p:sp>
            <p:nvSpPr>
              <p:cNvPr id="57" name="右矢印 56"/>
              <p:cNvSpPr/>
              <p:nvPr/>
            </p:nvSpPr>
            <p:spPr>
              <a:xfrm rot="16200000">
                <a:off x="8029845" y="4171462"/>
                <a:ext cx="1028241" cy="575161"/>
              </a:xfrm>
              <a:prstGeom prst="rightArrow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" name="グループ化 9"/>
          <p:cNvGrpSpPr/>
          <p:nvPr/>
        </p:nvGrpSpPr>
        <p:grpSpPr>
          <a:xfrm>
            <a:off x="9199951" y="1251858"/>
            <a:ext cx="1629372" cy="3755536"/>
            <a:chOff x="9155686" y="1693794"/>
            <a:chExt cx="1629372" cy="3258491"/>
          </a:xfrm>
        </p:grpSpPr>
        <p:sp>
          <p:nvSpPr>
            <p:cNvPr id="31" name="円/楕円 30"/>
            <p:cNvSpPr/>
            <p:nvPr/>
          </p:nvSpPr>
          <p:spPr>
            <a:xfrm>
              <a:off x="9748287" y="1693794"/>
              <a:ext cx="1036771" cy="5282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>
                  <a:latin typeface="Symbol" panose="05050102010706020507" pitchFamily="18" charset="2"/>
                </a:rPr>
                <a:t>m</a:t>
              </a:r>
              <a:r>
                <a:rPr kumimoji="1" lang="en-US" altLang="ja-JP" b="1" baseline="30000" dirty="0"/>
                <a:t>+</a:t>
              </a:r>
              <a:r>
                <a:rPr kumimoji="1" lang="en-US" altLang="ja-JP" b="1" dirty="0">
                  <a:latin typeface="Symbol" panose="05050102010706020507" pitchFamily="18" charset="2"/>
                </a:rPr>
                <a:t>m</a:t>
              </a:r>
              <a:r>
                <a:rPr kumimoji="1" lang="en-US" altLang="ja-JP" b="1" baseline="30000" dirty="0"/>
                <a:t>-</a:t>
              </a:r>
              <a:endParaRPr kumimoji="1" lang="ja-JP" altLang="en-US" b="1" baseline="30000" dirty="0"/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9155686" y="3924044"/>
              <a:ext cx="1562954" cy="1028241"/>
              <a:chOff x="9155686" y="3924044"/>
              <a:chExt cx="1539361" cy="1028241"/>
            </a:xfrm>
          </p:grpSpPr>
          <p:sp>
            <p:nvSpPr>
              <p:cNvPr id="26" name="正方形/長方形 25"/>
              <p:cNvSpPr/>
              <p:nvPr/>
            </p:nvSpPr>
            <p:spPr>
              <a:xfrm>
                <a:off x="10122668" y="4420835"/>
                <a:ext cx="572379" cy="4108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b="1" baseline="30000" dirty="0">
                    <a:latin typeface="Symbol" panose="05050102010706020507" pitchFamily="18" charset="2"/>
                  </a:rPr>
                  <a:t>m+</a:t>
                </a:r>
                <a:endParaRPr kumimoji="1" lang="ja-JP" altLang="en-US" sz="2400" b="1" baseline="30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42" name="右矢印 41"/>
              <p:cNvSpPr/>
              <p:nvPr/>
            </p:nvSpPr>
            <p:spPr>
              <a:xfrm rot="16200000">
                <a:off x="8929146" y="4150584"/>
                <a:ext cx="1028241" cy="57516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8" name="円/楕円 57"/>
          <p:cNvSpPr/>
          <p:nvPr/>
        </p:nvSpPr>
        <p:spPr>
          <a:xfrm>
            <a:off x="7976714" y="2466392"/>
            <a:ext cx="1132708" cy="528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/>
              <a:t>He</a:t>
            </a:r>
            <a:r>
              <a:rPr kumimoji="1" lang="en-US" altLang="ja-JP" b="1" baseline="30000" dirty="0" err="1"/>
              <a:t>+</a:t>
            </a:r>
            <a:r>
              <a:rPr kumimoji="1" lang="en-US" altLang="ja-JP" b="1" dirty="0" err="1">
                <a:latin typeface="Symbol" panose="05050102010706020507" pitchFamily="18" charset="2"/>
              </a:rPr>
              <a:t>m</a:t>
            </a:r>
            <a:r>
              <a:rPr kumimoji="1" lang="en-US" altLang="ja-JP" b="1" baseline="30000" dirty="0"/>
              <a:t>-</a:t>
            </a:r>
            <a:endParaRPr kumimoji="1" lang="ja-JP" altLang="en-US" b="1" baseline="30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7387937" y="5857432"/>
            <a:ext cx="2692234" cy="56370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i="1" dirty="0" smtClean="0">
                <a:solidFill>
                  <a:srgbClr val="92D05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kumimoji="1" lang="en-US" altLang="ja-JP" sz="2800" b="1" i="1" dirty="0" smtClean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1" i="1" dirty="0" smtClean="0">
                <a:solidFill>
                  <a:srgbClr val="92D050"/>
                </a:solidFill>
              </a:rPr>
              <a:t>proton beam </a:t>
            </a:r>
            <a:endParaRPr kumimoji="1" lang="ja-JP" altLang="en-US" sz="2800" b="1" i="1" dirty="0">
              <a:solidFill>
                <a:srgbClr val="92D050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582916" y="3772213"/>
            <a:ext cx="1803737" cy="6051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800" b="1" i="1" dirty="0" smtClean="0">
                <a:solidFill>
                  <a:schemeClr val="tx1"/>
                </a:solidFill>
              </a:rPr>
              <a:t>- beam </a:t>
            </a:r>
            <a:endParaRPr kumimoji="1" lang="ja-JP" altLang="en-US" sz="2800" b="1" i="1" dirty="0">
              <a:solidFill>
                <a:schemeClr val="tx1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9994604" y="3453890"/>
            <a:ext cx="1870825" cy="543967"/>
          </a:xfrm>
          <a:prstGeom prst="rect">
            <a:avLst/>
          </a:prstGeom>
          <a:solidFill>
            <a:srgbClr val="F10F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i="1" dirty="0" smtClean="0">
                <a:solidFill>
                  <a:srgbClr val="92D05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800" b="1" i="1" dirty="0">
                <a:solidFill>
                  <a:srgbClr val="92D050"/>
                </a:solidFill>
              </a:rPr>
              <a:t>+</a:t>
            </a:r>
            <a:r>
              <a:rPr kumimoji="1" lang="en-US" altLang="ja-JP" sz="2800" b="1" i="1" dirty="0" smtClean="0">
                <a:solidFill>
                  <a:srgbClr val="92D050"/>
                </a:solidFill>
              </a:rPr>
              <a:t> beam </a:t>
            </a:r>
            <a:endParaRPr kumimoji="1" lang="ja-JP" altLang="en-US" sz="2800" b="1" i="1" dirty="0">
              <a:solidFill>
                <a:srgbClr val="92D050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277231" y="3244255"/>
            <a:ext cx="453719" cy="3073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baseline="30000" dirty="0">
                <a:latin typeface="Symbol" panose="05050102010706020507" pitchFamily="18" charset="2"/>
              </a:rPr>
              <a:t>m</a:t>
            </a:r>
            <a:r>
              <a:rPr lang="en-US" altLang="ja-JP" sz="2400" b="1" baseline="30000" dirty="0">
                <a:latin typeface="Symbol" panose="05050102010706020507" pitchFamily="18" charset="2"/>
              </a:rPr>
              <a:t>-</a:t>
            </a:r>
            <a:endParaRPr kumimoji="1" lang="ja-JP" altLang="en-US" sz="2400" b="1" baseline="30000" dirty="0">
              <a:latin typeface="Symbol" panose="05050102010706020507" pitchFamily="18" charset="2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777024" y="4440467"/>
            <a:ext cx="505584" cy="317633"/>
          </a:xfrm>
          <a:prstGeom prst="rect">
            <a:avLst/>
          </a:prstGeom>
          <a:solidFill>
            <a:srgbClr val="AEF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e-</a:t>
            </a:r>
            <a:endParaRPr kumimoji="1" lang="ja-JP" altLang="en-US" sz="2000" b="1" dirty="0"/>
          </a:p>
        </p:txBody>
      </p:sp>
      <p:sp>
        <p:nvSpPr>
          <p:cNvPr id="62" name="正方形/長方形 61"/>
          <p:cNvSpPr/>
          <p:nvPr/>
        </p:nvSpPr>
        <p:spPr>
          <a:xfrm>
            <a:off x="5562093" y="3633622"/>
            <a:ext cx="505584" cy="317633"/>
          </a:xfrm>
          <a:prstGeom prst="rect">
            <a:avLst/>
          </a:prstGeom>
          <a:solidFill>
            <a:srgbClr val="AEF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e-</a:t>
            </a:r>
            <a:endParaRPr kumimoji="1" lang="ja-JP" altLang="en-US" sz="2000" b="1" dirty="0"/>
          </a:p>
        </p:txBody>
      </p:sp>
      <p:sp>
        <p:nvSpPr>
          <p:cNvPr id="63" name="正方形/長方形 62"/>
          <p:cNvSpPr/>
          <p:nvPr/>
        </p:nvSpPr>
        <p:spPr>
          <a:xfrm>
            <a:off x="6192999" y="4058163"/>
            <a:ext cx="505584" cy="317633"/>
          </a:xfrm>
          <a:prstGeom prst="rect">
            <a:avLst/>
          </a:prstGeom>
          <a:solidFill>
            <a:srgbClr val="AEF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e-</a:t>
            </a:r>
            <a:endParaRPr kumimoji="1" lang="ja-JP" altLang="en-US" sz="2000" b="1" dirty="0"/>
          </a:p>
        </p:txBody>
      </p:sp>
      <p:sp>
        <p:nvSpPr>
          <p:cNvPr id="64" name="正方形/長方形 63"/>
          <p:cNvSpPr/>
          <p:nvPr/>
        </p:nvSpPr>
        <p:spPr>
          <a:xfrm>
            <a:off x="5252741" y="2768745"/>
            <a:ext cx="505584" cy="317633"/>
          </a:xfrm>
          <a:prstGeom prst="rect">
            <a:avLst/>
          </a:prstGeom>
          <a:solidFill>
            <a:srgbClr val="AEF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e-</a:t>
            </a:r>
            <a:endParaRPr kumimoji="1" lang="ja-JP" altLang="en-US" sz="2000" b="1" dirty="0"/>
          </a:p>
        </p:txBody>
      </p:sp>
      <p:sp>
        <p:nvSpPr>
          <p:cNvPr id="65" name="正方形/長方形 64"/>
          <p:cNvSpPr/>
          <p:nvPr/>
        </p:nvSpPr>
        <p:spPr>
          <a:xfrm>
            <a:off x="5752181" y="3235171"/>
            <a:ext cx="453719" cy="3073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baseline="30000" dirty="0">
                <a:latin typeface="Symbol" panose="05050102010706020507" pitchFamily="18" charset="2"/>
              </a:rPr>
              <a:t>m</a:t>
            </a:r>
            <a:r>
              <a:rPr lang="en-US" altLang="ja-JP" sz="2400" b="1" baseline="30000" dirty="0">
                <a:latin typeface="Symbol" panose="05050102010706020507" pitchFamily="18" charset="2"/>
              </a:rPr>
              <a:t>-</a:t>
            </a:r>
            <a:endParaRPr kumimoji="1" lang="ja-JP" altLang="en-US" sz="2400" b="1" baseline="30000" dirty="0">
              <a:latin typeface="Symbol" panose="05050102010706020507" pitchFamily="18" charset="2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039857" y="3248612"/>
            <a:ext cx="453719" cy="3073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baseline="30000" dirty="0">
                <a:latin typeface="Symbol" panose="05050102010706020507" pitchFamily="18" charset="2"/>
              </a:rPr>
              <a:t>m</a:t>
            </a:r>
            <a:r>
              <a:rPr lang="en-US" altLang="ja-JP" sz="2400" b="1" baseline="30000" dirty="0">
                <a:latin typeface="Symbol" panose="05050102010706020507" pitchFamily="18" charset="2"/>
              </a:rPr>
              <a:t>-</a:t>
            </a:r>
            <a:endParaRPr kumimoji="1" lang="ja-JP" altLang="en-US" sz="2400" b="1" baseline="30000" dirty="0">
              <a:latin typeface="Symbol" panose="05050102010706020507" pitchFamily="18" charset="2"/>
            </a:endParaRPr>
          </a:p>
        </p:txBody>
      </p:sp>
      <p:sp>
        <p:nvSpPr>
          <p:cNvPr id="28" name="曲折矢印 27"/>
          <p:cNvSpPr/>
          <p:nvPr/>
        </p:nvSpPr>
        <p:spPr>
          <a:xfrm rot="5400000">
            <a:off x="4984416" y="363408"/>
            <a:ext cx="1237029" cy="1169431"/>
          </a:xfrm>
          <a:prstGeom prst="bentArrow">
            <a:avLst>
              <a:gd name="adj1" fmla="val 36820"/>
              <a:gd name="adj2" fmla="val 4136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295524" y="5660807"/>
            <a:ext cx="1589569" cy="6637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MIRROR or CUSP M.F.</a:t>
            </a:r>
            <a:endParaRPr kumimoji="1" lang="ja-JP" altLang="en-US" sz="2000" b="1" dirty="0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7120721" y="3424286"/>
            <a:ext cx="582652" cy="61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減算記号 33"/>
          <p:cNvSpPr/>
          <p:nvPr/>
        </p:nvSpPr>
        <p:spPr>
          <a:xfrm rot="18285951">
            <a:off x="4520299" y="3360737"/>
            <a:ext cx="2090576" cy="269451"/>
          </a:xfrm>
          <a:prstGeom prst="mathMinus">
            <a:avLst/>
          </a:prstGeom>
          <a:solidFill>
            <a:schemeClr val="bg1"/>
          </a:solidFill>
          <a:ln>
            <a:solidFill>
              <a:srgbClr val="2AD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ッター プレースホルダー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37" name="スライド番号プレースホルダー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39" name="円/楕円 38"/>
          <p:cNvSpPr/>
          <p:nvPr/>
        </p:nvSpPr>
        <p:spPr>
          <a:xfrm>
            <a:off x="3418627" y="2757336"/>
            <a:ext cx="478136" cy="354922"/>
          </a:xfrm>
          <a:prstGeom prst="ellipse">
            <a:avLst/>
          </a:prstGeom>
          <a:solidFill>
            <a:srgbClr val="F10FC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1</a:t>
            </a:r>
            <a:endParaRPr kumimoji="1" lang="ja-JP" altLang="en-US" sz="24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1239" y="356901"/>
            <a:ext cx="2702977" cy="203132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/>
              <a:t>moderator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/>
              <a:t>thin foil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/>
              <a:t>RF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/>
              <a:t>negative pot.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/>
              <a:t>ext. electrode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/>
              <a:t>anal. mag.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b="1" dirty="0" smtClean="0"/>
              <a:t>detector</a:t>
            </a:r>
            <a:endParaRPr kumimoji="1" lang="ja-JP" altLang="en-US" b="1" dirty="0"/>
          </a:p>
        </p:txBody>
      </p:sp>
      <p:sp>
        <p:nvSpPr>
          <p:cNvPr id="69" name="円/楕円 68"/>
          <p:cNvSpPr/>
          <p:nvPr/>
        </p:nvSpPr>
        <p:spPr>
          <a:xfrm>
            <a:off x="5950358" y="2461051"/>
            <a:ext cx="478136" cy="35492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2</a:t>
            </a:r>
            <a:endParaRPr kumimoji="1" lang="ja-JP" altLang="en-US" sz="2400" b="1" dirty="0"/>
          </a:p>
        </p:txBody>
      </p:sp>
      <p:sp>
        <p:nvSpPr>
          <p:cNvPr id="70" name="円/楕円 69"/>
          <p:cNvSpPr/>
          <p:nvPr/>
        </p:nvSpPr>
        <p:spPr>
          <a:xfrm>
            <a:off x="5869506" y="213637"/>
            <a:ext cx="478136" cy="35492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3</a:t>
            </a:r>
            <a:endParaRPr kumimoji="1" lang="ja-JP" altLang="en-US" sz="2400" b="1" dirty="0"/>
          </a:p>
        </p:txBody>
      </p:sp>
      <p:sp>
        <p:nvSpPr>
          <p:cNvPr id="72" name="円/楕円 71"/>
          <p:cNvSpPr/>
          <p:nvPr/>
        </p:nvSpPr>
        <p:spPr>
          <a:xfrm>
            <a:off x="3418627" y="2754536"/>
            <a:ext cx="478136" cy="35492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1</a:t>
            </a:r>
            <a:endParaRPr kumimoji="1" lang="ja-JP" altLang="en-US" sz="2400" b="1" dirty="0"/>
          </a:p>
        </p:txBody>
      </p:sp>
      <p:sp>
        <p:nvSpPr>
          <p:cNvPr id="73" name="円/楕円 72"/>
          <p:cNvSpPr/>
          <p:nvPr/>
        </p:nvSpPr>
        <p:spPr>
          <a:xfrm>
            <a:off x="4913059" y="5325254"/>
            <a:ext cx="478136" cy="35492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4</a:t>
            </a:r>
            <a:endParaRPr kumimoji="1" lang="ja-JP" altLang="en-US" sz="2400" b="1" dirty="0"/>
          </a:p>
        </p:txBody>
      </p:sp>
      <p:sp>
        <p:nvSpPr>
          <p:cNvPr id="43" name="屈折矢印 42"/>
          <p:cNvSpPr/>
          <p:nvPr/>
        </p:nvSpPr>
        <p:spPr>
          <a:xfrm>
            <a:off x="5391195" y="5126255"/>
            <a:ext cx="401457" cy="431527"/>
          </a:xfrm>
          <a:prstGeom prst="bentUpArrow">
            <a:avLst/>
          </a:prstGeom>
          <a:solidFill>
            <a:srgbClr val="F10F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7208829" y="2748024"/>
            <a:ext cx="478136" cy="35492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5</a:t>
            </a:r>
            <a:endParaRPr kumimoji="1" lang="ja-JP" altLang="en-US" sz="2400" b="1" dirty="0"/>
          </a:p>
        </p:txBody>
      </p:sp>
      <p:sp>
        <p:nvSpPr>
          <p:cNvPr id="75" name="円/楕円 74"/>
          <p:cNvSpPr/>
          <p:nvPr/>
        </p:nvSpPr>
        <p:spPr>
          <a:xfrm>
            <a:off x="7656726" y="3667400"/>
            <a:ext cx="478136" cy="35492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6</a:t>
            </a:r>
            <a:endParaRPr kumimoji="1" lang="ja-JP" altLang="en-US" sz="2400" b="1" dirty="0"/>
          </a:p>
        </p:txBody>
      </p:sp>
      <p:sp>
        <p:nvSpPr>
          <p:cNvPr id="76" name="円柱 75"/>
          <p:cNvSpPr/>
          <p:nvPr/>
        </p:nvSpPr>
        <p:spPr>
          <a:xfrm>
            <a:off x="8753472" y="578250"/>
            <a:ext cx="570301" cy="84198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9305792" y="488846"/>
            <a:ext cx="478136" cy="35492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7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62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矢印コネクタ 13"/>
          <p:cNvCxnSpPr/>
          <p:nvPr/>
        </p:nvCxnSpPr>
        <p:spPr>
          <a:xfrm flipV="1">
            <a:off x="2782888" y="260351"/>
            <a:ext cx="0" cy="96427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782889" y="944563"/>
            <a:ext cx="367347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511676" y="404813"/>
            <a:ext cx="1584325" cy="431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096001" y="836613"/>
            <a:ext cx="144463" cy="10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782888" y="5275263"/>
            <a:ext cx="0" cy="12954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782889" y="5922963"/>
            <a:ext cx="3817937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3" name="直線コネクタ 46082"/>
          <p:cNvCxnSpPr/>
          <p:nvPr/>
        </p:nvCxnSpPr>
        <p:spPr>
          <a:xfrm flipV="1">
            <a:off x="6167439" y="5922964"/>
            <a:ext cx="166687" cy="9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5" name="テキスト ボックス 46084"/>
          <p:cNvSpPr txBox="1">
            <a:spLocks noChangeArrowheads="1"/>
          </p:cNvSpPr>
          <p:nvPr/>
        </p:nvSpPr>
        <p:spPr bwMode="auto">
          <a:xfrm>
            <a:off x="6251575" y="5084764"/>
            <a:ext cx="46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7" name="テキスト ボックス 46089"/>
          <p:cNvSpPr txBox="1">
            <a:spLocks noChangeArrowheads="1"/>
          </p:cNvSpPr>
          <p:nvPr/>
        </p:nvSpPr>
        <p:spPr bwMode="auto">
          <a:xfrm>
            <a:off x="7200901" y="2514600"/>
            <a:ext cx="17459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Damping Solenoid </a:t>
            </a:r>
            <a:endParaRPr lang="ja-JP" altLang="en-US" sz="1600" dirty="0"/>
          </a:p>
        </p:txBody>
      </p:sp>
      <p:sp>
        <p:nvSpPr>
          <p:cNvPr id="37908" name="テキスト ボックス 46090"/>
          <p:cNvSpPr txBox="1">
            <a:spLocks noChangeArrowheads="1"/>
          </p:cNvSpPr>
          <p:nvPr/>
        </p:nvSpPr>
        <p:spPr bwMode="auto">
          <a:xfrm>
            <a:off x="6588125" y="2146300"/>
            <a:ext cx="13835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Vacuum Pump</a:t>
            </a:r>
            <a:endParaRPr lang="ja-JP" altLang="en-US" sz="1600" dirty="0"/>
          </a:p>
        </p:txBody>
      </p:sp>
      <p:sp>
        <p:nvSpPr>
          <p:cNvPr id="37909" name="テキスト ボックス 46093"/>
          <p:cNvSpPr txBox="1">
            <a:spLocks noChangeArrowheads="1"/>
          </p:cNvSpPr>
          <p:nvPr/>
        </p:nvSpPr>
        <p:spPr bwMode="auto">
          <a:xfrm>
            <a:off x="6204966" y="4497179"/>
            <a:ext cx="1370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Vacuum Pump</a:t>
            </a:r>
            <a:endParaRPr lang="ja-JP" altLang="en-US" sz="1600" dirty="0"/>
          </a:p>
        </p:txBody>
      </p:sp>
      <p:sp>
        <p:nvSpPr>
          <p:cNvPr id="37910" name="テキスト ボックス 46094"/>
          <p:cNvSpPr txBox="1">
            <a:spLocks noChangeArrowheads="1"/>
          </p:cNvSpPr>
          <p:nvPr/>
        </p:nvSpPr>
        <p:spPr bwMode="auto">
          <a:xfrm>
            <a:off x="9293985" y="2304561"/>
            <a:ext cx="1090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10FC1"/>
                </a:solidFill>
              </a:rPr>
              <a:t>Detectors</a:t>
            </a:r>
            <a:endParaRPr lang="ja-JP" altLang="en-US" sz="1800" dirty="0">
              <a:solidFill>
                <a:srgbClr val="F10FC1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 rot="5400000">
            <a:off x="9664378" y="3174000"/>
            <a:ext cx="3859795" cy="304801"/>
          </a:xfrm>
        </p:spPr>
        <p:txBody>
          <a:bodyPr/>
          <a:lstStyle/>
          <a:p>
            <a:r>
              <a:rPr kumimoji="1" lang="en-US" altLang="ja-JP" smtClean="0"/>
              <a:t>27112019 KEK</a:t>
            </a:r>
            <a:endParaRPr kumimoji="1" lang="ja-JP" altLang="en-US" dirty="0"/>
          </a:p>
        </p:txBody>
      </p:sp>
      <p:sp>
        <p:nvSpPr>
          <p:cNvPr id="37918" name="スライド番号プレースホルダー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721651-0647-4244-80A9-CB5ABBC6552C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3189171" y="4032985"/>
            <a:ext cx="3261636" cy="962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7046505" y="3430591"/>
            <a:ext cx="1927341" cy="95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弧 24"/>
          <p:cNvSpPr/>
          <p:nvPr/>
        </p:nvSpPr>
        <p:spPr>
          <a:xfrm rot="10800000">
            <a:off x="6753225" y="2674449"/>
            <a:ext cx="663575" cy="6615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/>
          <p:cNvSpPr/>
          <p:nvPr/>
        </p:nvSpPr>
        <p:spPr>
          <a:xfrm rot="16200000">
            <a:off x="6805126" y="3444503"/>
            <a:ext cx="690931" cy="68215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/>
          <p:cNvSpPr/>
          <p:nvPr/>
        </p:nvSpPr>
        <p:spPr>
          <a:xfrm>
            <a:off x="2197768" y="3440112"/>
            <a:ext cx="702645" cy="563595"/>
          </a:xfrm>
          <a:prstGeom prst="arc">
            <a:avLst>
              <a:gd name="adj1" fmla="val 16322202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/>
          <p:cNvSpPr/>
          <p:nvPr/>
        </p:nvSpPr>
        <p:spPr>
          <a:xfrm rot="10482654">
            <a:off x="2891802" y="3240281"/>
            <a:ext cx="830018" cy="81895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88" name="円弧 37887"/>
          <p:cNvSpPr/>
          <p:nvPr/>
        </p:nvSpPr>
        <p:spPr>
          <a:xfrm rot="5400000">
            <a:off x="2218222" y="2711339"/>
            <a:ext cx="681288" cy="67783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89" name="円弧 37888"/>
          <p:cNvSpPr/>
          <p:nvPr/>
        </p:nvSpPr>
        <p:spPr>
          <a:xfrm rot="16200000">
            <a:off x="2924420" y="2747448"/>
            <a:ext cx="701475" cy="77019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481072" y="3029742"/>
            <a:ext cx="495337" cy="820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dirty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kumimoji="1" lang="en-US" altLang="ja-JP" dirty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dirty="0">
                <a:solidFill>
                  <a:srgbClr val="00B050"/>
                </a:solidFill>
              </a:rPr>
              <a:t>-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30491" y="4594916"/>
            <a:ext cx="138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</a:rPr>
              <a:t>Solenoid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347184" y="3853106"/>
            <a:ext cx="1038661" cy="477474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&lt; 1keV</a:t>
            </a:r>
            <a:endParaRPr kumimoji="1" lang="ja-JP" altLang="en-US" sz="2000" b="1" dirty="0"/>
          </a:p>
        </p:txBody>
      </p:sp>
      <p:sp>
        <p:nvSpPr>
          <p:cNvPr id="5" name="円/楕円 4"/>
          <p:cNvSpPr/>
          <p:nvPr/>
        </p:nvSpPr>
        <p:spPr>
          <a:xfrm>
            <a:off x="4161462" y="2494655"/>
            <a:ext cx="2433348" cy="189026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894" name="グループ化 37893"/>
          <p:cNvGrpSpPr/>
          <p:nvPr/>
        </p:nvGrpSpPr>
        <p:grpSpPr>
          <a:xfrm>
            <a:off x="1555328" y="71922"/>
            <a:ext cx="9635411" cy="6392073"/>
            <a:chOff x="1555328" y="71922"/>
            <a:chExt cx="9635411" cy="6392073"/>
          </a:xfrm>
        </p:grpSpPr>
        <p:cxnSp>
          <p:nvCxnSpPr>
            <p:cNvPr id="28" name="直線コネクタ 27"/>
            <p:cNvCxnSpPr/>
            <p:nvPr/>
          </p:nvCxnSpPr>
          <p:spPr>
            <a:xfrm>
              <a:off x="2833228" y="5933770"/>
              <a:ext cx="1584325" cy="53022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892" name="グループ化 37891"/>
            <p:cNvGrpSpPr/>
            <p:nvPr/>
          </p:nvGrpSpPr>
          <p:grpSpPr>
            <a:xfrm>
              <a:off x="1555328" y="71922"/>
              <a:ext cx="9635411" cy="6368015"/>
              <a:chOff x="1422758" y="-51465"/>
              <a:chExt cx="9635411" cy="6368015"/>
            </a:xfrm>
          </p:grpSpPr>
          <p:sp>
            <p:nvSpPr>
              <p:cNvPr id="12" name="右矢印 11"/>
              <p:cNvSpPr/>
              <p:nvPr/>
            </p:nvSpPr>
            <p:spPr>
              <a:xfrm>
                <a:off x="1949545" y="3445508"/>
                <a:ext cx="647700" cy="314325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grpSp>
            <p:nvGrpSpPr>
              <p:cNvPr id="21" name="グループ化 20"/>
              <p:cNvGrpSpPr/>
              <p:nvPr/>
            </p:nvGrpSpPr>
            <p:grpSpPr>
              <a:xfrm>
                <a:off x="1422758" y="-51465"/>
                <a:ext cx="9635411" cy="6368015"/>
                <a:chOff x="1446815" y="85173"/>
                <a:chExt cx="9635411" cy="6368015"/>
              </a:xfrm>
            </p:grpSpPr>
            <p:pic>
              <p:nvPicPr>
                <p:cNvPr id="3789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7359" y="1977437"/>
                  <a:ext cx="7269506" cy="2796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891" name="テキスト ボックス 6"/>
                <p:cNvSpPr txBox="1">
                  <a:spLocks noChangeArrowheads="1"/>
                </p:cNvSpPr>
                <p:nvPr/>
              </p:nvSpPr>
              <p:spPr bwMode="auto">
                <a:xfrm>
                  <a:off x="2424300" y="1449236"/>
                  <a:ext cx="1382712" cy="369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Deceleration</a:t>
                  </a:r>
                  <a:endParaRPr lang="ja-JP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右矢印 10"/>
                <p:cNvSpPr/>
                <p:nvPr/>
              </p:nvSpPr>
              <p:spPr>
                <a:xfrm>
                  <a:off x="1951006" y="3128962"/>
                  <a:ext cx="647700" cy="314325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cxnSp>
              <p:nvCxnSpPr>
                <p:cNvPr id="18" name="直線コネクタ 17"/>
                <p:cNvCxnSpPr/>
                <p:nvPr/>
              </p:nvCxnSpPr>
              <p:spPr>
                <a:xfrm flipV="1">
                  <a:off x="2782889" y="404813"/>
                  <a:ext cx="1728787" cy="53975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80" name="直線コネクタ 46079"/>
                <p:cNvCxnSpPr/>
                <p:nvPr/>
              </p:nvCxnSpPr>
              <p:spPr>
                <a:xfrm flipV="1">
                  <a:off x="4367214" y="6021388"/>
                  <a:ext cx="1800225" cy="43180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911" name="テキスト ボックス 46095"/>
                <p:cNvSpPr txBox="1">
                  <a:spLocks noChangeArrowheads="1"/>
                </p:cNvSpPr>
                <p:nvPr/>
              </p:nvSpPr>
              <p:spPr bwMode="auto">
                <a:xfrm>
                  <a:off x="1524000" y="85173"/>
                  <a:ext cx="129540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800" dirty="0"/>
                    <a:t>Potential U</a:t>
                  </a:r>
                  <a:endParaRPr lang="ja-JP" altLang="en-US" sz="1800" dirty="0"/>
                </a:p>
              </p:txBody>
            </p:sp>
            <p:sp>
              <p:nvSpPr>
                <p:cNvPr id="2" name="雲形吹き出し 1"/>
                <p:cNvSpPr/>
                <p:nvPr/>
              </p:nvSpPr>
              <p:spPr>
                <a:xfrm>
                  <a:off x="2330041" y="1945743"/>
                  <a:ext cx="1747838" cy="510630"/>
                </a:xfrm>
                <a:prstGeom prst="cloudCallou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altLang="ja-JP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Moderator</a:t>
                  </a:r>
                  <a:endParaRPr lang="ja-JP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" name="雲形吹き出し 2"/>
                <p:cNvSpPr/>
                <p:nvPr/>
              </p:nvSpPr>
              <p:spPr>
                <a:xfrm>
                  <a:off x="3194208" y="4904927"/>
                  <a:ext cx="3010759" cy="683826"/>
                </a:xfrm>
                <a:prstGeom prst="cloudCallout">
                  <a:avLst>
                    <a:gd name="adj1" fmla="val -19605"/>
                    <a:gd name="adj2" fmla="val 83895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altLang="ja-JP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Deceleration, cooling and acceleration </a:t>
                  </a:r>
                  <a:endParaRPr lang="ja-JP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" name="雲形吹き出し 3"/>
                <p:cNvSpPr/>
                <p:nvPr/>
              </p:nvSpPr>
              <p:spPr>
                <a:xfrm>
                  <a:off x="7776147" y="4330580"/>
                  <a:ext cx="2007617" cy="645034"/>
                </a:xfrm>
                <a:prstGeom prst="cloudCallout">
                  <a:avLst>
                    <a:gd name="adj1" fmla="val -9446"/>
                    <a:gd name="adj2" fmla="val -109030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altLang="ja-JP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Matching section </a:t>
                  </a:r>
                  <a:endParaRPr lang="ja-JP" alt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37919" name="Picture 2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6815" y="5956578"/>
                  <a:ext cx="1346201" cy="493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" name="正方形/長方形 5"/>
                <p:cNvSpPr/>
                <p:nvPr/>
              </p:nvSpPr>
              <p:spPr>
                <a:xfrm rot="20114740">
                  <a:off x="8555581" y="5159649"/>
                  <a:ext cx="2526645" cy="61443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800" dirty="0"/>
                    <a:t>preliminary</a:t>
                  </a:r>
                  <a:endParaRPr kumimoji="1" lang="ja-JP" altLang="en-US" sz="2800" dirty="0"/>
                </a:p>
              </p:txBody>
            </p:sp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126826" y="173778"/>
                  <a:ext cx="3894139" cy="615553"/>
                </a:xfrm>
                <a:prstGeom prst="rect">
                  <a:avLst/>
                </a:prstGeom>
                <a:solidFill>
                  <a:srgbClr val="FF00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0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low energy scheme</a:t>
                  </a:r>
                </a:p>
                <a:p>
                  <a:pPr algn="ctr"/>
                  <a:r>
                    <a:rPr kumimoji="1" lang="en-US" altLang="ja-JP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almost the same procedures applied for </a:t>
                  </a:r>
                  <a:r>
                    <a:rPr kumimoji="1" lang="en-US" altLang="ja-JP" sz="1400" b="1" i="1" dirty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m</a:t>
                  </a:r>
                  <a:r>
                    <a:rPr kumimoji="1" lang="en-US" altLang="ja-JP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 and </a:t>
                  </a:r>
                  <a:r>
                    <a:rPr kumimoji="1" lang="en-US" altLang="ja-JP" sz="1400" b="1" i="1" dirty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m</a:t>
                  </a:r>
                  <a:r>
                    <a:rPr kumimoji="1" lang="en-US" altLang="ja-JP" sz="1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endParaRPr kumimoji="1" lang="ja-JP" altLang="en-US" sz="1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" name="直線矢印コネクタ 9"/>
                <p:cNvCxnSpPr/>
                <p:nvPr/>
              </p:nvCxnSpPr>
              <p:spPr>
                <a:xfrm flipV="1">
                  <a:off x="3189171" y="2743201"/>
                  <a:ext cx="3261636" cy="1925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矢印コネクタ 37"/>
                <p:cNvCxnSpPr/>
                <p:nvPr/>
              </p:nvCxnSpPr>
              <p:spPr>
                <a:xfrm>
                  <a:off x="7046504" y="3336027"/>
                  <a:ext cx="1924450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矢印コネクタ 39"/>
                <p:cNvCxnSpPr/>
                <p:nvPr/>
              </p:nvCxnSpPr>
              <p:spPr>
                <a:xfrm flipV="1">
                  <a:off x="3189171" y="4041624"/>
                  <a:ext cx="3261636" cy="962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円弧 22"/>
                <p:cNvSpPr/>
                <p:nvPr/>
              </p:nvSpPr>
              <p:spPr>
                <a:xfrm>
                  <a:off x="5943600" y="2741277"/>
                  <a:ext cx="820738" cy="622502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円弧 26"/>
                <p:cNvSpPr/>
                <p:nvPr/>
              </p:nvSpPr>
              <p:spPr>
                <a:xfrm rot="5400000">
                  <a:off x="6038346" y="3260831"/>
                  <a:ext cx="705598" cy="836739"/>
                </a:xfrm>
                <a:prstGeom prst="arc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雲形吹き出し 12"/>
                <p:cNvSpPr/>
                <p:nvPr/>
              </p:nvSpPr>
              <p:spPr>
                <a:xfrm>
                  <a:off x="5577283" y="5008911"/>
                  <a:ext cx="2496613" cy="731418"/>
                </a:xfrm>
                <a:prstGeom prst="cloudCallou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ja-JP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Resistive chain +</a:t>
                  </a:r>
                  <a:r>
                    <a:rPr lang="ja-JP" altLang="en-US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ja-JP" sz="1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Electron Cyclotron Resonance  </a:t>
                  </a:r>
                  <a:endParaRPr lang="ja-JP" alt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893" name="正方形/長方形 37892"/>
                <p:cNvSpPr/>
                <p:nvPr/>
              </p:nvSpPr>
              <p:spPr>
                <a:xfrm>
                  <a:off x="4537349" y="1370836"/>
                  <a:ext cx="2510246" cy="38220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ja-JP" b="1" i="1" dirty="0">
                      <a:solidFill>
                        <a:srgbClr val="FF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Friction &amp; Acceleration </a:t>
                  </a:r>
                  <a:endParaRPr lang="ja-JP" altLang="en-US" b="1" i="1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288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6200" y="248348"/>
            <a:ext cx="2783380" cy="782316"/>
          </a:xfrm>
        </p:spPr>
        <p:txBody>
          <a:bodyPr/>
          <a:lstStyle/>
          <a:p>
            <a:r>
              <a:rPr kumimoji="1" lang="en-US" altLang="ja-JP" i="1" dirty="0" smtClean="0"/>
              <a:t>Summary</a:t>
            </a:r>
            <a:endParaRPr kumimoji="1" lang="ja-JP" altLang="en-US" i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59834" y="1087110"/>
            <a:ext cx="8946541" cy="4195481"/>
          </a:xfrm>
        </p:spPr>
        <p:txBody>
          <a:bodyPr/>
          <a:lstStyle/>
          <a:p>
            <a:r>
              <a:rPr kumimoji="1" lang="en-US" altLang="ja-JP" b="1" dirty="0" smtClean="0">
                <a:latin typeface="+mj-ea"/>
              </a:rPr>
              <a:t>Analogy-similarity-dissimilarity </a:t>
            </a:r>
          </a:p>
          <a:p>
            <a:r>
              <a:rPr lang="en-US" altLang="ja-JP" b="1" dirty="0" smtClean="0">
                <a:latin typeface="+mj-ea"/>
              </a:rPr>
              <a:t>Atomic and subatomic physics</a:t>
            </a:r>
          </a:p>
          <a:p>
            <a:r>
              <a:rPr lang="en-US" altLang="ja-JP" b="1" dirty="0" smtClean="0">
                <a:latin typeface="+mj-ea"/>
              </a:rPr>
              <a:t>S</a:t>
            </a:r>
            <a:r>
              <a:rPr kumimoji="1" lang="en-US" altLang="ja-JP" b="1" dirty="0" smtClean="0">
                <a:latin typeface="+mj-ea"/>
              </a:rPr>
              <a:t>imple and pure atom</a:t>
            </a:r>
          </a:p>
          <a:p>
            <a:r>
              <a:rPr lang="en-US" altLang="ja-JP" b="1" smtClean="0">
                <a:latin typeface="+mj-ea"/>
              </a:rPr>
              <a:t>Production </a:t>
            </a:r>
            <a:r>
              <a:rPr lang="en-US" altLang="ja-JP" b="1" dirty="0" smtClean="0">
                <a:latin typeface="+mj-ea"/>
              </a:rPr>
              <a:t>of Tm, </a:t>
            </a:r>
            <a:r>
              <a:rPr lang="en-US" altLang="ja-JP" b="1" dirty="0" err="1" smtClean="0">
                <a:latin typeface="+mj-ea"/>
              </a:rPr>
              <a:t>Dm</a:t>
            </a:r>
            <a:endParaRPr lang="en-US" altLang="ja-JP" b="1" dirty="0" smtClean="0">
              <a:latin typeface="+mj-ea"/>
            </a:endParaRPr>
          </a:p>
          <a:p>
            <a:r>
              <a:rPr kumimoji="1" lang="en-US" altLang="ja-JP" b="1" dirty="0" smtClean="0">
                <a:latin typeface="+mj-ea"/>
              </a:rPr>
              <a:t>POP </a:t>
            </a:r>
            <a:r>
              <a:rPr lang="en-US" altLang="ja-JP" b="1" dirty="0" smtClean="0">
                <a:latin typeface="+mj-ea"/>
              </a:rPr>
              <a:t>apparatus </a:t>
            </a:r>
            <a:endParaRPr kumimoji="1" lang="en-US" altLang="ja-JP" b="1" dirty="0" smtClean="0">
              <a:latin typeface="+mj-ea"/>
            </a:endParaRPr>
          </a:p>
          <a:p>
            <a:r>
              <a:rPr lang="en-US" altLang="ja-JP" b="1" dirty="0" smtClean="0">
                <a:latin typeface="+mj-ea"/>
              </a:rPr>
              <a:t>LEMAM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5400000">
            <a:off x="9713399" y="3037009"/>
            <a:ext cx="3859795" cy="304801"/>
          </a:xfrm>
        </p:spPr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コンテンツ プレースホルダ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95" y="3351820"/>
            <a:ext cx="4399644" cy="329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「似た顔 まんが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302" y="1259512"/>
            <a:ext cx="2211860" cy="21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259528" y="1885002"/>
            <a:ext cx="6801345" cy="342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ja-JP" altLang="en-US" i="1" dirty="0"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3954" y="3918259"/>
            <a:ext cx="58901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>
                <a:latin typeface="+mj-ea"/>
                <a:cs typeface="Times New Roman" panose="02020603050405020304" pitchFamily="18" charset="0"/>
              </a:rPr>
              <a:t>Quests of several physics interests in TM </a:t>
            </a:r>
          </a:p>
          <a:p>
            <a:r>
              <a:rPr lang="en-US" altLang="ja-JP" i="1" dirty="0">
                <a:latin typeface="+mj-ea"/>
                <a:cs typeface="Times New Roman" panose="02020603050405020304" pitchFamily="18" charset="0"/>
              </a:rPr>
              <a:t>Traditional and new physics</a:t>
            </a:r>
            <a:r>
              <a:rPr lang="ja-JP" altLang="en-US" i="1" dirty="0">
                <a:latin typeface="+mj-ea"/>
                <a:cs typeface="Times New Roman" panose="02020603050405020304" pitchFamily="18" charset="0"/>
              </a:rPr>
              <a:t>　</a:t>
            </a:r>
            <a:endParaRPr lang="en-US" altLang="ja-JP" i="1" dirty="0">
              <a:latin typeface="+mj-ea"/>
              <a:cs typeface="Times New Roman" panose="02020603050405020304" pitchFamily="18" charset="0"/>
            </a:endParaRPr>
          </a:p>
          <a:p>
            <a:r>
              <a:rPr lang="en-US" altLang="ja-JP" i="1" dirty="0" smtClean="0">
                <a:latin typeface="+mj-ea"/>
                <a:cs typeface="Times New Roman" panose="02020603050405020304" pitchFamily="18" charset="0"/>
              </a:rPr>
              <a:t>(Fine </a:t>
            </a:r>
            <a:r>
              <a:rPr lang="en-US" altLang="ja-JP" i="1" dirty="0">
                <a:latin typeface="+mj-ea"/>
                <a:cs typeface="Times New Roman" panose="02020603050405020304" pitchFamily="18" charset="0"/>
              </a:rPr>
              <a:t>structure, hyperfine structure, Lamb </a:t>
            </a:r>
            <a:r>
              <a:rPr lang="en-US" altLang="ja-JP" i="1" dirty="0" smtClean="0">
                <a:latin typeface="+mj-ea"/>
                <a:cs typeface="Times New Roman" panose="02020603050405020304" pitchFamily="18" charset="0"/>
              </a:rPr>
              <a:t>Shift)</a:t>
            </a:r>
            <a:r>
              <a:rPr lang="ja-JP" altLang="en-US" i="1" dirty="0">
                <a:latin typeface="+mj-ea"/>
                <a:cs typeface="Times New Roman" panose="02020603050405020304" pitchFamily="18" charset="0"/>
              </a:rPr>
              <a:t>　　</a:t>
            </a:r>
            <a:endParaRPr lang="en-US" altLang="ja-JP" i="1" dirty="0">
              <a:latin typeface="+mj-ea"/>
              <a:cs typeface="Times New Roman" panose="02020603050405020304" pitchFamily="18" charset="0"/>
            </a:endParaRPr>
          </a:p>
          <a:p>
            <a:r>
              <a:rPr lang="en-US" altLang="ja-JP" i="1" dirty="0">
                <a:latin typeface="+mj-ea"/>
                <a:cs typeface="Times New Roman" panose="02020603050405020304" pitchFamily="18" charset="0"/>
              </a:rPr>
              <a:t>Strategy of production for TM in LEMAM</a:t>
            </a:r>
            <a:r>
              <a:rPr lang="ja-JP" altLang="en-US" i="1" dirty="0">
                <a:latin typeface="+mj-ea"/>
                <a:cs typeface="Times New Roman" panose="02020603050405020304" pitchFamily="18" charset="0"/>
              </a:rPr>
              <a:t>　</a:t>
            </a:r>
            <a:endParaRPr lang="en-US" altLang="ja-JP" i="1" dirty="0">
              <a:latin typeface="+mj-ea"/>
              <a:cs typeface="Times New Roman" panose="02020603050405020304" pitchFamily="18" charset="0"/>
            </a:endParaRPr>
          </a:p>
          <a:p>
            <a:r>
              <a:rPr lang="en-US" altLang="ja-JP" i="1" dirty="0">
                <a:latin typeface="+mj-ea"/>
                <a:cs typeface="Times New Roman" panose="02020603050405020304" pitchFamily="18" charset="0"/>
              </a:rPr>
              <a:t>Frictional cooling </a:t>
            </a:r>
            <a:r>
              <a:rPr lang="en-US" altLang="ja-JP" i="1" dirty="0" smtClean="0">
                <a:latin typeface="+mj-ea"/>
                <a:cs typeface="Times New Roman" panose="02020603050405020304" pitchFamily="18" charset="0"/>
              </a:rPr>
              <a:t>(VN)</a:t>
            </a:r>
            <a:endParaRPr lang="en-US" altLang="ja-JP" i="1" dirty="0">
              <a:latin typeface="+mj-ea"/>
              <a:cs typeface="Times New Roman" panose="02020603050405020304" pitchFamily="18" charset="0"/>
            </a:endParaRPr>
          </a:p>
          <a:p>
            <a:r>
              <a:rPr lang="en-US" altLang="ja-JP" i="1" dirty="0">
                <a:latin typeface="+mj-ea"/>
                <a:cs typeface="Times New Roman" panose="02020603050405020304" pitchFamily="18" charset="0"/>
              </a:rPr>
              <a:t>POP facility and simulation study</a:t>
            </a:r>
            <a:r>
              <a:rPr lang="ja-JP" altLang="en-US" i="1" dirty="0">
                <a:latin typeface="+mj-ea"/>
                <a:cs typeface="Times New Roman" panose="02020603050405020304" pitchFamily="18" charset="0"/>
              </a:rPr>
              <a:t>　</a:t>
            </a:r>
            <a:endParaRPr lang="en-US" altLang="ja-JP" i="1" dirty="0">
              <a:latin typeface="+mj-ea"/>
              <a:cs typeface="Times New Roman" panose="02020603050405020304" pitchFamily="18" charset="0"/>
            </a:endParaRPr>
          </a:p>
          <a:p>
            <a:r>
              <a:rPr lang="en-US" altLang="ja-JP" i="1">
                <a:latin typeface="+mj-ea"/>
                <a:cs typeface="Times New Roman" panose="02020603050405020304" pitchFamily="18" charset="0"/>
              </a:rPr>
              <a:t>FRESH </a:t>
            </a:r>
            <a:r>
              <a:rPr lang="en-US" altLang="ja-JP" i="1" smtClean="0">
                <a:latin typeface="+mj-ea"/>
                <a:cs typeface="Times New Roman" panose="02020603050405020304" pitchFamily="18" charset="0"/>
              </a:rPr>
              <a:t>device (VN)</a:t>
            </a:r>
            <a:r>
              <a:rPr lang="ja-JP" altLang="en-US" i="1" dirty="0">
                <a:latin typeface="+mj-ea"/>
                <a:cs typeface="Times New Roman" panose="02020603050405020304" pitchFamily="18" charset="0"/>
              </a:rPr>
              <a:t>　</a:t>
            </a:r>
            <a:endParaRPr lang="en-US" altLang="ja-JP" i="1" dirty="0">
              <a:latin typeface="+mj-ea"/>
              <a:cs typeface="Times New Roman" panose="02020603050405020304" pitchFamily="18" charset="0"/>
            </a:endParaRPr>
          </a:p>
          <a:p>
            <a:r>
              <a:rPr lang="en-US" altLang="ja-JP" i="1" dirty="0">
                <a:latin typeface="+mj-ea"/>
                <a:cs typeface="Times New Roman" panose="02020603050405020304" pitchFamily="18" charset="0"/>
              </a:rPr>
              <a:t>Perspectives</a:t>
            </a:r>
            <a:r>
              <a:rPr lang="ja-JP" altLang="en-US" i="1" dirty="0">
                <a:latin typeface="+mj-ea"/>
                <a:cs typeface="Times New Roman" panose="02020603050405020304" pitchFamily="18" charset="0"/>
              </a:rPr>
              <a:t>　</a:t>
            </a:r>
          </a:p>
          <a:p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20222971">
            <a:off x="4715856" y="5293930"/>
            <a:ext cx="1625108" cy="61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科研</a:t>
            </a:r>
            <a:r>
              <a:rPr kumimoji="1" lang="ja-JP" altLang="en-US" sz="3600" dirty="0"/>
              <a:t>費</a:t>
            </a:r>
          </a:p>
        </p:txBody>
      </p:sp>
    </p:spTree>
    <p:extLst>
      <p:ext uri="{BB962C8B-B14F-4D97-AF65-F5344CB8AC3E}">
        <p14:creationId xmlns:p14="http://schemas.microsoft.com/office/powerpoint/2010/main" val="1607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47491" y="198858"/>
            <a:ext cx="7563736" cy="953967"/>
          </a:xfrm>
        </p:spPr>
        <p:txBody>
          <a:bodyPr/>
          <a:lstStyle/>
          <a:p>
            <a:r>
              <a:rPr lang="en-US" altLang="ja-JP" sz="2800" dirty="0" smtClean="0"/>
              <a:t>to </a:t>
            </a:r>
            <a:r>
              <a:rPr lang="en-US" altLang="ja-JP" sz="2800" dirty="0"/>
              <a:t>look beyond the established physics :</a:t>
            </a:r>
            <a:br>
              <a:rPr lang="en-US" altLang="ja-JP" sz="2800" dirty="0"/>
            </a:br>
            <a:r>
              <a:rPr lang="en-US" altLang="ja-JP" sz="2800" dirty="0" smtClean="0"/>
              <a:t>such as beyond QED or QCD </a:t>
            </a:r>
            <a:br>
              <a:rPr lang="en-US" altLang="ja-JP" sz="2800" dirty="0" smtClean="0"/>
            </a:br>
            <a:r>
              <a:rPr lang="en-US" altLang="ja-JP" sz="2800" i="1" dirty="0" smtClean="0"/>
              <a:t/>
            </a:r>
            <a:br>
              <a:rPr lang="en-US" altLang="ja-JP" sz="2800" i="1" dirty="0" smtClean="0"/>
            </a:br>
            <a:r>
              <a:rPr lang="en-US" altLang="ja-JP" sz="2800" i="1" dirty="0">
                <a:latin typeface="Symbol" panose="05050102010706020507" pitchFamily="18" charset="2"/>
              </a:rPr>
              <a:t/>
            </a:r>
            <a:br>
              <a:rPr lang="en-US" altLang="ja-JP" sz="2800" i="1" dirty="0">
                <a:latin typeface="Symbol" panose="05050102010706020507" pitchFamily="18" charset="2"/>
              </a:rPr>
            </a:br>
            <a:endParaRPr lang="ja-JP" altLang="en-US" sz="2800" i="1" dirty="0"/>
          </a:p>
        </p:txBody>
      </p:sp>
      <p:sp>
        <p:nvSpPr>
          <p:cNvPr id="7" name="角丸四角形 6"/>
          <p:cNvSpPr/>
          <p:nvPr/>
        </p:nvSpPr>
        <p:spPr>
          <a:xfrm>
            <a:off x="6930102" y="4607458"/>
            <a:ext cx="5210381" cy="2169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26" name="Picture 2" descr="「似た顔 まんが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561" y="1397628"/>
            <a:ext cx="2390861" cy="235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34851" y="4815908"/>
            <a:ext cx="5059656" cy="176128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rPr>
              <a:t>Atomic Physics</a:t>
            </a:r>
          </a:p>
          <a:p>
            <a:r>
              <a:rPr lang="en-US" altLang="ja-JP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rPr>
              <a:t>Nuclear or </a:t>
            </a:r>
            <a:r>
              <a:rPr lang="en-US" altLang="ja-JP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rPr>
              <a:t>S</a:t>
            </a:r>
            <a:r>
              <a:rPr lang="en-US" altLang="ja-JP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rPr>
              <a:t>ub-atomic Physics</a:t>
            </a:r>
          </a:p>
          <a:p>
            <a:r>
              <a:rPr lang="en-US" altLang="ja-JP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rPr>
              <a:t>Lepton </a:t>
            </a:r>
          </a:p>
          <a:p>
            <a:r>
              <a:rPr lang="en-US" altLang="ja-JP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Cambria Math" panose="02040503050406030204" pitchFamily="18" charset="0"/>
              </a:rPr>
              <a:t>Quarkonium</a:t>
            </a:r>
            <a:endParaRPr lang="en-US" altLang="ja-JP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Cambria Math" panose="02040503050406030204" pitchFamily="18" charset="0"/>
            </a:endParaRPr>
          </a:p>
          <a:p>
            <a:endParaRPr lang="ja-JP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5" name="縦巻き 4"/>
          <p:cNvSpPr/>
          <p:nvPr/>
        </p:nvSpPr>
        <p:spPr>
          <a:xfrm>
            <a:off x="202648" y="4952112"/>
            <a:ext cx="3253563" cy="163988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/>
              <a:t>-Similarity and </a:t>
            </a:r>
            <a:r>
              <a:rPr lang="en-US" altLang="ja-JP" b="1" dirty="0" smtClean="0"/>
              <a:t>Dissimilarity-</a:t>
            </a:r>
          </a:p>
        </p:txBody>
      </p:sp>
      <p:sp>
        <p:nvSpPr>
          <p:cNvPr id="6" name="ストライプ矢印 5"/>
          <p:cNvSpPr/>
          <p:nvPr/>
        </p:nvSpPr>
        <p:spPr>
          <a:xfrm>
            <a:off x="6978935" y="2099442"/>
            <a:ext cx="1446028" cy="138844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94643" y="2196164"/>
            <a:ext cx="6323136" cy="210781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ja-JP" sz="2800" b="1" i="1" u="sng" dirty="0" smtClean="0"/>
              <a:t>Analogy </a:t>
            </a:r>
            <a:r>
              <a:rPr lang="en-US" altLang="ja-JP" i="1" u="sng" dirty="0" smtClean="0"/>
              <a:t>is perhaps the physicist’s </a:t>
            </a:r>
            <a:r>
              <a:rPr lang="en-US" altLang="ja-JP" sz="2800" i="1" u="sng" dirty="0" smtClean="0"/>
              <a:t>most powerful -conceptual tool for understanding </a:t>
            </a:r>
            <a:r>
              <a:rPr lang="en-US" altLang="ja-JP" sz="2800" b="1" i="1" u="sng" dirty="0" smtClean="0">
                <a:solidFill>
                  <a:srgbClr val="FFFF00"/>
                </a:solidFill>
              </a:rPr>
              <a:t>new phenomena or opening new areas of investigation</a:t>
            </a:r>
            <a:r>
              <a:rPr lang="en-US" altLang="ja-JP" sz="2800" i="1" u="sng" dirty="0" smtClean="0"/>
              <a:t>. </a:t>
            </a:r>
          </a:p>
          <a:p>
            <a:pPr marL="0" indent="0">
              <a:buFont typeface="Wingdings 3" charset="2"/>
              <a:buNone/>
            </a:pPr>
            <a:r>
              <a:rPr lang="en-US" altLang="ja-JP" sz="1800" i="1" dirty="0" smtClean="0"/>
              <a:t>(V. L. </a:t>
            </a:r>
            <a:r>
              <a:rPr lang="en-US" altLang="ja-JP" sz="1800" i="1" dirty="0" err="1" smtClean="0"/>
              <a:t>Telegdi</a:t>
            </a:r>
            <a:r>
              <a:rPr lang="en-US" altLang="ja-JP" sz="1800" i="1" dirty="0" smtClean="0"/>
              <a:t>)[Te62] appeared in the Ch. 13,  </a:t>
            </a:r>
            <a:r>
              <a:rPr lang="en-US" altLang="ja-JP" sz="1800" i="1" dirty="0" err="1" smtClean="0"/>
              <a:t>Quarkonia</a:t>
            </a:r>
            <a:r>
              <a:rPr lang="en-US" altLang="ja-JP" sz="1800" i="1" dirty="0" smtClean="0"/>
              <a:t> of PARTICLES and NUCLEI by </a:t>
            </a:r>
            <a:r>
              <a:rPr lang="en-US" altLang="ja-JP" sz="1800" i="1" dirty="0" err="1" smtClean="0"/>
              <a:t>Povh</a:t>
            </a:r>
            <a:r>
              <a:rPr lang="en-US" altLang="ja-JP" sz="1800" i="1" dirty="0" smtClean="0"/>
              <a:t>, </a:t>
            </a:r>
            <a:r>
              <a:rPr lang="en-US" altLang="ja-JP" sz="1800" i="1" dirty="0" err="1" smtClean="0"/>
              <a:t>Rith</a:t>
            </a:r>
            <a:r>
              <a:rPr lang="en-US" altLang="ja-JP" sz="1800" i="1" dirty="0" smtClean="0"/>
              <a:t>, </a:t>
            </a:r>
            <a:r>
              <a:rPr lang="en-US" altLang="ja-JP" sz="1800" i="1" dirty="0" err="1" smtClean="0"/>
              <a:t>Scholz</a:t>
            </a:r>
            <a:r>
              <a:rPr lang="en-US" altLang="ja-JP" sz="1800" i="1" dirty="0" smtClean="0"/>
              <a:t> , Zetsche</a:t>
            </a:r>
          </a:p>
          <a:p>
            <a:pPr algn="ctr"/>
            <a:endParaRPr lang="ja-JP" altLang="en-US" dirty="0"/>
          </a:p>
        </p:txBody>
      </p:sp>
      <p:sp>
        <p:nvSpPr>
          <p:cNvPr id="10" name="フローチャート: 書類 9"/>
          <p:cNvSpPr/>
          <p:nvPr/>
        </p:nvSpPr>
        <p:spPr>
          <a:xfrm>
            <a:off x="3800291" y="5347317"/>
            <a:ext cx="2785731" cy="849472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/>
              <a:t>H</a:t>
            </a:r>
            <a:r>
              <a:rPr kumimoji="1" lang="en-US" altLang="ja-JP" b="1" i="1" dirty="0" smtClean="0"/>
              <a:t>is arguments has been alive now</a:t>
            </a:r>
            <a:endParaRPr kumimoji="1" lang="ja-JP" altLang="en-US" b="1" i="1" dirty="0"/>
          </a:p>
        </p:txBody>
      </p:sp>
      <p:pic>
        <p:nvPicPr>
          <p:cNvPr id="12" name="Picture 2" descr="Valentine Teleg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6" y="607855"/>
            <a:ext cx="1219884" cy="149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41236" y="1511514"/>
            <a:ext cx="8946541" cy="4800600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800" dirty="0" smtClean="0"/>
              <a:t>(e+ e-)</a:t>
            </a:r>
          </a:p>
          <a:p>
            <a:r>
              <a:rPr lang="en-US" altLang="ja-JP" sz="2800" dirty="0"/>
              <a:t>(</a:t>
            </a:r>
            <a:r>
              <a:rPr lang="en-US" altLang="ja-JP" sz="2800" dirty="0">
                <a:latin typeface="Symbol" panose="05050102010706020507" pitchFamily="18" charset="2"/>
              </a:rPr>
              <a:t>m+</a:t>
            </a:r>
            <a:r>
              <a:rPr lang="en-US" altLang="ja-JP" sz="2800" dirty="0"/>
              <a:t> e-)</a:t>
            </a:r>
          </a:p>
          <a:p>
            <a:r>
              <a:rPr lang="en-US" altLang="ja-JP" sz="2800" dirty="0"/>
              <a:t>(</a:t>
            </a:r>
            <a:r>
              <a:rPr lang="en-US" altLang="ja-JP" sz="2800" dirty="0">
                <a:latin typeface="Symbol" panose="05050102010706020507" pitchFamily="18" charset="2"/>
              </a:rPr>
              <a:t>m-</a:t>
            </a:r>
            <a:r>
              <a:rPr lang="en-US" altLang="ja-JP" sz="2800" dirty="0"/>
              <a:t> e+)</a:t>
            </a:r>
          </a:p>
          <a:p>
            <a:r>
              <a:rPr lang="en-US" altLang="ja-JP" sz="2800" dirty="0" smtClean="0"/>
              <a:t>(</a:t>
            </a:r>
            <a:r>
              <a:rPr lang="en-US" altLang="ja-JP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m+ m-</a:t>
            </a:r>
            <a:r>
              <a:rPr lang="en-US" altLang="ja-JP" sz="2800" dirty="0" smtClean="0"/>
              <a:t>)</a:t>
            </a:r>
          </a:p>
          <a:p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t+ t-</a:t>
            </a:r>
            <a:r>
              <a:rPr kumimoji="1" lang="en-US" altLang="ja-JP" sz="2800" dirty="0" smtClean="0"/>
              <a:t>)</a:t>
            </a:r>
          </a:p>
          <a:p>
            <a:r>
              <a:rPr lang="en-US" altLang="ja-JP" sz="2800" dirty="0" smtClean="0"/>
              <a:t>(</a:t>
            </a:r>
            <a:r>
              <a:rPr lang="en-US" altLang="ja-JP" sz="2800" dirty="0" smtClean="0">
                <a:latin typeface="Symbol" panose="05050102010706020507" pitchFamily="18" charset="2"/>
              </a:rPr>
              <a:t>t+ m-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/>
              <a:t>(</a:t>
            </a:r>
            <a:r>
              <a:rPr lang="en-US" altLang="ja-JP" sz="2800" dirty="0">
                <a:latin typeface="Symbol" panose="05050102010706020507" pitchFamily="18" charset="2"/>
              </a:rPr>
              <a:t>t+ </a:t>
            </a:r>
            <a:r>
              <a:rPr lang="en-US" altLang="ja-JP" sz="2800" dirty="0" smtClean="0"/>
              <a:t>e-)</a:t>
            </a:r>
          </a:p>
          <a:p>
            <a:r>
              <a:rPr kumimoji="1" lang="en-US" altLang="ja-JP" sz="2800" dirty="0" smtClean="0"/>
              <a:t>(</a:t>
            </a:r>
            <a:r>
              <a:rPr kumimoji="1" lang="en-US" altLang="ja-JP" sz="2800" dirty="0" err="1" smtClean="0"/>
              <a:t>p+e</a:t>
            </a:r>
            <a:r>
              <a:rPr kumimoji="1" lang="en-US" altLang="ja-JP" sz="2800" dirty="0" smtClean="0"/>
              <a:t>-)</a:t>
            </a:r>
          </a:p>
          <a:p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p+</a:t>
            </a:r>
            <a:r>
              <a:rPr lang="en-US" altLang="ja-JP" sz="2800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800" dirty="0" smtClean="0"/>
              <a:t>-)</a:t>
            </a:r>
            <a:endParaRPr kumimoji="1" lang="ja-JP" altLang="en-US" sz="28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46182" y="793310"/>
            <a:ext cx="4373688" cy="772193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 smtClean="0"/>
              <a:t> </a:t>
            </a:r>
            <a:r>
              <a:rPr lang="en-US" altLang="ja-JP" sz="2400" b="1" dirty="0"/>
              <a:t>S</a:t>
            </a:r>
            <a:r>
              <a:rPr kumimoji="1" lang="en-US" altLang="ja-JP" sz="2400" b="1" dirty="0" smtClean="0"/>
              <a:t>imple and pure(QED)</a:t>
            </a:r>
            <a:endParaRPr kumimoji="1" lang="ja-JP" altLang="en-US" sz="2400" b="1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2868310" y="1546643"/>
            <a:ext cx="802176" cy="390693"/>
            <a:chOff x="2643114" y="1806218"/>
            <a:chExt cx="802176" cy="390693"/>
          </a:xfrm>
        </p:grpSpPr>
        <p:sp>
          <p:nvSpPr>
            <p:cNvPr id="2" name="ドーナツ 1"/>
            <p:cNvSpPr/>
            <p:nvPr/>
          </p:nvSpPr>
          <p:spPr>
            <a:xfrm>
              <a:off x="2643114" y="1806218"/>
              <a:ext cx="355600" cy="381000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ドーナツ 9"/>
            <p:cNvSpPr/>
            <p:nvPr/>
          </p:nvSpPr>
          <p:spPr>
            <a:xfrm>
              <a:off x="3089690" y="1815911"/>
              <a:ext cx="355600" cy="381000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ドーナツ 10"/>
          <p:cNvSpPr/>
          <p:nvPr/>
        </p:nvSpPr>
        <p:spPr>
          <a:xfrm>
            <a:off x="2904139" y="5571199"/>
            <a:ext cx="355600" cy="381000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ドーナツ 15"/>
          <p:cNvSpPr/>
          <p:nvPr/>
        </p:nvSpPr>
        <p:spPr>
          <a:xfrm>
            <a:off x="2913798" y="5117095"/>
            <a:ext cx="355600" cy="381000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783189" y="3124183"/>
            <a:ext cx="1207340" cy="381000"/>
            <a:chOff x="4422254" y="2807034"/>
            <a:chExt cx="1207340" cy="381000"/>
          </a:xfrm>
          <a:solidFill>
            <a:schemeClr val="tx1">
              <a:lumMod val="85000"/>
            </a:schemeClr>
          </a:solidFill>
        </p:grpSpPr>
        <p:sp>
          <p:nvSpPr>
            <p:cNvPr id="14" name="ドーナツ 13"/>
            <p:cNvSpPr/>
            <p:nvPr/>
          </p:nvSpPr>
          <p:spPr>
            <a:xfrm>
              <a:off x="4422254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ドーナツ 19"/>
            <p:cNvSpPr/>
            <p:nvPr/>
          </p:nvSpPr>
          <p:spPr>
            <a:xfrm>
              <a:off x="4852081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ドーナツ 21"/>
            <p:cNvSpPr/>
            <p:nvPr/>
          </p:nvSpPr>
          <p:spPr>
            <a:xfrm>
              <a:off x="5273994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7520007" y="2555587"/>
            <a:ext cx="3842657" cy="13227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i="1" dirty="0" smtClean="0">
                <a:solidFill>
                  <a:schemeClr val="bg1"/>
                </a:solidFill>
              </a:rPr>
              <a:t>pure leptonic </a:t>
            </a:r>
            <a:endParaRPr kumimoji="1" lang="ja-JP" altLang="en-US" sz="2800" b="1" i="1" dirty="0">
              <a:solidFill>
                <a:schemeClr val="bg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528166" y="4709137"/>
            <a:ext cx="3842657" cy="1322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i="1" dirty="0" smtClean="0">
                <a:solidFill>
                  <a:schemeClr val="bg1"/>
                </a:solidFill>
              </a:rPr>
              <a:t>exotic atom</a:t>
            </a:r>
            <a:r>
              <a:rPr kumimoji="1" lang="en-US" altLang="ja-JP" sz="2800" b="1" i="1" dirty="0" smtClean="0"/>
              <a:t>  </a:t>
            </a:r>
            <a:endParaRPr kumimoji="1" lang="ja-JP" altLang="en-US" sz="2800" b="1" i="1" dirty="0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2771827" y="4573414"/>
            <a:ext cx="1207340" cy="381000"/>
            <a:chOff x="4422254" y="2807034"/>
            <a:chExt cx="1207340" cy="381000"/>
          </a:xfrm>
          <a:noFill/>
        </p:grpSpPr>
        <p:sp>
          <p:nvSpPr>
            <p:cNvPr id="29" name="ドーナツ 28"/>
            <p:cNvSpPr/>
            <p:nvPr/>
          </p:nvSpPr>
          <p:spPr>
            <a:xfrm>
              <a:off x="4422254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ドーナツ 29"/>
            <p:cNvSpPr/>
            <p:nvPr/>
          </p:nvSpPr>
          <p:spPr>
            <a:xfrm>
              <a:off x="4852081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ドーナツ 30"/>
            <p:cNvSpPr/>
            <p:nvPr/>
          </p:nvSpPr>
          <p:spPr>
            <a:xfrm>
              <a:off x="5273994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2835942" y="2038231"/>
            <a:ext cx="802176" cy="390693"/>
            <a:chOff x="2643114" y="1806218"/>
            <a:chExt cx="802176" cy="390693"/>
          </a:xfrm>
        </p:grpSpPr>
        <p:sp>
          <p:nvSpPr>
            <p:cNvPr id="36" name="ドーナツ 35"/>
            <p:cNvSpPr/>
            <p:nvPr/>
          </p:nvSpPr>
          <p:spPr>
            <a:xfrm>
              <a:off x="2643114" y="1806218"/>
              <a:ext cx="355600" cy="381000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ドーナツ 36"/>
            <p:cNvSpPr/>
            <p:nvPr/>
          </p:nvSpPr>
          <p:spPr>
            <a:xfrm>
              <a:off x="3089690" y="1815911"/>
              <a:ext cx="355600" cy="381000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2800566" y="2555587"/>
            <a:ext cx="802176" cy="390693"/>
            <a:chOff x="2643114" y="1806218"/>
            <a:chExt cx="802176" cy="390693"/>
          </a:xfrm>
        </p:grpSpPr>
        <p:sp>
          <p:nvSpPr>
            <p:cNvPr id="39" name="ドーナツ 38"/>
            <p:cNvSpPr/>
            <p:nvPr/>
          </p:nvSpPr>
          <p:spPr>
            <a:xfrm>
              <a:off x="2643114" y="1806218"/>
              <a:ext cx="355600" cy="381000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ドーナツ 39"/>
            <p:cNvSpPr/>
            <p:nvPr/>
          </p:nvSpPr>
          <p:spPr>
            <a:xfrm>
              <a:off x="3089690" y="1815911"/>
              <a:ext cx="355600" cy="381000"/>
            </a:xfrm>
            <a:prstGeom prst="don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2775784" y="4145893"/>
            <a:ext cx="1207340" cy="381000"/>
            <a:chOff x="4422254" y="2807034"/>
            <a:chExt cx="1207340" cy="381000"/>
          </a:xfrm>
          <a:noFill/>
        </p:grpSpPr>
        <p:sp>
          <p:nvSpPr>
            <p:cNvPr id="42" name="ドーナツ 41"/>
            <p:cNvSpPr/>
            <p:nvPr/>
          </p:nvSpPr>
          <p:spPr>
            <a:xfrm>
              <a:off x="4422254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ドーナツ 42"/>
            <p:cNvSpPr/>
            <p:nvPr/>
          </p:nvSpPr>
          <p:spPr>
            <a:xfrm>
              <a:off x="4852081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ドーナツ 43"/>
            <p:cNvSpPr/>
            <p:nvPr/>
          </p:nvSpPr>
          <p:spPr>
            <a:xfrm>
              <a:off x="5273994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2795207" y="3563103"/>
            <a:ext cx="1207340" cy="381000"/>
            <a:chOff x="4422254" y="2807034"/>
            <a:chExt cx="1207340" cy="381000"/>
          </a:xfrm>
          <a:noFill/>
        </p:grpSpPr>
        <p:sp>
          <p:nvSpPr>
            <p:cNvPr id="46" name="ドーナツ 45"/>
            <p:cNvSpPr/>
            <p:nvPr/>
          </p:nvSpPr>
          <p:spPr>
            <a:xfrm>
              <a:off x="4422254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ドーナツ 46"/>
            <p:cNvSpPr/>
            <p:nvPr/>
          </p:nvSpPr>
          <p:spPr>
            <a:xfrm>
              <a:off x="4852081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ドーナツ 47"/>
            <p:cNvSpPr/>
            <p:nvPr/>
          </p:nvSpPr>
          <p:spPr>
            <a:xfrm>
              <a:off x="5273994" y="2807034"/>
              <a:ext cx="355600" cy="381000"/>
            </a:xfrm>
            <a:prstGeom prst="don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右中かっこ 48"/>
          <p:cNvSpPr/>
          <p:nvPr/>
        </p:nvSpPr>
        <p:spPr>
          <a:xfrm>
            <a:off x="4166322" y="1742303"/>
            <a:ext cx="510108" cy="1632701"/>
          </a:xfrm>
          <a:prstGeom prst="rightBrace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雲形吹き出し 49"/>
          <p:cNvSpPr/>
          <p:nvPr/>
        </p:nvSpPr>
        <p:spPr>
          <a:xfrm>
            <a:off x="4698113" y="1961640"/>
            <a:ext cx="2668493" cy="203302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pure and compact (106000 </a:t>
            </a:r>
            <a:r>
              <a:rPr kumimoji="1" lang="en-US" altLang="ja-JP" sz="2000" b="1" dirty="0" err="1" smtClean="0"/>
              <a:t>fm</a:t>
            </a:r>
            <a:r>
              <a:rPr kumimoji="1" lang="en-US" altLang="ja-JP" sz="2000" b="1" dirty="0" smtClean="0"/>
              <a:t> and </a:t>
            </a:r>
            <a:r>
              <a:rPr kumimoji="1" lang="en-US" altLang="ja-JP" sz="2000" b="1" dirty="0"/>
              <a:t>512 </a:t>
            </a:r>
            <a:r>
              <a:rPr kumimoji="1" lang="en-US" altLang="ja-JP" sz="2000" b="1" dirty="0" err="1"/>
              <a:t>fm</a:t>
            </a:r>
            <a:r>
              <a:rPr kumimoji="1" lang="en-US" altLang="ja-JP" sz="2000" b="1" dirty="0"/>
              <a:t> </a:t>
            </a:r>
            <a:r>
              <a:rPr kumimoji="1" lang="en-US" altLang="ja-JP" sz="2000" b="1" dirty="0" smtClean="0"/>
              <a:t>)</a:t>
            </a:r>
            <a:endParaRPr kumimoji="1" lang="ja-JP" altLang="en-US" sz="2000" b="1" dirty="0"/>
          </a:p>
        </p:txBody>
      </p:sp>
      <p:sp>
        <p:nvSpPr>
          <p:cNvPr id="12" name="雲形吹き出し 11"/>
          <p:cNvSpPr/>
          <p:nvPr/>
        </p:nvSpPr>
        <p:spPr>
          <a:xfrm>
            <a:off x="3557254" y="-25639"/>
            <a:ext cx="3542322" cy="12343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there are several candidates to be studied</a:t>
            </a:r>
            <a:endParaRPr kumimoji="1" lang="ja-JP" altLang="en-US" dirty="0"/>
          </a:p>
        </p:txBody>
      </p:sp>
      <p:pic>
        <p:nvPicPr>
          <p:cNvPr id="51" name="Picture 2" descr="「似た顔 まんが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83" y="4573414"/>
            <a:ext cx="1613176" cy="15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8270620" y="1699585"/>
            <a:ext cx="2282428" cy="1093400"/>
            <a:chOff x="6188148" y="452718"/>
            <a:chExt cx="1959936" cy="865720"/>
          </a:xfrm>
          <a:solidFill>
            <a:srgbClr val="FFFF00">
              <a:alpha val="47843"/>
            </a:srgbClr>
          </a:solidFill>
        </p:grpSpPr>
        <p:grpSp>
          <p:nvGrpSpPr>
            <p:cNvPr id="7" name="グループ化 6"/>
            <p:cNvGrpSpPr/>
            <p:nvPr/>
          </p:nvGrpSpPr>
          <p:grpSpPr>
            <a:xfrm>
              <a:off x="6188148" y="452718"/>
              <a:ext cx="1959936" cy="865720"/>
              <a:chOff x="6188148" y="530689"/>
              <a:chExt cx="1959936" cy="865720"/>
            </a:xfrm>
            <a:grpFill/>
          </p:grpSpPr>
          <p:sp>
            <p:nvSpPr>
              <p:cNvPr id="5" name="円/楕円 4"/>
              <p:cNvSpPr/>
              <p:nvPr/>
            </p:nvSpPr>
            <p:spPr>
              <a:xfrm>
                <a:off x="6188148" y="530689"/>
                <a:ext cx="1105786" cy="86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円/楕円 5"/>
              <p:cNvSpPr/>
              <p:nvPr/>
            </p:nvSpPr>
            <p:spPr>
              <a:xfrm>
                <a:off x="7042298" y="530690"/>
                <a:ext cx="1105786" cy="86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正方形/長方形 7"/>
            <p:cNvSpPr/>
            <p:nvPr/>
          </p:nvSpPr>
          <p:spPr>
            <a:xfrm>
              <a:off x="6528097" y="788188"/>
              <a:ext cx="1353721" cy="2751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 smtClean="0">
                  <a:solidFill>
                    <a:schemeClr val="bg1"/>
                  </a:solidFill>
                </a:rPr>
                <a:t>Tm / Dm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922258" y="1913065"/>
            <a:ext cx="1457998" cy="2885243"/>
            <a:chOff x="878888" y="1892424"/>
            <a:chExt cx="1652727" cy="2885243"/>
          </a:xfrm>
          <a:solidFill>
            <a:srgbClr val="FFC000"/>
          </a:solidFill>
        </p:grpSpPr>
        <p:grpSp>
          <p:nvGrpSpPr>
            <p:cNvPr id="4" name="グループ化 3"/>
            <p:cNvGrpSpPr/>
            <p:nvPr/>
          </p:nvGrpSpPr>
          <p:grpSpPr>
            <a:xfrm>
              <a:off x="878888" y="3480047"/>
              <a:ext cx="976544" cy="346230"/>
              <a:chOff x="843378" y="3400148"/>
              <a:chExt cx="976544" cy="346230"/>
            </a:xfrm>
            <a:grpFill/>
          </p:grpSpPr>
          <p:sp>
            <p:nvSpPr>
              <p:cNvPr id="2" name="減算記号 1"/>
              <p:cNvSpPr/>
              <p:nvPr/>
            </p:nvSpPr>
            <p:spPr>
              <a:xfrm>
                <a:off x="843378" y="351555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減算記号 2"/>
              <p:cNvSpPr/>
              <p:nvPr/>
            </p:nvSpPr>
            <p:spPr>
              <a:xfrm>
                <a:off x="843378" y="340014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5" name="グループ化 4"/>
            <p:cNvGrpSpPr/>
            <p:nvPr/>
          </p:nvGrpSpPr>
          <p:grpSpPr>
            <a:xfrm>
              <a:off x="1555071" y="1892424"/>
              <a:ext cx="976544" cy="346230"/>
              <a:chOff x="843378" y="3400148"/>
              <a:chExt cx="976544" cy="346230"/>
            </a:xfrm>
            <a:grpFill/>
          </p:grpSpPr>
          <p:sp>
            <p:nvSpPr>
              <p:cNvPr id="6" name="減算記号 5"/>
              <p:cNvSpPr/>
              <p:nvPr/>
            </p:nvSpPr>
            <p:spPr>
              <a:xfrm>
                <a:off x="843378" y="351555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減算記号 6"/>
              <p:cNvSpPr/>
              <p:nvPr/>
            </p:nvSpPr>
            <p:spPr>
              <a:xfrm>
                <a:off x="843378" y="340014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1555071" y="4431437"/>
              <a:ext cx="976544" cy="346230"/>
              <a:chOff x="843378" y="3400148"/>
              <a:chExt cx="976544" cy="346230"/>
            </a:xfrm>
            <a:grpFill/>
          </p:grpSpPr>
          <p:sp>
            <p:nvSpPr>
              <p:cNvPr id="9" name="減算記号 8"/>
              <p:cNvSpPr/>
              <p:nvPr/>
            </p:nvSpPr>
            <p:spPr>
              <a:xfrm>
                <a:off x="843378" y="351555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減算記号 9"/>
              <p:cNvSpPr/>
              <p:nvPr/>
            </p:nvSpPr>
            <p:spPr>
              <a:xfrm>
                <a:off x="843378" y="340014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22" name="グループ化 21"/>
          <p:cNvGrpSpPr/>
          <p:nvPr/>
        </p:nvGrpSpPr>
        <p:grpSpPr>
          <a:xfrm>
            <a:off x="3065742" y="1930585"/>
            <a:ext cx="1333801" cy="2849731"/>
            <a:chOff x="3011008" y="1892424"/>
            <a:chExt cx="1695635" cy="2849731"/>
          </a:xfrm>
          <a:solidFill>
            <a:srgbClr val="FFC000"/>
          </a:solidFill>
        </p:grpSpPr>
        <p:grpSp>
          <p:nvGrpSpPr>
            <p:cNvPr id="11" name="グループ化 10"/>
            <p:cNvGrpSpPr/>
            <p:nvPr/>
          </p:nvGrpSpPr>
          <p:grpSpPr>
            <a:xfrm>
              <a:off x="3011008" y="4395925"/>
              <a:ext cx="976544" cy="346230"/>
              <a:chOff x="843378" y="3400148"/>
              <a:chExt cx="976544" cy="346230"/>
            </a:xfrm>
            <a:grpFill/>
          </p:grpSpPr>
          <p:sp>
            <p:nvSpPr>
              <p:cNvPr id="12" name="減算記号 11"/>
              <p:cNvSpPr/>
              <p:nvPr/>
            </p:nvSpPr>
            <p:spPr>
              <a:xfrm>
                <a:off x="843378" y="351555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減算記号 12"/>
              <p:cNvSpPr/>
              <p:nvPr/>
            </p:nvSpPr>
            <p:spPr>
              <a:xfrm>
                <a:off x="843378" y="340014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3730099" y="1892424"/>
              <a:ext cx="976544" cy="346230"/>
              <a:chOff x="843378" y="3400148"/>
              <a:chExt cx="976544" cy="346230"/>
            </a:xfrm>
            <a:grpFill/>
          </p:grpSpPr>
          <p:sp>
            <p:nvSpPr>
              <p:cNvPr id="15" name="減算記号 14"/>
              <p:cNvSpPr/>
              <p:nvPr/>
            </p:nvSpPr>
            <p:spPr>
              <a:xfrm>
                <a:off x="843378" y="351555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減算記号 15"/>
              <p:cNvSpPr/>
              <p:nvPr/>
            </p:nvSpPr>
            <p:spPr>
              <a:xfrm>
                <a:off x="843378" y="340014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3730099" y="2611515"/>
              <a:ext cx="976544" cy="346230"/>
              <a:chOff x="843378" y="3400148"/>
              <a:chExt cx="976544" cy="346230"/>
            </a:xfrm>
            <a:grpFill/>
          </p:grpSpPr>
          <p:sp>
            <p:nvSpPr>
              <p:cNvPr id="18" name="減算記号 17"/>
              <p:cNvSpPr/>
              <p:nvPr/>
            </p:nvSpPr>
            <p:spPr>
              <a:xfrm>
                <a:off x="843378" y="351555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減算記号 18"/>
              <p:cNvSpPr/>
              <p:nvPr/>
            </p:nvSpPr>
            <p:spPr>
              <a:xfrm>
                <a:off x="843378" y="3400148"/>
                <a:ext cx="976544" cy="230820"/>
              </a:xfrm>
              <a:prstGeom prst="mathMinu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46" name="グループ化 45"/>
          <p:cNvGrpSpPr/>
          <p:nvPr/>
        </p:nvGrpSpPr>
        <p:grpSpPr>
          <a:xfrm>
            <a:off x="4686405" y="2074851"/>
            <a:ext cx="1579172" cy="2522739"/>
            <a:chOff x="4315285" y="2121762"/>
            <a:chExt cx="1850246" cy="2522739"/>
          </a:xfrm>
        </p:grpSpPr>
        <p:cxnSp>
          <p:nvCxnSpPr>
            <p:cNvPr id="24" name="直線コネクタ 23"/>
            <p:cNvCxnSpPr/>
            <p:nvPr/>
          </p:nvCxnSpPr>
          <p:spPr>
            <a:xfrm flipV="1">
              <a:off x="5402054" y="3130952"/>
              <a:ext cx="763477" cy="13968"/>
            </a:xfrm>
            <a:prstGeom prst="line">
              <a:avLst/>
            </a:prstGeom>
            <a:ln w="5715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4315285" y="2121762"/>
              <a:ext cx="729446" cy="148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5402054" y="2877847"/>
              <a:ext cx="729446" cy="148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5436085" y="4113319"/>
              <a:ext cx="729446" cy="148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5402054" y="3369074"/>
              <a:ext cx="729446" cy="148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4315285" y="4619349"/>
              <a:ext cx="729446" cy="25152"/>
            </a:xfrm>
            <a:prstGeom prst="line">
              <a:avLst/>
            </a:prstGeom>
            <a:ln w="5715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/>
          <p:cNvGrpSpPr/>
          <p:nvPr/>
        </p:nvGrpSpPr>
        <p:grpSpPr>
          <a:xfrm>
            <a:off x="6573744" y="2077210"/>
            <a:ext cx="1520455" cy="2499069"/>
            <a:chOff x="6991902" y="2120280"/>
            <a:chExt cx="1154092" cy="2499069"/>
          </a:xfrm>
        </p:grpSpPr>
        <p:cxnSp>
          <p:nvCxnSpPr>
            <p:cNvPr id="34" name="直線コネクタ 33"/>
            <p:cNvCxnSpPr/>
            <p:nvPr/>
          </p:nvCxnSpPr>
          <p:spPr>
            <a:xfrm>
              <a:off x="6991902" y="4614913"/>
              <a:ext cx="729446" cy="4436"/>
            </a:xfrm>
            <a:prstGeom prst="line">
              <a:avLst/>
            </a:prstGeom>
            <a:ln w="5715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7416548" y="2120280"/>
              <a:ext cx="729446" cy="148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7416544" y="2562323"/>
              <a:ext cx="729446" cy="148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6991902" y="4431437"/>
              <a:ext cx="729446" cy="148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7416544" y="2989556"/>
              <a:ext cx="729446" cy="148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7420972" y="2336872"/>
              <a:ext cx="725018" cy="0"/>
            </a:xfrm>
            <a:prstGeom prst="line">
              <a:avLst/>
            </a:prstGeom>
            <a:ln w="5715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グループ化 75"/>
          <p:cNvGrpSpPr/>
          <p:nvPr/>
        </p:nvGrpSpPr>
        <p:grpSpPr>
          <a:xfrm>
            <a:off x="8875894" y="1850878"/>
            <a:ext cx="2050165" cy="2580557"/>
            <a:chOff x="6726803" y="1875777"/>
            <a:chExt cx="1306771" cy="2386121"/>
          </a:xfrm>
        </p:grpSpPr>
        <p:cxnSp>
          <p:nvCxnSpPr>
            <p:cNvPr id="52" name="直線コネクタ 51"/>
            <p:cNvCxnSpPr/>
            <p:nvPr/>
          </p:nvCxnSpPr>
          <p:spPr>
            <a:xfrm>
              <a:off x="7465804" y="2726184"/>
              <a:ext cx="542462" cy="148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グループ化 63"/>
            <p:cNvGrpSpPr/>
            <p:nvPr/>
          </p:nvGrpSpPr>
          <p:grpSpPr>
            <a:xfrm>
              <a:off x="6726803" y="1875777"/>
              <a:ext cx="1306771" cy="2386121"/>
              <a:chOff x="6614799" y="1875778"/>
              <a:chExt cx="1199331" cy="2087360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 flipV="1">
                <a:off x="7293041" y="2979289"/>
                <a:ext cx="521089" cy="13968"/>
              </a:xfrm>
              <a:prstGeom prst="line">
                <a:avLst/>
              </a:prstGeom>
              <a:ln w="5715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6614799" y="1875778"/>
                <a:ext cx="497862" cy="1482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7316268" y="3961656"/>
                <a:ext cx="497862" cy="1482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>
                <a:off x="7293041" y="3320678"/>
                <a:ext cx="497862" cy="1482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6614799" y="2292674"/>
                <a:ext cx="497862" cy="1482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直線コネクタ 57"/>
          <p:cNvCxnSpPr/>
          <p:nvPr/>
        </p:nvCxnSpPr>
        <p:spPr>
          <a:xfrm>
            <a:off x="2833741" y="818986"/>
            <a:ext cx="24092" cy="478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4480725" y="818986"/>
            <a:ext cx="35185" cy="478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6288551" y="823970"/>
            <a:ext cx="35185" cy="478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8598544" y="799350"/>
            <a:ext cx="35185" cy="4786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1733317" y="3972825"/>
            <a:ext cx="721003" cy="46457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2</a:t>
            </a:r>
            <a:r>
              <a:rPr lang="en-US" altLang="ja-JP" dirty="0"/>
              <a:t>P</a:t>
            </a:r>
            <a:r>
              <a:rPr lang="en-US" altLang="ja-JP" baseline="-25000" dirty="0"/>
              <a:t>1/2</a:t>
            </a:r>
            <a:endParaRPr kumimoji="1" lang="ja-JP" altLang="en-US" baseline="-25000" dirty="0"/>
          </a:p>
        </p:txBody>
      </p:sp>
      <p:sp>
        <p:nvSpPr>
          <p:cNvPr id="78" name="正方形/長方形 77"/>
          <p:cNvSpPr/>
          <p:nvPr/>
        </p:nvSpPr>
        <p:spPr>
          <a:xfrm>
            <a:off x="1721144" y="2992682"/>
            <a:ext cx="793763" cy="46521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2</a:t>
            </a:r>
            <a:r>
              <a:rPr lang="en-US" altLang="ja-JP" dirty="0"/>
              <a:t>S</a:t>
            </a:r>
            <a:r>
              <a:rPr lang="en-US" altLang="ja-JP" baseline="-25000" dirty="0"/>
              <a:t>1/2</a:t>
            </a:r>
            <a:endParaRPr kumimoji="1" lang="ja-JP" altLang="en-US" baseline="-25000" dirty="0"/>
          </a:p>
        </p:txBody>
      </p:sp>
      <p:sp>
        <p:nvSpPr>
          <p:cNvPr id="79" name="正方形/長方形 78"/>
          <p:cNvSpPr/>
          <p:nvPr/>
        </p:nvSpPr>
        <p:spPr>
          <a:xfrm>
            <a:off x="3022459" y="2207894"/>
            <a:ext cx="674633" cy="50122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2</a:t>
            </a:r>
            <a:r>
              <a:rPr lang="en-US" altLang="ja-JP" dirty="0"/>
              <a:t>P</a:t>
            </a:r>
            <a:r>
              <a:rPr lang="en-US" altLang="ja-JP" baseline="-25000" dirty="0"/>
              <a:t>1/2</a:t>
            </a:r>
            <a:endParaRPr kumimoji="1" lang="ja-JP" altLang="en-US" baseline="-25000" dirty="0"/>
          </a:p>
        </p:txBody>
      </p:sp>
      <p:sp>
        <p:nvSpPr>
          <p:cNvPr id="80" name="正方形/長方形 79"/>
          <p:cNvSpPr/>
          <p:nvPr/>
        </p:nvSpPr>
        <p:spPr>
          <a:xfrm>
            <a:off x="1753564" y="1455941"/>
            <a:ext cx="703062" cy="45712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2</a:t>
            </a:r>
            <a:r>
              <a:rPr lang="en-US" altLang="ja-JP" dirty="0"/>
              <a:t>P</a:t>
            </a:r>
            <a:r>
              <a:rPr lang="en-US" altLang="ja-JP" baseline="-25000" dirty="0"/>
              <a:t>3/2</a:t>
            </a:r>
            <a:endParaRPr kumimoji="1" lang="ja-JP" altLang="en-US" baseline="-25000" dirty="0"/>
          </a:p>
        </p:txBody>
      </p:sp>
      <p:sp>
        <p:nvSpPr>
          <p:cNvPr id="81" name="正方形/長方形 80"/>
          <p:cNvSpPr/>
          <p:nvPr/>
        </p:nvSpPr>
        <p:spPr>
          <a:xfrm>
            <a:off x="3044689" y="3926573"/>
            <a:ext cx="700611" cy="48785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2</a:t>
            </a:r>
            <a:r>
              <a:rPr lang="en-US" altLang="ja-JP" dirty="0"/>
              <a:t>S</a:t>
            </a:r>
            <a:r>
              <a:rPr lang="en-US" altLang="ja-JP" baseline="-25000" dirty="0"/>
              <a:t>1/2</a:t>
            </a:r>
            <a:endParaRPr kumimoji="1" lang="ja-JP" altLang="en-US" baseline="-25000" dirty="0"/>
          </a:p>
        </p:txBody>
      </p:sp>
      <p:sp>
        <p:nvSpPr>
          <p:cNvPr id="82" name="正方形/長方形 81"/>
          <p:cNvSpPr/>
          <p:nvPr/>
        </p:nvSpPr>
        <p:spPr>
          <a:xfrm>
            <a:off x="3008291" y="1432626"/>
            <a:ext cx="681270" cy="48992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2</a:t>
            </a:r>
            <a:r>
              <a:rPr lang="en-US" altLang="ja-JP" dirty="0"/>
              <a:t>P</a:t>
            </a:r>
            <a:r>
              <a:rPr lang="en-US" altLang="ja-JP" baseline="-25000" dirty="0"/>
              <a:t>3/2</a:t>
            </a:r>
            <a:endParaRPr kumimoji="1" lang="ja-JP" altLang="en-US" baseline="-25000" dirty="0"/>
          </a:p>
        </p:txBody>
      </p:sp>
      <p:sp>
        <p:nvSpPr>
          <p:cNvPr id="83" name="正方形/長方形 82"/>
          <p:cNvSpPr/>
          <p:nvPr/>
        </p:nvSpPr>
        <p:spPr>
          <a:xfrm>
            <a:off x="4690114" y="1449634"/>
            <a:ext cx="796046" cy="48095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3</a:t>
            </a:r>
            <a:r>
              <a:rPr lang="en-US" altLang="ja-JP" dirty="0"/>
              <a:t>S</a:t>
            </a:r>
            <a:r>
              <a:rPr lang="en-US" altLang="ja-JP" baseline="-25000" dirty="0"/>
              <a:t>1</a:t>
            </a:r>
            <a:endParaRPr kumimoji="1" lang="ja-JP" altLang="en-US" baseline="-25000" dirty="0"/>
          </a:p>
        </p:txBody>
      </p:sp>
      <p:sp>
        <p:nvSpPr>
          <p:cNvPr id="84" name="正方形/長方形 83"/>
          <p:cNvSpPr/>
          <p:nvPr/>
        </p:nvSpPr>
        <p:spPr>
          <a:xfrm>
            <a:off x="4690114" y="4673778"/>
            <a:ext cx="749059" cy="45144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1</a:t>
            </a:r>
            <a:r>
              <a:rPr lang="en-US" altLang="ja-JP" dirty="0"/>
              <a:t>S</a:t>
            </a:r>
            <a:r>
              <a:rPr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85" name="正方形/長方形 84"/>
          <p:cNvSpPr/>
          <p:nvPr/>
        </p:nvSpPr>
        <p:spPr>
          <a:xfrm>
            <a:off x="5650203" y="4149587"/>
            <a:ext cx="761694" cy="41989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3</a:t>
            </a:r>
            <a:r>
              <a:rPr lang="en-US" altLang="ja-JP" dirty="0"/>
              <a:t>P</a:t>
            </a:r>
            <a:r>
              <a:rPr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86" name="正方形/長方形 85"/>
          <p:cNvSpPr/>
          <p:nvPr/>
        </p:nvSpPr>
        <p:spPr>
          <a:xfrm>
            <a:off x="4691086" y="3232753"/>
            <a:ext cx="736858" cy="48099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3</a:t>
            </a:r>
            <a:r>
              <a:rPr lang="en-US" altLang="ja-JP" dirty="0"/>
              <a:t>P</a:t>
            </a:r>
            <a:r>
              <a:rPr lang="en-US" altLang="ja-JP" baseline="-25000" dirty="0"/>
              <a:t>1</a:t>
            </a:r>
            <a:endParaRPr kumimoji="1" lang="ja-JP" altLang="en-US" baseline="-25000" dirty="0"/>
          </a:p>
        </p:txBody>
      </p:sp>
      <p:sp>
        <p:nvSpPr>
          <p:cNvPr id="87" name="正方形/長方形 86"/>
          <p:cNvSpPr/>
          <p:nvPr/>
        </p:nvSpPr>
        <p:spPr>
          <a:xfrm>
            <a:off x="4691954" y="2801905"/>
            <a:ext cx="751506" cy="44103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1</a:t>
            </a:r>
            <a:r>
              <a:rPr lang="en-US" altLang="ja-JP" dirty="0"/>
              <a:t>P</a:t>
            </a:r>
            <a:r>
              <a:rPr lang="en-US" altLang="ja-JP" baseline="-25000" dirty="0"/>
              <a:t>1</a:t>
            </a:r>
            <a:endParaRPr kumimoji="1" lang="ja-JP" altLang="en-US" baseline="-25000" dirty="0"/>
          </a:p>
        </p:txBody>
      </p:sp>
      <p:sp>
        <p:nvSpPr>
          <p:cNvPr id="88" name="正方形/長方形 87"/>
          <p:cNvSpPr/>
          <p:nvPr/>
        </p:nvSpPr>
        <p:spPr>
          <a:xfrm>
            <a:off x="4690114" y="2371771"/>
            <a:ext cx="737830" cy="44732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3</a:t>
            </a:r>
            <a:r>
              <a:rPr lang="en-US" altLang="ja-JP" dirty="0"/>
              <a:t>P</a:t>
            </a:r>
            <a:r>
              <a:rPr lang="en-US" altLang="ja-JP" baseline="-25000" dirty="0"/>
              <a:t>2</a:t>
            </a:r>
            <a:endParaRPr kumimoji="1" lang="ja-JP" altLang="en-US" baseline="-25000" dirty="0"/>
          </a:p>
        </p:txBody>
      </p:sp>
      <p:sp>
        <p:nvSpPr>
          <p:cNvPr id="89" name="正方形/長方形 88"/>
          <p:cNvSpPr/>
          <p:nvPr/>
        </p:nvSpPr>
        <p:spPr>
          <a:xfrm>
            <a:off x="7221255" y="3709007"/>
            <a:ext cx="552403" cy="51004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1</a:t>
            </a:r>
            <a:r>
              <a:rPr lang="en-US" altLang="ja-JP" dirty="0"/>
              <a:t>S</a:t>
            </a:r>
            <a:r>
              <a:rPr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92" name="正方形/長方形 91"/>
          <p:cNvSpPr/>
          <p:nvPr/>
        </p:nvSpPr>
        <p:spPr>
          <a:xfrm>
            <a:off x="6404072" y="1355648"/>
            <a:ext cx="561721" cy="4743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3</a:t>
            </a:r>
            <a:r>
              <a:rPr lang="en-US" altLang="ja-JP" dirty="0"/>
              <a:t>P</a:t>
            </a:r>
            <a:r>
              <a:rPr lang="en-US" altLang="ja-JP" baseline="-25000" dirty="0"/>
              <a:t>2</a:t>
            </a:r>
            <a:endParaRPr kumimoji="1" lang="ja-JP" altLang="en-US" baseline="-25000" dirty="0"/>
          </a:p>
        </p:txBody>
      </p:sp>
      <p:sp>
        <p:nvSpPr>
          <p:cNvPr id="93" name="正方形/長方形 92"/>
          <p:cNvSpPr/>
          <p:nvPr/>
        </p:nvSpPr>
        <p:spPr>
          <a:xfrm>
            <a:off x="6393569" y="2368935"/>
            <a:ext cx="561721" cy="4743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3</a:t>
            </a:r>
            <a:r>
              <a:rPr lang="en-US" altLang="ja-JP" dirty="0"/>
              <a:t>P</a:t>
            </a:r>
            <a:r>
              <a:rPr lang="en-US" altLang="ja-JP" baseline="-25000" dirty="0"/>
              <a:t>1</a:t>
            </a:r>
            <a:endParaRPr kumimoji="1" lang="ja-JP" altLang="en-US" baseline="-25000" dirty="0"/>
          </a:p>
        </p:txBody>
      </p:sp>
      <p:sp>
        <p:nvSpPr>
          <p:cNvPr id="94" name="正方形/長方形 93"/>
          <p:cNvSpPr/>
          <p:nvPr/>
        </p:nvSpPr>
        <p:spPr>
          <a:xfrm>
            <a:off x="6390517" y="2871217"/>
            <a:ext cx="561721" cy="4743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3</a:t>
            </a:r>
            <a:r>
              <a:rPr lang="en-US" altLang="ja-JP" dirty="0"/>
              <a:t>P</a:t>
            </a:r>
            <a:r>
              <a:rPr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96" name="正方形/長方形 95"/>
          <p:cNvSpPr/>
          <p:nvPr/>
        </p:nvSpPr>
        <p:spPr>
          <a:xfrm>
            <a:off x="6390807" y="1866653"/>
            <a:ext cx="561721" cy="4743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1</a:t>
            </a:r>
            <a:r>
              <a:rPr lang="en-US" altLang="ja-JP" dirty="0"/>
              <a:t>P</a:t>
            </a:r>
            <a:r>
              <a:rPr lang="en-US" altLang="ja-JP" baseline="-25000" dirty="0"/>
              <a:t>1</a:t>
            </a:r>
            <a:endParaRPr kumimoji="1" lang="ja-JP" altLang="en-US" baseline="-25000" dirty="0"/>
          </a:p>
        </p:txBody>
      </p:sp>
      <p:sp>
        <p:nvSpPr>
          <p:cNvPr id="97" name="正方形/長方形 96"/>
          <p:cNvSpPr/>
          <p:nvPr/>
        </p:nvSpPr>
        <p:spPr>
          <a:xfrm>
            <a:off x="8811178" y="1174457"/>
            <a:ext cx="780060" cy="49558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3</a:t>
            </a:r>
            <a:r>
              <a:rPr lang="en-US" altLang="ja-JP" dirty="0"/>
              <a:t>S</a:t>
            </a:r>
            <a:r>
              <a:rPr lang="en-US" altLang="ja-JP" baseline="-25000" dirty="0"/>
              <a:t>1</a:t>
            </a:r>
            <a:endParaRPr kumimoji="1" lang="ja-JP" altLang="en-US" baseline="-25000" dirty="0"/>
          </a:p>
        </p:txBody>
      </p:sp>
      <p:sp>
        <p:nvSpPr>
          <p:cNvPr id="98" name="正方形/長方形 97"/>
          <p:cNvSpPr/>
          <p:nvPr/>
        </p:nvSpPr>
        <p:spPr>
          <a:xfrm>
            <a:off x="7245693" y="4685370"/>
            <a:ext cx="552403" cy="51004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1</a:t>
            </a:r>
            <a:r>
              <a:rPr lang="en-US" altLang="ja-JP" dirty="0"/>
              <a:t>S</a:t>
            </a:r>
            <a:r>
              <a:rPr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99" name="正方形/長方形 98"/>
          <p:cNvSpPr/>
          <p:nvPr/>
        </p:nvSpPr>
        <p:spPr>
          <a:xfrm>
            <a:off x="8875894" y="2604143"/>
            <a:ext cx="734016" cy="46517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1</a:t>
            </a:r>
            <a:r>
              <a:rPr lang="en-US" altLang="ja-JP" dirty="0"/>
              <a:t>S</a:t>
            </a:r>
            <a:r>
              <a:rPr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100" name="正方形/長方形 99"/>
          <p:cNvSpPr/>
          <p:nvPr/>
        </p:nvSpPr>
        <p:spPr>
          <a:xfrm>
            <a:off x="11044693" y="1939557"/>
            <a:ext cx="839063" cy="536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3</a:t>
            </a:r>
            <a:r>
              <a:rPr lang="en-US" altLang="ja-JP" dirty="0"/>
              <a:t>P</a:t>
            </a:r>
            <a:r>
              <a:rPr lang="en-US" altLang="ja-JP" baseline="-25000" dirty="0"/>
              <a:t>2</a:t>
            </a:r>
            <a:endParaRPr kumimoji="1" lang="ja-JP" altLang="en-US" baseline="-25000" dirty="0"/>
          </a:p>
        </p:txBody>
      </p:sp>
      <p:sp>
        <p:nvSpPr>
          <p:cNvPr id="101" name="正方形/長方形 100"/>
          <p:cNvSpPr/>
          <p:nvPr/>
        </p:nvSpPr>
        <p:spPr>
          <a:xfrm>
            <a:off x="11044693" y="2638517"/>
            <a:ext cx="839063" cy="536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1</a:t>
            </a:r>
            <a:r>
              <a:rPr lang="en-US" altLang="ja-JP" dirty="0"/>
              <a:t>P</a:t>
            </a:r>
            <a:r>
              <a:rPr lang="en-US" altLang="ja-JP" baseline="-25000" dirty="0"/>
              <a:t>1</a:t>
            </a:r>
            <a:endParaRPr kumimoji="1" lang="ja-JP" altLang="en-US" baseline="-25000" dirty="0"/>
          </a:p>
        </p:txBody>
      </p:sp>
      <p:sp>
        <p:nvSpPr>
          <p:cNvPr id="102" name="正方形/長方形 101"/>
          <p:cNvSpPr/>
          <p:nvPr/>
        </p:nvSpPr>
        <p:spPr>
          <a:xfrm>
            <a:off x="11044693" y="3322163"/>
            <a:ext cx="839063" cy="536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3</a:t>
            </a:r>
            <a:r>
              <a:rPr lang="en-US" altLang="ja-JP" dirty="0"/>
              <a:t>P</a:t>
            </a:r>
            <a:r>
              <a:rPr lang="en-US" altLang="ja-JP" baseline="-25000" dirty="0"/>
              <a:t>1</a:t>
            </a:r>
            <a:endParaRPr kumimoji="1" lang="ja-JP" altLang="en-US" baseline="-25000" dirty="0"/>
          </a:p>
        </p:txBody>
      </p:sp>
      <p:sp>
        <p:nvSpPr>
          <p:cNvPr id="103" name="正方形/長方形 102"/>
          <p:cNvSpPr/>
          <p:nvPr/>
        </p:nvSpPr>
        <p:spPr>
          <a:xfrm>
            <a:off x="11069113" y="4032387"/>
            <a:ext cx="839063" cy="536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aseline="30000" dirty="0"/>
              <a:t>3</a:t>
            </a:r>
            <a:r>
              <a:rPr lang="en-US" altLang="ja-JP" dirty="0"/>
              <a:t>P</a:t>
            </a:r>
            <a:r>
              <a:rPr lang="en-US" altLang="ja-JP" baseline="-25000" dirty="0"/>
              <a:t>0</a:t>
            </a:r>
            <a:endParaRPr kumimoji="1" lang="ja-JP" altLang="en-US" baseline="-25000" dirty="0"/>
          </a:p>
        </p:txBody>
      </p:sp>
      <p:sp>
        <p:nvSpPr>
          <p:cNvPr id="106" name="円/楕円 105"/>
          <p:cNvSpPr/>
          <p:nvPr/>
        </p:nvSpPr>
        <p:spPr>
          <a:xfrm>
            <a:off x="6317570" y="691116"/>
            <a:ext cx="2068221" cy="5497033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1360653" y="167576"/>
            <a:ext cx="1313425" cy="5709695"/>
            <a:chOff x="1242471" y="164975"/>
            <a:chExt cx="1313425" cy="5709695"/>
          </a:xfrm>
        </p:grpSpPr>
        <p:sp>
          <p:nvSpPr>
            <p:cNvPr id="69" name="正方形/長方形 68"/>
            <p:cNvSpPr/>
            <p:nvPr/>
          </p:nvSpPr>
          <p:spPr>
            <a:xfrm>
              <a:off x="1242471" y="5336671"/>
              <a:ext cx="1313425" cy="537999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/>
                <a:t>Hydrogen</a:t>
              </a:r>
              <a:endParaRPr kumimoji="1" lang="ja-JP" altLang="en-US" b="1" dirty="0"/>
            </a:p>
          </p:txBody>
        </p:sp>
        <p:pic>
          <p:nvPicPr>
            <p:cNvPr id="90" name="Picture 2" descr="「似た顔 まんが」の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613" y="164975"/>
              <a:ext cx="1053140" cy="103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グループ化 26"/>
          <p:cNvGrpSpPr/>
          <p:nvPr/>
        </p:nvGrpSpPr>
        <p:grpSpPr>
          <a:xfrm>
            <a:off x="3191592" y="152671"/>
            <a:ext cx="1053140" cy="5691667"/>
            <a:chOff x="3191592" y="152671"/>
            <a:chExt cx="1053140" cy="5691667"/>
          </a:xfrm>
        </p:grpSpPr>
        <p:sp>
          <p:nvSpPr>
            <p:cNvPr id="70" name="正方形/長方形 69"/>
            <p:cNvSpPr/>
            <p:nvPr/>
          </p:nvSpPr>
          <p:spPr>
            <a:xfrm>
              <a:off x="3231946" y="5306341"/>
              <a:ext cx="737533" cy="537997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err="1">
                  <a:latin typeface="Symbol" panose="05050102010706020507" pitchFamily="18" charset="2"/>
                </a:rPr>
                <a:t>m</a:t>
              </a:r>
              <a:r>
                <a:rPr kumimoji="1" lang="en-US" altLang="ja-JP" b="1" dirty="0" err="1"/>
                <a:t>H</a:t>
              </a:r>
              <a:endParaRPr kumimoji="1" lang="ja-JP" altLang="en-US" b="1" dirty="0"/>
            </a:p>
          </p:txBody>
        </p:sp>
        <p:pic>
          <p:nvPicPr>
            <p:cNvPr id="95" name="Picture 2" descr="「似た顔 まんが」の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592" y="152671"/>
              <a:ext cx="1053140" cy="103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グループ化 27"/>
          <p:cNvGrpSpPr/>
          <p:nvPr/>
        </p:nvGrpSpPr>
        <p:grpSpPr>
          <a:xfrm>
            <a:off x="4879651" y="138174"/>
            <a:ext cx="1229598" cy="5728344"/>
            <a:chOff x="4879651" y="138174"/>
            <a:chExt cx="1229598" cy="5728344"/>
          </a:xfrm>
        </p:grpSpPr>
        <p:sp>
          <p:nvSpPr>
            <p:cNvPr id="72" name="正方形/長方形 71"/>
            <p:cNvSpPr/>
            <p:nvPr/>
          </p:nvSpPr>
          <p:spPr>
            <a:xfrm>
              <a:off x="4879651" y="5301879"/>
              <a:ext cx="1037015" cy="564639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/>
                <a:t>e</a:t>
              </a:r>
              <a:r>
                <a:rPr lang="en-US" altLang="ja-JP" sz="2000" b="1" baseline="30000" dirty="0"/>
                <a:t>+</a:t>
              </a:r>
              <a:r>
                <a:rPr lang="en-US" altLang="ja-JP" sz="2000" b="1" dirty="0"/>
                <a:t>-e</a:t>
              </a:r>
              <a:r>
                <a:rPr lang="en-US" altLang="ja-JP" sz="2000" b="1" baseline="30000" dirty="0"/>
                <a:t>-</a:t>
              </a:r>
              <a:endParaRPr kumimoji="1" lang="ja-JP" altLang="en-US" sz="2000" b="1" baseline="30000" dirty="0"/>
            </a:p>
          </p:txBody>
        </p:sp>
        <p:pic>
          <p:nvPicPr>
            <p:cNvPr id="104" name="Picture 2" descr="「似た顔 まんが」の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109" y="138174"/>
              <a:ext cx="1053140" cy="103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グループ化 28"/>
          <p:cNvGrpSpPr/>
          <p:nvPr/>
        </p:nvGrpSpPr>
        <p:grpSpPr>
          <a:xfrm>
            <a:off x="6715789" y="138174"/>
            <a:ext cx="1345531" cy="5721942"/>
            <a:chOff x="6715789" y="138174"/>
            <a:chExt cx="1345531" cy="5721942"/>
          </a:xfrm>
        </p:grpSpPr>
        <p:sp>
          <p:nvSpPr>
            <p:cNvPr id="73" name="正方形/長方形 72"/>
            <p:cNvSpPr/>
            <p:nvPr/>
          </p:nvSpPr>
          <p:spPr>
            <a:xfrm>
              <a:off x="6715789" y="5304502"/>
              <a:ext cx="834176" cy="55561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>
                  <a:latin typeface="Symbol" panose="05050102010706020507" pitchFamily="18" charset="2"/>
                </a:rPr>
                <a:t>m</a:t>
              </a:r>
              <a:r>
                <a:rPr lang="en-US" altLang="ja-JP" sz="2000" b="1" baseline="30000" dirty="0"/>
                <a:t>+</a:t>
              </a:r>
              <a:r>
                <a:rPr lang="en-US" altLang="ja-JP" sz="2000" b="1" dirty="0"/>
                <a:t>-</a:t>
              </a:r>
              <a:r>
                <a:rPr lang="en-US" altLang="ja-JP" sz="2000" b="1" dirty="0">
                  <a:latin typeface="Symbol" panose="05050102010706020507" pitchFamily="18" charset="2"/>
                </a:rPr>
                <a:t>m</a:t>
              </a:r>
              <a:r>
                <a:rPr lang="en-US" altLang="ja-JP" sz="2000" b="1" baseline="30000" dirty="0"/>
                <a:t>-</a:t>
              </a:r>
              <a:endParaRPr kumimoji="1" lang="ja-JP" altLang="en-US" sz="2000" b="1" baseline="30000" dirty="0"/>
            </a:p>
          </p:txBody>
        </p:sp>
        <p:pic>
          <p:nvPicPr>
            <p:cNvPr id="105" name="Picture 2" descr="「似た顔 まんが」の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180" y="138174"/>
              <a:ext cx="1053140" cy="103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グループ化 29"/>
          <p:cNvGrpSpPr/>
          <p:nvPr/>
        </p:nvGrpSpPr>
        <p:grpSpPr>
          <a:xfrm>
            <a:off x="9243970" y="138174"/>
            <a:ext cx="1523946" cy="5682251"/>
            <a:chOff x="9173687" y="138174"/>
            <a:chExt cx="1523946" cy="5682251"/>
          </a:xfrm>
        </p:grpSpPr>
        <p:sp>
          <p:nvSpPr>
            <p:cNvPr id="74" name="正方形/長方形 73"/>
            <p:cNvSpPr/>
            <p:nvPr/>
          </p:nvSpPr>
          <p:spPr>
            <a:xfrm>
              <a:off x="9290923" y="5238610"/>
              <a:ext cx="1406710" cy="581815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/>
                <a:t>c</a:t>
              </a:r>
              <a:r>
                <a:rPr lang="en-US" altLang="ja-JP" sz="2000" b="1" baseline="30000" dirty="0"/>
                <a:t>+</a:t>
              </a:r>
              <a:r>
                <a:rPr lang="en-US" altLang="ja-JP" sz="2000" b="1" dirty="0"/>
                <a:t>-c</a:t>
              </a:r>
              <a:r>
                <a:rPr lang="en-US" altLang="ja-JP" sz="2000" b="1" baseline="30000" dirty="0"/>
                <a:t>-</a:t>
              </a:r>
              <a:endParaRPr kumimoji="1" lang="ja-JP" altLang="en-US" sz="2000" b="1" baseline="30000" dirty="0"/>
            </a:p>
          </p:txBody>
        </p:sp>
        <p:pic>
          <p:nvPicPr>
            <p:cNvPr id="107" name="Picture 2" descr="「似た顔 まんが」の画像検索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3687" y="138174"/>
              <a:ext cx="1053140" cy="103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フッター プレースホルダー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41" name="図 40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2" y="3416299"/>
            <a:ext cx="95255" cy="25401"/>
          </a:xfrm>
          <a:prstGeom prst="rect">
            <a:avLst/>
          </a:prstGeom>
        </p:spPr>
      </p:pic>
      <p:cxnSp>
        <p:nvCxnSpPr>
          <p:cNvPr id="43" name="直線矢印コネクタ 42"/>
          <p:cNvCxnSpPr/>
          <p:nvPr/>
        </p:nvCxnSpPr>
        <p:spPr>
          <a:xfrm>
            <a:off x="8450507" y="393405"/>
            <a:ext cx="45686" cy="293005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8189842" y="611517"/>
            <a:ext cx="1011366" cy="397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latin typeface="+mj-ea"/>
                <a:ea typeface="+mj-ea"/>
              </a:rPr>
              <a:t>GeV/c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454382" y="6323825"/>
            <a:ext cx="3220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b="1" dirty="0"/>
              <a:t>-</a:t>
            </a:r>
            <a:r>
              <a:rPr lang="en-US" altLang="ja-JP" b="1" dirty="0"/>
              <a:t>Similarity and </a:t>
            </a:r>
            <a:r>
              <a:rPr lang="en-US" altLang="ja-JP" b="1" dirty="0" smtClean="0"/>
              <a:t>Dissimilarity-</a:t>
            </a:r>
            <a:endParaRPr lang="ja-JP" altLang="en-US" dirty="0"/>
          </a:p>
        </p:txBody>
      </p:sp>
      <p:sp>
        <p:nvSpPr>
          <p:cNvPr id="45" name="角丸四角形 44"/>
          <p:cNvSpPr/>
          <p:nvPr/>
        </p:nvSpPr>
        <p:spPr>
          <a:xfrm>
            <a:off x="8525866" y="3454627"/>
            <a:ext cx="1022188" cy="453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i="1" dirty="0" smtClean="0"/>
              <a:t>n = 2</a:t>
            </a:r>
            <a:endParaRPr kumimoji="1" lang="ja-JP" altLang="en-US" sz="2400" b="1" i="1" dirty="0"/>
          </a:p>
        </p:txBody>
      </p:sp>
      <p:sp>
        <p:nvSpPr>
          <p:cNvPr id="57" name="正方形/長方形 56"/>
          <p:cNvSpPr/>
          <p:nvPr/>
        </p:nvSpPr>
        <p:spPr>
          <a:xfrm>
            <a:off x="11597545" y="5270244"/>
            <a:ext cx="1148316" cy="5185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b</a:t>
            </a:r>
            <a:r>
              <a:rPr kumimoji="1" lang="en-US" altLang="ja-JP" sz="2000" b="1" baseline="30000" dirty="0" smtClean="0"/>
              <a:t>+</a:t>
            </a:r>
            <a:r>
              <a:rPr kumimoji="1" lang="en-US" altLang="ja-JP" sz="2000" b="1" dirty="0" smtClean="0"/>
              <a:t> - b</a:t>
            </a:r>
            <a:r>
              <a:rPr kumimoji="1" lang="en-US" altLang="ja-JP" sz="2000" b="1" baseline="30000" dirty="0" smtClean="0"/>
              <a:t>-</a:t>
            </a:r>
            <a:endParaRPr kumimoji="1" lang="ja-JP" altLang="en-US" sz="2000" b="1" baseline="30000" dirty="0"/>
          </a:p>
        </p:txBody>
      </p:sp>
      <p:sp>
        <p:nvSpPr>
          <p:cNvPr id="59" name="右中かっこ 58"/>
          <p:cNvSpPr/>
          <p:nvPr/>
        </p:nvSpPr>
        <p:spPr>
          <a:xfrm rot="5400000">
            <a:off x="11189126" y="5664650"/>
            <a:ext cx="511094" cy="116921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2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9882" y="3659917"/>
            <a:ext cx="10420857" cy="1400530"/>
          </a:xfrm>
        </p:spPr>
        <p:txBody>
          <a:bodyPr/>
          <a:lstStyle/>
          <a:p>
            <a:r>
              <a:rPr lang="en-US" altLang="ja-JP" sz="2800" b="1" i="1" dirty="0" smtClean="0"/>
              <a:t>Pre</a:t>
            </a:r>
            <a:r>
              <a:rPr kumimoji="1" lang="en-US" altLang="ja-JP" sz="2800" b="1" i="1" dirty="0" smtClean="0"/>
              <a:t>cision studies of energy levels </a:t>
            </a:r>
            <a:br>
              <a:rPr kumimoji="1" lang="en-US" altLang="ja-JP" sz="2800" b="1" i="1" dirty="0" smtClean="0"/>
            </a:br>
            <a:r>
              <a:rPr lang="en-US" altLang="ja-JP" sz="2800" b="1" i="1" dirty="0"/>
              <a:t>Precision studies </a:t>
            </a:r>
            <a:r>
              <a:rPr kumimoji="1" lang="en-US" altLang="ja-JP" sz="2800" b="1" i="1" dirty="0" smtClean="0"/>
              <a:t>of fine structure &amp; </a:t>
            </a:r>
            <a:r>
              <a:rPr lang="en-US" altLang="ja-JP" sz="2800" b="1" i="1" dirty="0" smtClean="0"/>
              <a:t>hyper fine structure and </a:t>
            </a:r>
            <a:r>
              <a:rPr lang="en-US" altLang="ja-JP" sz="2800" b="1" i="1" dirty="0"/>
              <a:t>Precision studies of </a:t>
            </a:r>
            <a:r>
              <a:rPr lang="en-US" altLang="ja-JP" sz="2800" b="1" i="1" dirty="0" smtClean="0"/>
              <a:t>Lamb shift </a:t>
            </a:r>
            <a:endParaRPr kumimoji="1" lang="ja-JP" altLang="en-US" sz="2800" b="1" i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699512" y="5345100"/>
            <a:ext cx="4396339" cy="485688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F10FC1"/>
                </a:solidFill>
              </a:rPr>
              <a:t>Decay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5461304" y="5391677"/>
            <a:ext cx="4396341" cy="662394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F10FC1"/>
                </a:solidFill>
              </a:rPr>
              <a:t>Excitation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2" descr="「似た顔 まんが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82" y="1281463"/>
            <a:ext cx="1541145" cy="15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765095" y="427806"/>
            <a:ext cx="3818336" cy="2548596"/>
            <a:chOff x="1895314" y="759189"/>
            <a:chExt cx="4517652" cy="4078563"/>
          </a:xfrm>
        </p:grpSpPr>
        <p:pic>
          <p:nvPicPr>
            <p:cNvPr id="9" name="Picture 6" descr="NewsImage_117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314" y="759189"/>
              <a:ext cx="4517652" cy="407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105103" y="3470100"/>
              <a:ext cx="486634" cy="2871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 smtClean="0"/>
                <a:t>e+ e-</a:t>
              </a:r>
              <a:endParaRPr lang="ja-JP" altLang="en-US" sz="2000" dirty="0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61968" y="3757294"/>
              <a:ext cx="584344" cy="3119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 dirty="0" smtClean="0">
                  <a:latin typeface="Symbol" panose="05050102010706020507" pitchFamily="18" charset="2"/>
                </a:rPr>
                <a:t>m</a:t>
              </a:r>
              <a:r>
                <a:rPr lang="en-US" altLang="ja-JP" sz="2800" dirty="0" smtClean="0"/>
                <a:t>+</a:t>
              </a:r>
              <a:endParaRPr lang="ja-JP" altLang="en-US" sz="2800" dirty="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075550" y="2268508"/>
              <a:ext cx="1631657" cy="3388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ja-JP" sz="2000" dirty="0" smtClean="0"/>
                <a:t>virtual </a:t>
              </a:r>
              <a:r>
                <a:rPr lang="en-US" altLang="ja-JP" sz="2000" dirty="0"/>
                <a:t>photon </a:t>
              </a:r>
              <a:endParaRPr lang="ja-JP" altLang="en-US" sz="2000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417574" y="2891446"/>
              <a:ext cx="1760804" cy="310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 smtClean="0"/>
                <a:t>virtual photon </a:t>
              </a:r>
              <a:endParaRPr lang="ja-JP" altLang="en-US" sz="2000" dirty="0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707207" y="1767598"/>
              <a:ext cx="563270" cy="33884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 dirty="0" smtClean="0">
                  <a:latin typeface="Symbol" panose="05050102010706020507" pitchFamily="18" charset="2"/>
                </a:rPr>
                <a:t>m</a:t>
              </a:r>
              <a:r>
                <a:rPr lang="en-US" altLang="ja-JP" sz="2800" baseline="30000" dirty="0"/>
                <a:t>-</a:t>
              </a:r>
              <a:endParaRPr lang="ja-JP" altLang="en-US" sz="2800" baseline="30000" dirty="0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402769" y="1411797"/>
              <a:ext cx="469814" cy="3558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 smtClean="0"/>
                <a:t>e+ e-</a:t>
              </a:r>
              <a:endParaRPr lang="ja-JP" altLang="en-US" sz="2000" dirty="0"/>
            </a:p>
          </p:txBody>
        </p:sp>
      </p:grpSp>
      <p:sp>
        <p:nvSpPr>
          <p:cNvPr id="8" name="雲形吹き出し 7"/>
          <p:cNvSpPr/>
          <p:nvPr/>
        </p:nvSpPr>
        <p:spPr>
          <a:xfrm>
            <a:off x="8427388" y="5630047"/>
            <a:ext cx="2454082" cy="977555"/>
          </a:xfrm>
          <a:prstGeom prst="cloudCallout">
            <a:avLst>
              <a:gd name="adj1" fmla="val -33654"/>
              <a:gd name="adj2" fmla="val -79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could be studied</a:t>
            </a:r>
            <a:endParaRPr kumimoji="1" lang="ja-JP" altLang="en-US" sz="2000" dirty="0"/>
          </a:p>
        </p:txBody>
      </p:sp>
      <p:sp>
        <p:nvSpPr>
          <p:cNvPr id="11" name="雲形吹き出し 10"/>
          <p:cNvSpPr/>
          <p:nvPr/>
        </p:nvSpPr>
        <p:spPr>
          <a:xfrm>
            <a:off x="326245" y="1696905"/>
            <a:ext cx="2110970" cy="7893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Is this possible or not ??</a:t>
            </a:r>
            <a:endParaRPr kumimoji="1" lang="ja-JP" altLang="en-US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3969739" y="419884"/>
            <a:ext cx="1153097" cy="564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 smtClean="0"/>
              <a:t>H.E. version </a:t>
            </a:r>
            <a:endParaRPr kumimoji="1" lang="ja-JP" altLang="en-US" b="1" i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326245" y="2471092"/>
            <a:ext cx="1685581" cy="941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latin typeface="Symbol" panose="05050102010706020507" pitchFamily="18" charset="2"/>
              </a:rPr>
              <a:t>(m+ m-)</a:t>
            </a:r>
            <a:endParaRPr kumimoji="1" lang="ja-JP" altLang="en-US" sz="3200" b="1" dirty="0">
              <a:latin typeface="Symbol" panose="05050102010706020507" pitchFamily="18" charset="2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429792" y="3244334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proposed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9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27112019 KEK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C27C6-891D-491E-A0F5-CBCE4526051B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4661836" y="5936518"/>
            <a:ext cx="14341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620876" y="4533021"/>
            <a:ext cx="14341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620876" y="3819148"/>
            <a:ext cx="14341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606439" y="2388939"/>
            <a:ext cx="14341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3913421" y="2393849"/>
            <a:ext cx="693019" cy="3455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3913420" y="3832591"/>
            <a:ext cx="693019" cy="3455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3968816" y="5231327"/>
            <a:ext cx="693019" cy="3455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927854" y="4164712"/>
            <a:ext cx="693019" cy="36830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3968814" y="5232931"/>
            <a:ext cx="693019" cy="3455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endCxn id="40" idx="0"/>
          </p:cNvCxnSpPr>
          <p:nvPr/>
        </p:nvCxnSpPr>
        <p:spPr>
          <a:xfrm>
            <a:off x="6314923" y="2728952"/>
            <a:ext cx="1953929" cy="108378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6355882" y="4356752"/>
            <a:ext cx="1924150" cy="12419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5921544" y="3080743"/>
            <a:ext cx="309210" cy="3843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3916175" y="3829765"/>
            <a:ext cx="936059" cy="86627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>
            <a:off x="3983858" y="5249112"/>
            <a:ext cx="936059" cy="86627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/>
          <p:cNvSpPr/>
          <p:nvPr/>
        </p:nvSpPr>
        <p:spPr>
          <a:xfrm>
            <a:off x="3176013" y="2974583"/>
            <a:ext cx="1818723" cy="741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solidFill>
                  <a:srgbClr val="FF0000"/>
                </a:solidFill>
              </a:rPr>
              <a:t>e</a:t>
            </a:r>
            <a:r>
              <a:rPr kumimoji="1" lang="en-US" altLang="ja-JP" baseline="30000" dirty="0" err="1">
                <a:solidFill>
                  <a:srgbClr val="FF0000"/>
                </a:solidFill>
              </a:rPr>
              <a:t>+</a:t>
            </a:r>
            <a:r>
              <a:rPr kumimoji="1" lang="en-US" altLang="ja-JP" dirty="0" err="1">
                <a:solidFill>
                  <a:srgbClr val="FF0000"/>
                </a:solidFill>
              </a:rPr>
              <a:t>e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-</a:t>
            </a:r>
            <a:r>
              <a:rPr kumimoji="1" lang="en-US" altLang="ja-JP" dirty="0">
                <a:solidFill>
                  <a:srgbClr val="FF0000"/>
                </a:solidFill>
              </a:rPr>
              <a:t> (48.8 </a:t>
            </a:r>
            <a:r>
              <a:rPr kumimoji="1" lang="en-US" altLang="ja-JP" dirty="0" err="1">
                <a:solidFill>
                  <a:srgbClr val="FF0000"/>
                </a:solidFill>
              </a:rPr>
              <a:t>ps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3176012" y="4481928"/>
            <a:ext cx="1846096" cy="723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solidFill>
                  <a:srgbClr val="FF0000"/>
                </a:solidFill>
              </a:rPr>
              <a:t>e</a:t>
            </a:r>
            <a:r>
              <a:rPr kumimoji="1" lang="en-US" altLang="ja-JP" baseline="30000" dirty="0" err="1">
                <a:solidFill>
                  <a:srgbClr val="FF0000"/>
                </a:solidFill>
              </a:rPr>
              <a:t>+</a:t>
            </a:r>
            <a:r>
              <a:rPr kumimoji="1" lang="en-US" altLang="ja-JP" dirty="0" err="1">
                <a:solidFill>
                  <a:srgbClr val="FF0000"/>
                </a:solidFill>
              </a:rPr>
              <a:t>e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-</a:t>
            </a:r>
            <a:r>
              <a:rPr kumimoji="1" lang="en-US" altLang="ja-JP" dirty="0">
                <a:solidFill>
                  <a:srgbClr val="FF0000"/>
                </a:solidFill>
              </a:rPr>
              <a:t> (14.5 </a:t>
            </a:r>
            <a:r>
              <a:rPr kumimoji="1" lang="en-US" altLang="ja-JP" dirty="0" err="1">
                <a:solidFill>
                  <a:srgbClr val="FF0000"/>
                </a:solidFill>
              </a:rPr>
              <a:t>ps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195038" y="5924102"/>
            <a:ext cx="1846096" cy="723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solidFill>
                  <a:srgbClr val="FF0000"/>
                </a:solidFill>
              </a:rPr>
              <a:t>e</a:t>
            </a:r>
            <a:r>
              <a:rPr kumimoji="1" lang="en-US" altLang="ja-JP" baseline="30000" dirty="0" err="1">
                <a:solidFill>
                  <a:srgbClr val="FF0000"/>
                </a:solidFill>
              </a:rPr>
              <a:t>+</a:t>
            </a:r>
            <a:r>
              <a:rPr kumimoji="1" lang="en-US" altLang="ja-JP" dirty="0" err="1">
                <a:solidFill>
                  <a:srgbClr val="FF0000"/>
                </a:solidFill>
              </a:rPr>
              <a:t>e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-</a:t>
            </a:r>
            <a:r>
              <a:rPr kumimoji="1" lang="en-US" altLang="ja-JP" dirty="0">
                <a:solidFill>
                  <a:srgbClr val="FF0000"/>
                </a:solidFill>
              </a:rPr>
              <a:t> (1.81 </a:t>
            </a:r>
            <a:r>
              <a:rPr kumimoji="1" lang="en-US" altLang="ja-JP" dirty="0" err="1">
                <a:solidFill>
                  <a:srgbClr val="FF0000"/>
                </a:solidFill>
              </a:rPr>
              <a:t>ps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7083638" y="2549576"/>
            <a:ext cx="1885950" cy="589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0070C0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dirty="0">
                <a:solidFill>
                  <a:srgbClr val="0070C0"/>
                </a:solidFill>
              </a:rPr>
              <a:t>(1.53 </a:t>
            </a:r>
            <a:r>
              <a:rPr lang="en-US" altLang="ja-JP" dirty="0">
                <a:solidFill>
                  <a:srgbClr val="0070C0"/>
                </a:solidFill>
              </a:rPr>
              <a:t>n</a:t>
            </a:r>
            <a:r>
              <a:rPr kumimoji="1" lang="en-US" altLang="ja-JP" dirty="0">
                <a:solidFill>
                  <a:srgbClr val="0070C0"/>
                </a:solidFill>
              </a:rPr>
              <a:t>s)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204584" y="95810"/>
            <a:ext cx="3593532" cy="526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True </a:t>
            </a:r>
            <a:r>
              <a:rPr kumimoji="1" lang="en-US" altLang="ja-JP" dirty="0" err="1"/>
              <a:t>muonium</a:t>
            </a:r>
            <a:r>
              <a:rPr kumimoji="1" lang="en-US" altLang="ja-JP" dirty="0"/>
              <a:t> level diagram</a:t>
            </a:r>
          </a:p>
          <a:p>
            <a:pPr algn="ctr"/>
            <a:r>
              <a:rPr lang="en-US" altLang="ja-JP" dirty="0"/>
              <a:t>P.R.L.</a:t>
            </a:r>
            <a:r>
              <a:rPr lang="ja-JP" altLang="en-US" b="1" dirty="0"/>
              <a:t>１０２，２１３４０１（２００９）</a:t>
            </a:r>
            <a:endParaRPr kumimoji="1" lang="ja-JP" altLang="en-US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4038600" y="267728"/>
            <a:ext cx="2907639" cy="6950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i="1" dirty="0" smtClean="0"/>
              <a:t>E, </a:t>
            </a:r>
            <a:r>
              <a:rPr kumimoji="1" lang="en-US" altLang="ja-JP" sz="3200" b="1" i="1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3200" b="1" i="1" dirty="0" smtClean="0"/>
              <a:t>E, Br, </a:t>
            </a:r>
            <a:r>
              <a:rPr kumimoji="1" lang="en-US" altLang="ja-JP" sz="3200" b="1" i="1" dirty="0" smtClean="0">
                <a:latin typeface="Symbol" panose="05050102010706020507" pitchFamily="18" charset="2"/>
              </a:rPr>
              <a:t>t</a:t>
            </a:r>
            <a:endParaRPr kumimoji="1" lang="ja-JP" altLang="en-US" sz="3200" b="1" i="1" dirty="0">
              <a:latin typeface="Symbol" panose="05050102010706020507" pitchFamily="18" charset="2"/>
            </a:endParaRPr>
          </a:p>
        </p:txBody>
      </p:sp>
      <p:sp>
        <p:nvSpPr>
          <p:cNvPr id="3" name="雲形吹き出し 2"/>
          <p:cNvSpPr/>
          <p:nvPr/>
        </p:nvSpPr>
        <p:spPr>
          <a:xfrm>
            <a:off x="291964" y="936384"/>
            <a:ext cx="1953930" cy="8619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production ??? 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7660629" y="658035"/>
            <a:ext cx="3391786" cy="148178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b="1" dirty="0"/>
              <a:t>S</a:t>
            </a:r>
            <a:r>
              <a:rPr kumimoji="1" lang="en-US" altLang="ja-JP" sz="2000" b="1" dirty="0" smtClean="0"/>
              <a:t>pectroscopic calculation can predict the energy levels , lifetimes and hyperfine structures </a:t>
            </a:r>
            <a:endParaRPr kumimoji="1" lang="ja-JP" altLang="en-US" sz="2000" b="1" dirty="0"/>
          </a:p>
        </p:txBody>
      </p:sp>
      <p:sp>
        <p:nvSpPr>
          <p:cNvPr id="57" name="雲形吹き出し 56"/>
          <p:cNvSpPr/>
          <p:nvPr/>
        </p:nvSpPr>
        <p:spPr>
          <a:xfrm>
            <a:off x="306401" y="2238223"/>
            <a:ext cx="1953930" cy="8619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theory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0" name="スマイル 19"/>
          <p:cNvSpPr/>
          <p:nvPr/>
        </p:nvSpPr>
        <p:spPr>
          <a:xfrm>
            <a:off x="1591847" y="2851048"/>
            <a:ext cx="613087" cy="5101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2204934" y="874300"/>
            <a:ext cx="6764757" cy="5709808"/>
            <a:chOff x="2245894" y="856463"/>
            <a:chExt cx="6764757" cy="5709808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2505777" y="5582654"/>
              <a:ext cx="1463040" cy="962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2505777" y="4146885"/>
              <a:ext cx="1463040" cy="962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505777" y="2711116"/>
              <a:ext cx="1463040" cy="962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2463518" y="1581365"/>
              <a:ext cx="1463040" cy="962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4661836" y="5222645"/>
              <a:ext cx="14341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4661836" y="3081026"/>
              <a:ext cx="14341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2245896" y="5053079"/>
              <a:ext cx="1973179" cy="3178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rgbClr val="7030A0"/>
                  </a:solidFill>
                </a:rPr>
                <a:t>n=1(E=-1407eV)</a:t>
              </a:r>
              <a:endParaRPr kumimoji="1" lang="ja-JP" alt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245896" y="3718375"/>
              <a:ext cx="1973179" cy="3178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rgbClr val="7030A0"/>
                  </a:solidFill>
                </a:rPr>
                <a:t>n=2(E=-352eV)</a:t>
              </a:r>
              <a:endParaRPr kumimoji="1" lang="ja-JP" alt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245895" y="2287419"/>
              <a:ext cx="1973179" cy="3178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rgbClr val="7030A0"/>
                  </a:solidFill>
                </a:rPr>
                <a:t>n=3(E=-156eV)</a:t>
              </a:r>
              <a:endParaRPr kumimoji="1" lang="ja-JP" alt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245894" y="856463"/>
              <a:ext cx="1973179" cy="3178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rgbClr val="7030A0"/>
                  </a:solidFill>
                </a:rPr>
                <a:t>n=∞(E=0eV)</a:t>
              </a:r>
              <a:endParaRPr kumimoji="1" lang="ja-JP" alt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>
            <a:xfrm>
              <a:off x="3968815" y="2712435"/>
              <a:ext cx="693019" cy="3683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3959184" y="5578496"/>
              <a:ext cx="693019" cy="3683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7549416" y="4165191"/>
              <a:ext cx="1461235" cy="919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/>
            <p:cNvSpPr/>
            <p:nvPr/>
          </p:nvSpPr>
          <p:spPr>
            <a:xfrm>
              <a:off x="7905550" y="3794900"/>
              <a:ext cx="808523" cy="241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i="1" dirty="0">
                  <a:solidFill>
                    <a:srgbClr val="002060"/>
                  </a:solidFill>
                </a:rPr>
                <a:t>2 P</a:t>
              </a:r>
              <a:endParaRPr kumimoji="1" lang="ja-JP" altLang="en-US" i="1" dirty="0">
                <a:solidFill>
                  <a:srgbClr val="002060"/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888029" y="1856653"/>
              <a:ext cx="981777" cy="672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rgbClr val="002060"/>
                  </a:solidFill>
                </a:rPr>
                <a:t>3</a:t>
              </a:r>
              <a:r>
                <a:rPr kumimoji="1" lang="en-US" altLang="ja-JP" dirty="0">
                  <a:solidFill>
                    <a:srgbClr val="002060"/>
                  </a:solidFill>
                </a:rPr>
                <a:t> </a:t>
              </a:r>
              <a:r>
                <a:rPr kumimoji="1" lang="en-US" altLang="ja-JP" baseline="30000" dirty="0">
                  <a:solidFill>
                    <a:srgbClr val="002060"/>
                  </a:solidFill>
                </a:rPr>
                <a:t>3</a:t>
              </a:r>
              <a:r>
                <a:rPr kumimoji="1" lang="en-US" altLang="ja-JP" i="1" dirty="0">
                  <a:solidFill>
                    <a:srgbClr val="002060"/>
                  </a:solidFill>
                </a:rPr>
                <a:t>S</a:t>
              </a:r>
              <a:r>
                <a:rPr kumimoji="1" lang="en-US" altLang="ja-JP" baseline="-25000" dirty="0">
                  <a:solidFill>
                    <a:srgbClr val="002060"/>
                  </a:solidFill>
                </a:rPr>
                <a:t>1</a:t>
              </a:r>
              <a:endParaRPr kumimoji="1" lang="ja-JP" altLang="en-US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4904874" y="2560906"/>
              <a:ext cx="981777" cy="672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rgbClr val="002060"/>
                  </a:solidFill>
                </a:rPr>
                <a:t>3</a:t>
              </a:r>
              <a:r>
                <a:rPr kumimoji="1" lang="en-US" altLang="ja-JP" dirty="0">
                  <a:solidFill>
                    <a:srgbClr val="002060"/>
                  </a:solidFill>
                </a:rPr>
                <a:t> </a:t>
              </a:r>
              <a:r>
                <a:rPr lang="en-US" altLang="ja-JP" baseline="30000" dirty="0">
                  <a:solidFill>
                    <a:srgbClr val="002060"/>
                  </a:solidFill>
                </a:rPr>
                <a:t>1</a:t>
              </a:r>
              <a:r>
                <a:rPr kumimoji="1" lang="en-US" altLang="ja-JP" i="1" dirty="0">
                  <a:solidFill>
                    <a:srgbClr val="002060"/>
                  </a:solidFill>
                </a:rPr>
                <a:t>S</a:t>
              </a:r>
              <a:r>
                <a:rPr lang="en-US" altLang="ja-JP" baseline="-25000" dirty="0">
                  <a:solidFill>
                    <a:srgbClr val="002060"/>
                  </a:solidFill>
                </a:rPr>
                <a:t>0</a:t>
              </a:r>
              <a:endParaRPr kumimoji="1" lang="ja-JP" altLang="en-US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904873" y="3274778"/>
              <a:ext cx="981777" cy="672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rgbClr val="002060"/>
                  </a:solidFill>
                </a:rPr>
                <a:t>2</a:t>
              </a:r>
              <a:r>
                <a:rPr kumimoji="1" lang="en-US" altLang="ja-JP" dirty="0">
                  <a:solidFill>
                    <a:srgbClr val="002060"/>
                  </a:solidFill>
                </a:rPr>
                <a:t> </a:t>
              </a:r>
              <a:r>
                <a:rPr kumimoji="1" lang="en-US" altLang="ja-JP" baseline="30000" dirty="0">
                  <a:solidFill>
                    <a:srgbClr val="002060"/>
                  </a:solidFill>
                </a:rPr>
                <a:t>3</a:t>
              </a:r>
              <a:r>
                <a:rPr kumimoji="1" lang="en-US" altLang="ja-JP" i="1" dirty="0">
                  <a:solidFill>
                    <a:srgbClr val="002060"/>
                  </a:solidFill>
                </a:rPr>
                <a:t>S</a:t>
              </a:r>
              <a:r>
                <a:rPr kumimoji="1" lang="en-US" altLang="ja-JP" baseline="-25000" dirty="0">
                  <a:solidFill>
                    <a:srgbClr val="002060"/>
                  </a:solidFill>
                </a:rPr>
                <a:t>1</a:t>
              </a:r>
              <a:endParaRPr kumimoji="1" lang="ja-JP" altLang="en-US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939769" y="4029774"/>
              <a:ext cx="981777" cy="631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rgbClr val="002060"/>
                  </a:solidFill>
                </a:rPr>
                <a:t>2</a:t>
              </a:r>
              <a:r>
                <a:rPr kumimoji="1" lang="en-US" altLang="ja-JP" dirty="0">
                  <a:solidFill>
                    <a:srgbClr val="002060"/>
                  </a:solidFill>
                </a:rPr>
                <a:t> </a:t>
              </a:r>
              <a:r>
                <a:rPr lang="en-US" altLang="ja-JP" baseline="30000" dirty="0">
                  <a:solidFill>
                    <a:srgbClr val="002060"/>
                  </a:solidFill>
                </a:rPr>
                <a:t>1</a:t>
              </a:r>
              <a:r>
                <a:rPr kumimoji="1" lang="en-US" altLang="ja-JP" i="1" dirty="0">
                  <a:solidFill>
                    <a:srgbClr val="002060"/>
                  </a:solidFill>
                </a:rPr>
                <a:t>S</a:t>
              </a:r>
              <a:r>
                <a:rPr lang="en-US" altLang="ja-JP" baseline="-25000" dirty="0">
                  <a:solidFill>
                    <a:srgbClr val="002060"/>
                  </a:solidFill>
                </a:rPr>
                <a:t>0</a:t>
              </a:r>
              <a:endParaRPr kumimoji="1" lang="ja-JP" altLang="en-US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939768" y="4753268"/>
              <a:ext cx="981777" cy="631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rgbClr val="002060"/>
                  </a:solidFill>
                </a:rPr>
                <a:t>1</a:t>
              </a:r>
              <a:r>
                <a:rPr kumimoji="1" lang="en-US" altLang="ja-JP" dirty="0">
                  <a:solidFill>
                    <a:srgbClr val="002060"/>
                  </a:solidFill>
                </a:rPr>
                <a:t> </a:t>
              </a:r>
              <a:r>
                <a:rPr kumimoji="1" lang="en-US" altLang="ja-JP" baseline="30000" dirty="0">
                  <a:solidFill>
                    <a:srgbClr val="002060"/>
                  </a:solidFill>
                </a:rPr>
                <a:t>3</a:t>
              </a:r>
              <a:r>
                <a:rPr kumimoji="1" lang="en-US" altLang="ja-JP" i="1" dirty="0">
                  <a:solidFill>
                    <a:srgbClr val="002060"/>
                  </a:solidFill>
                </a:rPr>
                <a:t>S</a:t>
              </a:r>
              <a:r>
                <a:rPr kumimoji="1" lang="en-US" altLang="ja-JP" baseline="-25000" dirty="0">
                  <a:solidFill>
                    <a:srgbClr val="002060"/>
                  </a:solidFill>
                </a:rPr>
                <a:t>1</a:t>
              </a:r>
              <a:endParaRPr kumimoji="1" lang="ja-JP" altLang="en-US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939768" y="5446950"/>
              <a:ext cx="981777" cy="631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rgbClr val="002060"/>
                  </a:solidFill>
                </a:rPr>
                <a:t>1</a:t>
              </a:r>
              <a:r>
                <a:rPr kumimoji="1" lang="en-US" altLang="ja-JP" dirty="0">
                  <a:solidFill>
                    <a:srgbClr val="002060"/>
                  </a:solidFill>
                </a:rPr>
                <a:t> </a:t>
              </a:r>
              <a:r>
                <a:rPr lang="en-US" altLang="ja-JP" baseline="30000" dirty="0">
                  <a:solidFill>
                    <a:srgbClr val="002060"/>
                  </a:solidFill>
                </a:rPr>
                <a:t>1</a:t>
              </a:r>
              <a:r>
                <a:rPr kumimoji="1" lang="en-US" altLang="ja-JP" i="1" dirty="0">
                  <a:solidFill>
                    <a:srgbClr val="002060"/>
                  </a:solidFill>
                </a:rPr>
                <a:t>S</a:t>
              </a:r>
              <a:r>
                <a:rPr lang="en-US" altLang="ja-JP" baseline="-25000" dirty="0">
                  <a:solidFill>
                    <a:srgbClr val="002060"/>
                  </a:solidFill>
                </a:rPr>
                <a:t>0</a:t>
              </a:r>
              <a:endParaRPr kumimoji="1" lang="ja-JP" altLang="en-US" baseline="-25000" dirty="0">
                <a:solidFill>
                  <a:srgbClr val="002060"/>
                </a:solidFill>
              </a:endParaRPr>
            </a:p>
          </p:txBody>
        </p:sp>
        <p:cxnSp>
          <p:nvCxnSpPr>
            <p:cNvPr id="55" name="直線矢印コネクタ 54"/>
            <p:cNvCxnSpPr/>
            <p:nvPr/>
          </p:nvCxnSpPr>
          <p:spPr>
            <a:xfrm>
              <a:off x="5941395" y="4507116"/>
              <a:ext cx="309210" cy="3843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>
              <a:off x="5961246" y="5933489"/>
              <a:ext cx="309210" cy="3843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 flipH="1">
              <a:off x="3968815" y="2367154"/>
              <a:ext cx="936059" cy="866275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正方形/長方形 63"/>
            <p:cNvSpPr/>
            <p:nvPr/>
          </p:nvSpPr>
          <p:spPr>
            <a:xfrm>
              <a:off x="5921542" y="3215314"/>
              <a:ext cx="1885950" cy="589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0070C0"/>
                  </a:solidFill>
                  <a:latin typeface="Symbol" panose="05050102010706020507" pitchFamily="18" charset="2"/>
                </a:rPr>
                <a:t>gg</a:t>
              </a:r>
              <a:r>
                <a:rPr kumimoji="1" lang="en-US" altLang="ja-JP" dirty="0">
                  <a:solidFill>
                    <a:srgbClr val="0070C0"/>
                  </a:solidFill>
                </a:rPr>
                <a:t>(16.3 </a:t>
              </a:r>
              <a:r>
                <a:rPr kumimoji="1" lang="en-US" altLang="ja-JP" dirty="0" err="1">
                  <a:solidFill>
                    <a:srgbClr val="0070C0"/>
                  </a:solidFill>
                </a:rPr>
                <a:t>ps</a:t>
              </a:r>
              <a:r>
                <a:rPr kumimoji="1" lang="en-US" altLang="ja-JP" dirty="0">
                  <a:solidFill>
                    <a:srgbClr val="0070C0"/>
                  </a:solidFill>
                </a:rPr>
                <a:t>)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952225" y="4511931"/>
              <a:ext cx="1885950" cy="5912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0070C0"/>
                  </a:solidFill>
                  <a:latin typeface="Symbol" panose="05050102010706020507" pitchFamily="18" charset="2"/>
                </a:rPr>
                <a:t>gg</a:t>
              </a:r>
              <a:r>
                <a:rPr kumimoji="1" lang="en-US" altLang="ja-JP" dirty="0">
                  <a:solidFill>
                    <a:srgbClr val="0070C0"/>
                  </a:solidFill>
                </a:rPr>
                <a:t>(4.81 </a:t>
              </a:r>
              <a:r>
                <a:rPr kumimoji="1" lang="en-US" altLang="ja-JP" dirty="0" err="1">
                  <a:solidFill>
                    <a:srgbClr val="0070C0"/>
                  </a:solidFill>
                </a:rPr>
                <a:t>ps</a:t>
              </a:r>
              <a:r>
                <a:rPr kumimoji="1" lang="en-US" altLang="ja-JP" dirty="0">
                  <a:solidFill>
                    <a:srgbClr val="0070C0"/>
                  </a:solidFill>
                </a:rPr>
                <a:t>)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5926353" y="5975030"/>
              <a:ext cx="1885950" cy="5912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0070C0"/>
                  </a:solidFill>
                  <a:latin typeface="Symbol" panose="05050102010706020507" pitchFamily="18" charset="2"/>
                </a:rPr>
                <a:t>gg</a:t>
              </a:r>
              <a:r>
                <a:rPr kumimoji="1" lang="en-US" altLang="ja-JP" dirty="0">
                  <a:solidFill>
                    <a:srgbClr val="0070C0"/>
                  </a:solidFill>
                </a:rPr>
                <a:t>(0.602 </a:t>
              </a:r>
              <a:r>
                <a:rPr kumimoji="1" lang="en-US" altLang="ja-JP" dirty="0" err="1">
                  <a:solidFill>
                    <a:srgbClr val="0070C0"/>
                  </a:solidFill>
                </a:rPr>
                <a:t>ps</a:t>
              </a:r>
              <a:r>
                <a:rPr kumimoji="1" lang="en-US" altLang="ja-JP" dirty="0">
                  <a:solidFill>
                    <a:srgbClr val="0070C0"/>
                  </a:solidFill>
                </a:rPr>
                <a:t>)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6696075" y="5189557"/>
              <a:ext cx="1885950" cy="589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0070C0"/>
                  </a:solidFill>
                  <a:latin typeface="Symbol" panose="05050102010706020507" pitchFamily="18" charset="2"/>
                </a:rPr>
                <a:t>g</a:t>
              </a:r>
              <a:r>
                <a:rPr kumimoji="1" lang="en-US" altLang="ja-JP" dirty="0">
                  <a:solidFill>
                    <a:srgbClr val="0070C0"/>
                  </a:solidFill>
                </a:rPr>
                <a:t>(15.4 </a:t>
              </a:r>
              <a:r>
                <a:rPr lang="en-US" altLang="ja-JP" dirty="0" err="1">
                  <a:solidFill>
                    <a:srgbClr val="0070C0"/>
                  </a:solidFill>
                </a:rPr>
                <a:t>p</a:t>
              </a:r>
              <a:r>
                <a:rPr kumimoji="1" lang="en-US" altLang="ja-JP" dirty="0" err="1">
                  <a:solidFill>
                    <a:srgbClr val="0070C0"/>
                  </a:solidFill>
                </a:rPr>
                <a:t>s</a:t>
              </a:r>
              <a:r>
                <a:rPr kumimoji="1" lang="en-US" altLang="ja-JP" dirty="0">
                  <a:solidFill>
                    <a:srgbClr val="0070C0"/>
                  </a:solidFill>
                </a:rPr>
                <a:t>)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5531839" y="3244334"/>
              <a:ext cx="11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dirty="0"/>
                <a:t>proposed 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65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30506" y="1905918"/>
            <a:ext cx="11105002" cy="4351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77299"/>
          </a:xfrm>
        </p:spPr>
        <p:txBody>
          <a:bodyPr/>
          <a:lstStyle/>
          <a:p>
            <a:r>
              <a:rPr lang="en-US" altLang="ja-JP" sz="2800" b="1" i="1" dirty="0"/>
              <a:t>I</a:t>
            </a:r>
            <a:r>
              <a:rPr kumimoji="1" lang="en-US" altLang="ja-JP" sz="2800" b="1" i="1" dirty="0" smtClean="0"/>
              <a:t>n the past and up to the latest, many production channels have been </a:t>
            </a:r>
            <a:r>
              <a:rPr lang="en-US" altLang="ja-JP" sz="2800" b="1" i="1" dirty="0"/>
              <a:t>proposed </a:t>
            </a:r>
            <a:r>
              <a:rPr lang="en-US" altLang="ja-JP" sz="2800" b="1" i="1" dirty="0" smtClean="0"/>
              <a:t>and discussed </a:t>
            </a:r>
            <a:r>
              <a:rPr kumimoji="1" lang="en-US" altLang="ja-JP" sz="2800" b="1" i="1" dirty="0" smtClean="0"/>
              <a:t>such as;</a:t>
            </a:r>
            <a:endParaRPr kumimoji="1" lang="ja-JP" altLang="en-US" sz="2800" b="1" i="1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5400000">
            <a:off x="9909371" y="2230215"/>
            <a:ext cx="3859795" cy="304801"/>
          </a:xfrm>
        </p:spPr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62708" y="2014401"/>
            <a:ext cx="10862632" cy="41752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800" b="1" i="1" dirty="0" smtClean="0"/>
              <a:t>pion proton collision: </a:t>
            </a:r>
            <a:r>
              <a:rPr kumimoji="1" lang="en-US" altLang="ja-JP" sz="2800" b="1" i="1" dirty="0" smtClean="0">
                <a:latin typeface="Symbol" panose="05050102010706020507" pitchFamily="18" charset="2"/>
              </a:rPr>
              <a:t>p </a:t>
            </a:r>
            <a:r>
              <a:rPr kumimoji="1" lang="en-US" altLang="ja-JP" sz="2800" b="1" i="1" dirty="0" err="1" smtClean="0"/>
              <a:t>p</a:t>
            </a:r>
            <a:r>
              <a:rPr kumimoji="1" lang="ja-JP" altLang="en-US" sz="2800" b="1" i="1" dirty="0" smtClean="0"/>
              <a:t>→</a:t>
            </a:r>
            <a:r>
              <a:rPr kumimoji="1" lang="en-US" altLang="ja-JP" sz="2800" b="1" i="1" dirty="0" smtClean="0">
                <a:solidFill>
                  <a:srgbClr val="FFFF00"/>
                </a:solidFill>
              </a:rPr>
              <a:t>(</a:t>
            </a:r>
            <a:r>
              <a:rPr kumimoji="1" lang="en-US" altLang="ja-JP" sz="2800" b="1" i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800" b="1" i="1" baseline="300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+</a:t>
            </a:r>
            <a:r>
              <a:rPr kumimoji="1" lang="en-US" altLang="ja-JP" sz="2800" b="1" i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2800" b="1" i="1" dirty="0" smtClean="0">
                <a:solidFill>
                  <a:srgbClr val="FFFF00"/>
                </a:solidFill>
              </a:rPr>
              <a:t>) </a:t>
            </a:r>
            <a:r>
              <a:rPr kumimoji="1" lang="en-US" altLang="ja-JP" sz="2800" b="1" i="1" dirty="0" smtClean="0"/>
              <a:t>n,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b="1" i="1" dirty="0" smtClean="0"/>
              <a:t>photon or electron on nuclei: </a:t>
            </a:r>
            <a:r>
              <a:rPr kumimoji="1" lang="en-US" altLang="ja-JP" sz="2800" b="1" i="1" dirty="0" smtClean="0">
                <a:latin typeface="Symbol" panose="05050102010706020507" pitchFamily="18" charset="2"/>
              </a:rPr>
              <a:t>g </a:t>
            </a:r>
            <a:r>
              <a:rPr kumimoji="1" lang="en-US" altLang="ja-JP" sz="2800" b="1" i="1" dirty="0" smtClean="0"/>
              <a:t>Z</a:t>
            </a:r>
            <a:r>
              <a:rPr kumimoji="1" lang="ja-JP" altLang="en-US" sz="2800" b="1" i="1" dirty="0" smtClean="0"/>
              <a:t>→</a:t>
            </a:r>
            <a:r>
              <a:rPr kumimoji="1" lang="en-US" altLang="ja-JP" sz="2800" b="1" i="1" dirty="0" smtClean="0">
                <a:solidFill>
                  <a:srgbClr val="FFFF00"/>
                </a:solidFill>
              </a:rPr>
              <a:t>(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</a:rPr>
              <a:t>+ 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2800" b="1" i="1" dirty="0" smtClean="0">
                <a:solidFill>
                  <a:srgbClr val="FFFF00"/>
                </a:solidFill>
              </a:rPr>
              <a:t>) </a:t>
            </a:r>
            <a:r>
              <a:rPr kumimoji="1" lang="en-US" altLang="ja-JP" sz="2800" b="1" i="1" dirty="0" smtClean="0"/>
              <a:t>Z, e Z</a:t>
            </a:r>
            <a:r>
              <a:rPr lang="ja-JP" altLang="en-US" sz="2800" b="1" i="1" dirty="0" smtClean="0"/>
              <a:t> </a:t>
            </a:r>
            <a:r>
              <a:rPr lang="ja-JP" altLang="en-US" sz="2800" b="1" i="1" dirty="0"/>
              <a:t>→ </a:t>
            </a:r>
            <a:r>
              <a:rPr kumimoji="1" lang="en-US" altLang="ja-JP" sz="2800" b="1" i="1" dirty="0" smtClean="0">
                <a:solidFill>
                  <a:srgbClr val="FFFF00"/>
                </a:solidFill>
              </a:rPr>
              <a:t>e(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</a:rPr>
              <a:t>+ 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2800" b="1" i="1" dirty="0" smtClean="0">
                <a:solidFill>
                  <a:srgbClr val="FFFF00"/>
                </a:solidFill>
              </a:rPr>
              <a:t>)</a:t>
            </a:r>
            <a:r>
              <a:rPr kumimoji="1" lang="en-US" altLang="ja-JP" sz="2800" b="1" i="1" dirty="0" smtClean="0"/>
              <a:t> Z,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b="1" i="1" dirty="0" smtClean="0"/>
              <a:t> direct collision : </a:t>
            </a:r>
            <a:r>
              <a:rPr kumimoji="1" lang="en-US" altLang="ja-JP" sz="2800" b="1" i="1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800" b="1" i="1" baseline="30000" dirty="0" smtClean="0">
                <a:latin typeface="Symbol" panose="05050102010706020507" pitchFamily="18" charset="2"/>
              </a:rPr>
              <a:t>+ </a:t>
            </a:r>
            <a:r>
              <a:rPr kumimoji="1" lang="en-US" altLang="ja-JP" sz="2800" b="1" i="1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800" b="1" i="1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(m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 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kumimoji="1" lang="en-US" altLang="ja-JP" sz="2800" b="1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) 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b="1" i="1" dirty="0">
                <a:sym typeface="Wingdings" panose="05000000000000000000" pitchFamily="2" charset="2"/>
              </a:rPr>
              <a:t> </a:t>
            </a:r>
            <a:r>
              <a:rPr lang="en-US" altLang="ja-JP" sz="2800" b="1" i="1" dirty="0" smtClean="0">
                <a:sym typeface="Wingdings" panose="05000000000000000000" pitchFamily="2" charset="2"/>
              </a:rPr>
              <a:t>collision : 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e</a:t>
            </a:r>
            <a:r>
              <a:rPr kumimoji="1" lang="en-US" altLang="ja-JP" sz="2800" b="1" i="1" baseline="30000" dirty="0" smtClean="0">
                <a:sym typeface="Wingdings" panose="05000000000000000000" pitchFamily="2" charset="2"/>
              </a:rPr>
              <a:t>+ 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e</a:t>
            </a:r>
            <a:r>
              <a:rPr kumimoji="1" lang="en-US" altLang="ja-JP" sz="2800" b="1" i="1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 </a:t>
            </a:r>
            <a:r>
              <a:rPr lang="ja-JP" altLang="en-US" sz="2800" b="1" i="1" dirty="0"/>
              <a:t>→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b="1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 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kumimoji="1" lang="en-US" altLang="ja-JP" sz="2800" b="1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), 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e</a:t>
            </a:r>
            <a:r>
              <a:rPr kumimoji="1" lang="en-US" altLang="ja-JP" sz="2800" b="1" i="1" baseline="30000" dirty="0" smtClean="0">
                <a:sym typeface="Wingdings" panose="05000000000000000000" pitchFamily="2" charset="2"/>
              </a:rPr>
              <a:t>+ 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e</a:t>
            </a:r>
            <a:r>
              <a:rPr kumimoji="1" lang="en-US" altLang="ja-JP" sz="2800" b="1" i="1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2800" b="1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 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) </a:t>
            </a:r>
            <a:r>
              <a:rPr kumimoji="1" lang="en-US" altLang="ja-JP" sz="2800" b="1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,  </a:t>
            </a:r>
            <a:r>
              <a:rPr lang="en-US" altLang="ja-JP" sz="2800" b="1" dirty="0">
                <a:sym typeface="Wingdings" panose="05000000000000000000" pitchFamily="2" charset="2"/>
              </a:rPr>
              <a:t>K</a:t>
            </a:r>
            <a:r>
              <a:rPr lang="en-US" altLang="ja-JP" sz="2800" b="1" dirty="0" smtClean="0"/>
              <a:t>EKB-KOTO </a:t>
            </a:r>
            <a:r>
              <a:rPr lang="en-US" altLang="ja-JP" sz="2800" b="1" dirty="0"/>
              <a:t>exp.</a:t>
            </a:r>
            <a:endParaRPr kumimoji="1" lang="en-US" altLang="ja-JP" sz="2800" b="1" i="1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b="1" i="1" dirty="0" smtClean="0">
                <a:sym typeface="Wingdings" panose="05000000000000000000" pitchFamily="2" charset="2"/>
              </a:rPr>
              <a:t>decay of neutral meson </a:t>
            </a:r>
            <a:r>
              <a:rPr kumimoji="1" lang="en-US" altLang="ja-JP" sz="2800" b="1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kumimoji="1" lang="en-US" altLang="ja-JP" sz="2800" b="1" i="1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ja-JP" altLang="en-US" sz="2800" b="1" i="1" baseline="30000" dirty="0" smtClean="0"/>
              <a:t> </a:t>
            </a:r>
            <a:r>
              <a:rPr lang="ja-JP" altLang="en-US" sz="2800" b="1" i="1" dirty="0"/>
              <a:t>→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b="1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 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) </a:t>
            </a:r>
            <a:r>
              <a:rPr kumimoji="1" lang="en-US" altLang="ja-JP" sz="2800" b="1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b="1" i="1" dirty="0" smtClean="0">
                <a:sym typeface="Wingdings" panose="05000000000000000000" pitchFamily="2" charset="2"/>
              </a:rPr>
              <a:t> Z</a:t>
            </a:r>
            <a:r>
              <a:rPr kumimoji="1" lang="en-US" altLang="ja-JP" sz="2800" b="1" i="1" baseline="-25000" dirty="0" smtClean="0">
                <a:sym typeface="Wingdings" panose="05000000000000000000" pitchFamily="2" charset="2"/>
              </a:rPr>
              <a:t>1 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Z</a:t>
            </a:r>
            <a:r>
              <a:rPr kumimoji="1" lang="en-US" altLang="ja-JP" sz="2800" b="1" i="1" baseline="-25000" dirty="0" smtClean="0">
                <a:sym typeface="Wingdings" panose="05000000000000000000" pitchFamily="2" charset="2"/>
              </a:rPr>
              <a:t>2</a:t>
            </a:r>
            <a:r>
              <a:rPr lang="ja-JP" altLang="en-US" sz="2800" b="1" i="1" dirty="0" smtClean="0"/>
              <a:t> </a:t>
            </a:r>
            <a:r>
              <a:rPr lang="ja-JP" altLang="en-US" sz="2800" b="1" i="1" dirty="0"/>
              <a:t>→ 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Z</a:t>
            </a:r>
            <a:r>
              <a:rPr kumimoji="1" lang="en-US" altLang="ja-JP" sz="2800" b="1" i="1" baseline="-25000" dirty="0" smtClean="0">
                <a:sym typeface="Wingdings" panose="05000000000000000000" pitchFamily="2" charset="2"/>
              </a:rPr>
              <a:t>1 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Z</a:t>
            </a:r>
            <a:r>
              <a:rPr kumimoji="1" lang="en-US" altLang="ja-JP" sz="2800" b="1" i="1" baseline="-25000" dirty="0" smtClean="0">
                <a:sym typeface="Wingdings" panose="05000000000000000000" pitchFamily="2" charset="2"/>
              </a:rPr>
              <a:t>2 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(</a:t>
            </a:r>
            <a:r>
              <a:rPr kumimoji="1" lang="en-US" altLang="ja-JP" sz="2800" b="1" i="1" dirty="0" err="1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i="1" baseline="30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+</a:t>
            </a:r>
            <a:r>
              <a:rPr kumimoji="1" lang="en-US" altLang="ja-JP" sz="2800" b="1" i="1" dirty="0" err="1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kumimoji="1" lang="en-US" altLang="ja-JP" sz="2800" b="1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)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b="1" i="1" dirty="0" err="1" smtClean="0">
                <a:sym typeface="Wingdings" panose="05000000000000000000" pitchFamily="2" charset="2"/>
              </a:rPr>
              <a:t>q</a:t>
            </a:r>
            <a:r>
              <a:rPr kumimoji="1" lang="en-US" altLang="ja-JP" sz="2800" b="1" i="1" baseline="30000" dirty="0" err="1" smtClean="0">
                <a:sym typeface="Wingdings" panose="05000000000000000000" pitchFamily="2" charset="2"/>
              </a:rPr>
              <a:t>+</a:t>
            </a:r>
            <a:r>
              <a:rPr kumimoji="1" lang="en-US" altLang="ja-JP" sz="2800" b="1" i="1" dirty="0" err="1" smtClean="0">
                <a:sym typeface="Wingdings" panose="05000000000000000000" pitchFamily="2" charset="2"/>
              </a:rPr>
              <a:t>q</a:t>
            </a:r>
            <a:r>
              <a:rPr kumimoji="1" lang="en-US" altLang="ja-JP" sz="2800" b="1" i="1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800" b="1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(</a:t>
            </a:r>
            <a:r>
              <a:rPr kumimoji="1" lang="en-US" altLang="ja-JP" sz="2800" b="1" i="1" dirty="0" err="1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i="1" baseline="30000" dirty="0" err="1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kumimoji="1" lang="en-US" altLang="ja-JP" sz="2800" b="1" i="1" dirty="0" err="1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1" lang="en-US" altLang="ja-JP" sz="2800" b="1" i="1" baseline="30000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kumimoji="1" lang="en-US" altLang="ja-JP" sz="2800" b="1" i="1" dirty="0" smtClean="0">
                <a:solidFill>
                  <a:srgbClr val="FFFF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) </a:t>
            </a:r>
            <a:r>
              <a:rPr kumimoji="1" lang="en-US" altLang="ja-JP" sz="2800" b="1" i="1" dirty="0" smtClean="0">
                <a:latin typeface="Symbol" panose="05050102010706020507" pitchFamily="18" charset="2"/>
                <a:sym typeface="Wingdings" panose="05000000000000000000" pitchFamily="2" charset="2"/>
              </a:rPr>
              <a:t>g  </a:t>
            </a:r>
            <a:r>
              <a:rPr kumimoji="1" lang="en-US" altLang="ja-JP" sz="2800" b="1" i="1" dirty="0" smtClean="0">
                <a:sym typeface="Wingdings" panose="05000000000000000000" pitchFamily="2" charset="2"/>
              </a:rPr>
              <a:t>in a quark plasma</a:t>
            </a:r>
            <a:endParaRPr kumimoji="1" lang="ja-JP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009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2342" y="515825"/>
            <a:ext cx="8413475" cy="4152302"/>
          </a:xfrm>
          <a:prstGeom prst="rect">
            <a:avLst/>
          </a:prstGeom>
        </p:spPr>
      </p:pic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2B8A-BACD-4CA3-9A18-61E3AF975E0E}" type="slidenum">
              <a:rPr kumimoji="1" lang="ja-JP" altLang="en-US" sz="2400" b="1" smtClean="0"/>
              <a:t>8</a:t>
            </a:fld>
            <a:endParaRPr kumimoji="1" lang="ja-JP" altLang="en-US" sz="2400" b="1" dirty="0"/>
          </a:p>
        </p:txBody>
      </p:sp>
      <p:sp>
        <p:nvSpPr>
          <p:cNvPr id="3" name="円/楕円 2"/>
          <p:cNvSpPr/>
          <p:nvPr/>
        </p:nvSpPr>
        <p:spPr>
          <a:xfrm>
            <a:off x="2001917" y="3583172"/>
            <a:ext cx="3344383" cy="57415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76400" y="5030842"/>
            <a:ext cx="895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X-rays  from (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m+m</a:t>
            </a:r>
            <a:r>
              <a:rPr kumimoji="1" lang="en-US" altLang="ja-JP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/>
              <a:t>) EM transitions such as 2P-1S</a:t>
            </a:r>
          </a:p>
          <a:p>
            <a:r>
              <a:rPr kumimoji="1" lang="en-US" altLang="ja-JP" dirty="0" smtClean="0"/>
              <a:t>2P lifetime </a:t>
            </a:r>
          </a:p>
          <a:p>
            <a:r>
              <a:rPr kumimoji="1" lang="en-US" altLang="ja-JP" dirty="0" smtClean="0"/>
              <a:t>DE (2S-&gt;2P) </a:t>
            </a:r>
          </a:p>
          <a:p>
            <a:r>
              <a:rPr kumimoji="1" lang="en-US" altLang="ja-JP" dirty="0" smtClean="0"/>
              <a:t>r = 100 </a:t>
            </a:r>
            <a:r>
              <a:rPr kumimoji="1" lang="en-US" altLang="ja-JP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7" name="右カーブ矢印 6"/>
          <p:cNvSpPr/>
          <p:nvPr/>
        </p:nvSpPr>
        <p:spPr>
          <a:xfrm>
            <a:off x="826459" y="4508204"/>
            <a:ext cx="1088065" cy="20856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30" y="316560"/>
            <a:ext cx="6419112" cy="599475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476" y="1482671"/>
            <a:ext cx="3976479" cy="3408307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27112019 KEK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5750</TotalTime>
  <Words>865</Words>
  <Application>Microsoft Office PowerPoint</Application>
  <PresentationFormat>ワイド画面</PresentationFormat>
  <Paragraphs>286</Paragraphs>
  <Slides>17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31" baseType="lpstr">
      <vt:lpstr>Gulim</vt:lpstr>
      <vt:lpstr>ＭＳ Ｐゴシック</vt:lpstr>
      <vt:lpstr>メイリオ</vt:lpstr>
      <vt:lpstr>Arial</vt:lpstr>
      <vt:lpstr>Calibri</vt:lpstr>
      <vt:lpstr>Calibri Light</vt:lpstr>
      <vt:lpstr>Cambria Math</vt:lpstr>
      <vt:lpstr>Century Gothic</vt:lpstr>
      <vt:lpstr>Symbol</vt:lpstr>
      <vt:lpstr>Times New Roman</vt:lpstr>
      <vt:lpstr>Wingdings</vt:lpstr>
      <vt:lpstr>Wingdings 3</vt:lpstr>
      <vt:lpstr>Office テーマ</vt:lpstr>
      <vt:lpstr>イオン</vt:lpstr>
      <vt:lpstr> Study of QED and BSM with Production of True Muonium  -Similarity and Dissimilarity- Takahisa Itahashi Graduate School of Science, Osaka University   </vt:lpstr>
      <vt:lpstr>to look beyond the established physics : such as beyond QED or QCD    </vt:lpstr>
      <vt:lpstr> Simple and pure(QED)</vt:lpstr>
      <vt:lpstr>PowerPoint プレゼンテーション</vt:lpstr>
      <vt:lpstr>Precision studies of energy levels  Precision studies of fine structure &amp; hyper fine structure and Precision studies of Lamb shift </vt:lpstr>
      <vt:lpstr>PowerPoint プレゼンテーション</vt:lpstr>
      <vt:lpstr>In the past and up to the latest, many production channels have been proposed and discussed such as;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Virtual annihilation into p0g possible only for ortho-Dm appeared in PRD 96 011302 ８（２０１７） </vt:lpstr>
      <vt:lpstr>Several ideas have been proposed so far in our Faculty – LEMAM as a collider or merger instrumentation at low-energy scheme</vt:lpstr>
      <vt:lpstr>PowerPoint プレゼンテーション</vt:lpstr>
      <vt:lpstr>PowerPoint プレゼンテーション</vt:lpstr>
      <vt:lpstr>PowerPoint プレゼンテーション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itahashi@kuno-g.phys.sci.osaka-u.ac.jp</dc:creator>
  <cp:lastModifiedBy>itahashi@kuno-g.phys.sci.osaka-u.ac.jp</cp:lastModifiedBy>
  <cp:revision>298</cp:revision>
  <dcterms:created xsi:type="dcterms:W3CDTF">2019-11-13T02:46:11Z</dcterms:created>
  <dcterms:modified xsi:type="dcterms:W3CDTF">2019-12-22T08:22:17Z</dcterms:modified>
</cp:coreProperties>
</file>