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71" r:id="rId4"/>
    <p:sldId id="257" r:id="rId5"/>
    <p:sldId id="272" r:id="rId6"/>
    <p:sldId id="261" r:id="rId7"/>
    <p:sldId id="273" r:id="rId8"/>
    <p:sldId id="274" r:id="rId9"/>
    <p:sldId id="275" r:id="rId10"/>
    <p:sldId id="276" r:id="rId11"/>
    <p:sldId id="277" r:id="rId12"/>
    <p:sldId id="279" r:id="rId13"/>
    <p:sldId id="278" r:id="rId14"/>
    <p:sldId id="280" r:id="rId15"/>
    <p:sldId id="265" r:id="rId16"/>
    <p:sldId id="281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5"/>
    <p:restoredTop sz="94507"/>
  </p:normalViewPr>
  <p:slideViewPr>
    <p:cSldViewPr snapToGrid="0" snapToObjects="1">
      <p:cViewPr>
        <p:scale>
          <a:sx n="85" d="100"/>
          <a:sy n="85" d="100"/>
        </p:scale>
        <p:origin x="17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DB19-D4A6-ED49-9341-590B85A7CE0D}" type="datetimeFigureOut">
              <a:rPr kumimoji="1" lang="ja-JP" altLang="en-US" smtClean="0"/>
              <a:t>2019/12/23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DFE41-5AF3-294E-8021-CF598DD796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715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FE41-5AF3-294E-8021-CF598DD7964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98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A9FFC-091C-5E47-B4A9-38C6B0C278A0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4616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FE41-5AF3-294E-8021-CF598DD79646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5990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0082-C810-794C-B3E9-D3A58F47FA96}" type="datetimeFigureOut">
              <a:rPr kumimoji="1" lang="ja-JP" altLang="en-US" smtClean="0"/>
              <a:t>2019/12/23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1CC9-5805-1544-A57F-58F38FF001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146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0082-C810-794C-B3E9-D3A58F47FA96}" type="datetimeFigureOut">
              <a:rPr kumimoji="1" lang="ja-JP" altLang="en-US" smtClean="0"/>
              <a:t>2019/12/23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1CC9-5805-1544-A57F-58F38FF001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5419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0082-C810-794C-B3E9-D3A58F47FA96}" type="datetimeFigureOut">
              <a:rPr kumimoji="1" lang="ja-JP" altLang="en-US" smtClean="0"/>
              <a:t>2019/12/23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1CC9-5805-1544-A57F-58F38FF001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2981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0082-C810-794C-B3E9-D3A58F47FA96}" type="datetimeFigureOut">
              <a:rPr kumimoji="1" lang="ja-JP" altLang="en-US" smtClean="0"/>
              <a:t>2019/12/23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1CC9-5805-1544-A57F-58F38FF001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265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0082-C810-794C-B3E9-D3A58F47FA96}" type="datetimeFigureOut">
              <a:rPr kumimoji="1" lang="ja-JP" altLang="en-US" smtClean="0"/>
              <a:t>2019/12/23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1CC9-5805-1544-A57F-58F38FF001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7942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0082-C810-794C-B3E9-D3A58F47FA96}" type="datetimeFigureOut">
              <a:rPr kumimoji="1" lang="ja-JP" altLang="en-US" smtClean="0"/>
              <a:t>2019/12/23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1CC9-5805-1544-A57F-58F38FF001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51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0082-C810-794C-B3E9-D3A58F47FA96}" type="datetimeFigureOut">
              <a:rPr kumimoji="1" lang="ja-JP" altLang="en-US" smtClean="0"/>
              <a:t>2019/12/23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1CC9-5805-1544-A57F-58F38FF001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097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0082-C810-794C-B3E9-D3A58F47FA96}" type="datetimeFigureOut">
              <a:rPr kumimoji="1" lang="ja-JP" altLang="en-US" smtClean="0"/>
              <a:t>2019/12/23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1CC9-5805-1544-A57F-58F38FF001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3879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0082-C810-794C-B3E9-D3A58F47FA96}" type="datetimeFigureOut">
              <a:rPr kumimoji="1" lang="ja-JP" altLang="en-US" smtClean="0"/>
              <a:t>2019/12/23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1CC9-5805-1544-A57F-58F38FF001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916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0082-C810-794C-B3E9-D3A58F47FA96}" type="datetimeFigureOut">
              <a:rPr kumimoji="1" lang="ja-JP" altLang="en-US" smtClean="0"/>
              <a:t>2019/12/23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1CC9-5805-1544-A57F-58F38FF001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966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10082-C810-794C-B3E9-D3A58F47FA96}" type="datetimeFigureOut">
              <a:rPr kumimoji="1" lang="ja-JP" altLang="en-US" smtClean="0"/>
              <a:t>2019/12/23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1CC9-5805-1544-A57F-58F38FF001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128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10082-C810-794C-B3E9-D3A58F47FA96}" type="datetimeFigureOut">
              <a:rPr kumimoji="1" lang="ja-JP" altLang="en-US" smtClean="0"/>
              <a:t>2019/12/23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1CC9-5805-1544-A57F-58F38FF001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968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err="1" smtClean="0"/>
              <a:t>MuSIC</a:t>
            </a:r>
            <a:r>
              <a:rPr lang="en-US" altLang="ja-JP" dirty="0" smtClean="0"/>
              <a:t> </a:t>
            </a:r>
            <a:r>
              <a:rPr lang="en-US" altLang="ja-JP" dirty="0"/>
              <a:t>(</a:t>
            </a:r>
            <a:r>
              <a:rPr lang="en-US" altLang="ja-JP" dirty="0" smtClean="0"/>
              <a:t>RCNP) </a:t>
            </a:r>
            <a:br>
              <a:rPr lang="en-US" altLang="ja-JP" dirty="0" smtClean="0"/>
            </a:br>
            <a:r>
              <a:rPr lang="en-US" altLang="ja-JP" dirty="0" smtClean="0"/>
              <a:t>analyze beam </a:t>
            </a:r>
            <a:r>
              <a:rPr lang="en-US" altLang="ja-JP" dirty="0" smtClean="0"/>
              <a:t>data  </a:t>
            </a:r>
            <a:r>
              <a:rPr lang="en-US" altLang="ja-JP" dirty="0" smtClean="0"/>
              <a:t>and</a:t>
            </a:r>
            <a:br>
              <a:rPr lang="en-US" altLang="ja-JP" dirty="0" smtClean="0"/>
            </a:br>
            <a:r>
              <a:rPr lang="en-US" altLang="ja-JP" dirty="0"/>
              <a:t> g4beamline simulation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4173538"/>
            <a:ext cx="9144000" cy="1655762"/>
          </a:xfrm>
        </p:spPr>
        <p:txBody>
          <a:bodyPr/>
          <a:lstStyle/>
          <a:p>
            <a:r>
              <a:rPr kumimoji="1" lang="en-US" altLang="ja-JP" dirty="0" smtClean="0"/>
              <a:t>2019/12/23 Year-end Presentation</a:t>
            </a:r>
          </a:p>
          <a:p>
            <a:r>
              <a:rPr lang="en-US" altLang="ja-JP" dirty="0" smtClean="0"/>
              <a:t> </a:t>
            </a:r>
            <a:r>
              <a:rPr lang="en-US" altLang="ja-JP" sz="3200" dirty="0" err="1" smtClean="0"/>
              <a:t>Genta</a:t>
            </a:r>
            <a:r>
              <a:rPr lang="en-US" altLang="ja-JP" sz="3200" dirty="0" smtClean="0"/>
              <a:t> Hamano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2564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1325563"/>
          </a:xfrm>
          <a:noFill/>
        </p:spPr>
        <p:txBody>
          <a:bodyPr/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Result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63311" y="1120281"/>
            <a:ext cx="621641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   </a:t>
            </a:r>
            <a:r>
              <a:rPr lang="en-US" altLang="ja-JP" sz="2000" b="1" dirty="0" smtClean="0"/>
              <a:t>a little huge momentum</a:t>
            </a:r>
            <a:r>
              <a:rPr lang="ja-JP" altLang="en-US" dirty="0"/>
              <a:t>　</a:t>
            </a:r>
            <a:endParaRPr lang="en-US" altLang="ja-JP" dirty="0"/>
          </a:p>
          <a:p>
            <a:r>
              <a:rPr lang="en-US" altLang="ja-JP" sz="2000" dirty="0"/>
              <a:t>   </a:t>
            </a:r>
            <a:r>
              <a:rPr lang="en-US" altLang="ja-JP" sz="2000" dirty="0" smtClean="0"/>
              <a:t>4〜5MeV/c</a:t>
            </a:r>
            <a:endParaRPr lang="en-US" altLang="ja-JP" sz="2000" dirty="0"/>
          </a:p>
          <a:p>
            <a:r>
              <a:rPr lang="en-US" altLang="ja-JP" sz="2000" dirty="0"/>
              <a:t>  </a:t>
            </a:r>
          </a:p>
          <a:p>
            <a:endParaRPr lang="en-US" altLang="ja-JP" dirty="0"/>
          </a:p>
          <a:p>
            <a:r>
              <a:rPr lang="ja-JP" altLang="en-US" sz="2000" b="1" dirty="0"/>
              <a:t>　</a:t>
            </a:r>
            <a:r>
              <a:rPr lang="en-US" altLang="ja-JP" sz="2000" b="1" dirty="0" smtClean="0"/>
              <a:t>What’s thought to be the cause </a:t>
            </a:r>
            <a:endParaRPr lang="en-US" altLang="ja-JP" sz="2000" b="1" dirty="0"/>
          </a:p>
          <a:p>
            <a:endParaRPr lang="en-US" altLang="ja-JP" b="1" dirty="0"/>
          </a:p>
          <a:p>
            <a:pPr lvl="0">
              <a:defRPr/>
            </a:pPr>
            <a:r>
              <a:rPr lang="ja-JP" altLang="en-US" sz="2000" b="1" dirty="0"/>
              <a:t>①</a:t>
            </a:r>
            <a:r>
              <a:rPr lang="en-US" altLang="ja-JP" sz="2000" b="1" dirty="0"/>
              <a:t> </a:t>
            </a:r>
            <a:r>
              <a:rPr lang="en-US" altLang="ja-JP" sz="2000" b="1" dirty="0" smtClean="0"/>
              <a:t>Uncertainty of the length of flight </a:t>
            </a:r>
            <a:endParaRPr lang="en-US" altLang="ja-JP" sz="2000" b="1" dirty="0"/>
          </a:p>
          <a:p>
            <a:pPr lvl="0">
              <a:defRPr/>
            </a:pPr>
            <a:endParaRPr lang="en-US" altLang="ja-JP" sz="2000" b="1" dirty="0"/>
          </a:p>
          <a:p>
            <a:pPr lvl="0">
              <a:defRPr/>
            </a:pPr>
            <a:r>
              <a:rPr lang="ja-JP" altLang="en-US" sz="2000" b="1" dirty="0"/>
              <a:t>②</a:t>
            </a:r>
            <a:r>
              <a:rPr lang="en-US" altLang="ja-JP" sz="2000" b="1" dirty="0"/>
              <a:t> </a:t>
            </a:r>
            <a:r>
              <a:rPr lang="en-US" altLang="ja-JP" sz="2000" b="1" dirty="0" smtClean="0"/>
              <a:t>Uncertainty of the place of decay   π</a:t>
            </a:r>
            <a:r>
              <a:rPr lang="ja-JP" altLang="en-US" sz="2000" b="1" dirty="0" smtClean="0"/>
              <a:t>→</a:t>
            </a:r>
            <a:r>
              <a:rPr lang="en-US" altLang="ja-JP" sz="2000" b="1" dirty="0" err="1" smtClean="0"/>
              <a:t>μ</a:t>
            </a:r>
            <a:endParaRPr lang="ja-JP" altLang="en-US" sz="2000" b="1" dirty="0"/>
          </a:p>
          <a:p>
            <a:r>
              <a:rPr lang="ja-JP" altLang="en-US" sz="2000" dirty="0"/>
              <a:t>　</a:t>
            </a:r>
            <a:r>
              <a:rPr lang="en-US" altLang="ja-JP" sz="2000" dirty="0"/>
              <a:t> </a:t>
            </a:r>
          </a:p>
          <a:p>
            <a:endParaRPr lang="en-US" altLang="ja-JP" sz="2000" b="1" dirty="0"/>
          </a:p>
          <a:p>
            <a:r>
              <a:rPr lang="ja-JP" altLang="en-US" sz="2000" b="1" dirty="0"/>
              <a:t>③</a:t>
            </a:r>
            <a:r>
              <a:rPr lang="en-US" altLang="ja-JP" sz="2000" b="1" dirty="0"/>
              <a:t> </a:t>
            </a:r>
            <a:r>
              <a:rPr lang="en-US" altLang="ja-JP" sz="2000" b="1" dirty="0" smtClean="0"/>
              <a:t>Uncertainty of the direction of decay π</a:t>
            </a:r>
            <a:r>
              <a:rPr lang="ja-JP" altLang="en-US" sz="2000" b="1" dirty="0"/>
              <a:t>→</a:t>
            </a:r>
            <a:r>
              <a:rPr lang="en-US" altLang="ja-JP" sz="2000" b="1" dirty="0" err="1" smtClean="0"/>
              <a:t>μ</a:t>
            </a:r>
            <a:endParaRPr lang="en-US" altLang="ja-JP" sz="2000" b="1" dirty="0"/>
          </a:p>
          <a:p>
            <a:r>
              <a:rPr lang="ja-JP" altLang="en-US" sz="2000" dirty="0"/>
              <a:t>　</a:t>
            </a:r>
            <a:endParaRPr lang="en-US" altLang="ja-JP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24000" y="5562423"/>
            <a:ext cx="105031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b="1" dirty="0"/>
          </a:p>
          <a:p>
            <a:r>
              <a:rPr lang="ja-JP" altLang="en-US" sz="2400" b="1" dirty="0">
                <a:solidFill>
                  <a:srgbClr val="FF0000"/>
                </a:solidFill>
              </a:rPr>
              <a:t>→　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I want to check the decay  and length of flight by  each event !!   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r>
              <a:rPr lang="ja-JP" altLang="en-US" sz="2400" b="1" dirty="0">
                <a:solidFill>
                  <a:srgbClr val="FF0000"/>
                </a:solidFill>
              </a:rPr>
              <a:t>→　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Use simulations !!</a:t>
            </a:r>
            <a:endParaRPr lang="ja-JP" altLang="en-US" sz="2400" b="1" dirty="0">
              <a:solidFill>
                <a:srgbClr val="FF0000"/>
              </a:solidFill>
            </a:endParaRPr>
          </a:p>
          <a:p>
            <a:endParaRPr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136237"/>
              </p:ext>
            </p:extLst>
          </p:nvPr>
        </p:nvGraphicFramePr>
        <p:xfrm>
          <a:off x="212271" y="1143001"/>
          <a:ext cx="5290173" cy="4419422"/>
        </p:xfrm>
        <a:graphic>
          <a:graphicData uri="http://schemas.openxmlformats.org/drawingml/2006/table">
            <a:tbl>
              <a:tblPr/>
              <a:tblGrid>
                <a:gridCol w="1966260"/>
                <a:gridCol w="1763392"/>
                <a:gridCol w="1560521"/>
              </a:tblGrid>
              <a:tr h="86565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Magnets</a:t>
                      </a:r>
                      <a:r>
                        <a:rPr lang="en-US" altLang="ja-JP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 setting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charset="-128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TOF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測定解析結果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656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Momentum</a:t>
                      </a:r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　[</a:t>
                      </a:r>
                      <a:r>
                        <a:rPr lang="mr-I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MeV</a:t>
                      </a:r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/</a:t>
                      </a:r>
                      <a:r>
                        <a:rPr lang="mr-I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c</a:t>
                      </a:r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]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Momentum</a:t>
                      </a:r>
                    </a:p>
                    <a:p>
                      <a:pPr algn="ctr" rtl="0" fontAlgn="ctr"/>
                      <a:r>
                        <a:rPr lang="mr-I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[</a:t>
                      </a:r>
                      <a:r>
                        <a:rPr lang="mr-IN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MeV</a:t>
                      </a:r>
                      <a:r>
                        <a:rPr lang="mr-I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/</a:t>
                      </a:r>
                      <a:r>
                        <a:rPr lang="mr-IN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c</a:t>
                      </a:r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]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　　</a:t>
                      </a:r>
                      <a:r>
                        <a:rPr lang="en-US" altLang="ja-JP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Δp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/p[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％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]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charset="-128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6720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40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44.0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 </a:t>
                      </a:r>
                      <a:r>
                        <a:rPr lang="en-US" altLang="ja-JP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±0.02</a:t>
                      </a:r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　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8.3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6720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50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54.0 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±0.01</a:t>
                      </a:r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　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8.7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6720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60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64.7 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±0.01</a:t>
                      </a:r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　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8.4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6720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70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74.1 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±0.01</a:t>
                      </a:r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　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charset="-128"/>
                        </a:rPr>
                        <a:t>8.3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22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1925"/>
            <a:ext cx="7053943" cy="421351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5058" y="0"/>
            <a:ext cx="9144000" cy="1299411"/>
          </a:xfrm>
          <a:noFill/>
        </p:spPr>
        <p:txBody>
          <a:bodyPr>
            <a:normAutofit/>
          </a:bodyPr>
          <a:lstStyle/>
          <a:p>
            <a:r>
              <a:rPr kumimoji="1" lang="en-US" altLang="ja-JP" sz="3600" b="1" dirty="0" smtClean="0">
                <a:solidFill>
                  <a:srgbClr val="FF0000"/>
                </a:solidFill>
              </a:rPr>
              <a:t>Simulation by G4-Beamline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84572" y="1821925"/>
            <a:ext cx="513313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・</a:t>
            </a:r>
            <a:r>
              <a:rPr kumimoji="1" lang="en-US" altLang="ja-JP" sz="2400" dirty="0" smtClean="0"/>
              <a:t>Reproduce </a:t>
            </a:r>
            <a:r>
              <a:rPr kumimoji="1" lang="en-US" altLang="ja-JP" sz="2400" dirty="0" err="1" smtClean="0"/>
              <a:t>MuSIC</a:t>
            </a:r>
            <a:r>
              <a:rPr lang="en-US" altLang="ja-JP" sz="2400" dirty="0" smtClean="0"/>
              <a:t>-Beamline 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 in G4Beamlie .</a:t>
            </a:r>
          </a:p>
          <a:p>
            <a:endParaRPr lang="en-US" altLang="ja-JP" sz="2400" dirty="0"/>
          </a:p>
          <a:p>
            <a:r>
              <a:rPr lang="ja-JP" altLang="en-US" sz="2400" dirty="0" smtClean="0"/>
              <a:t>・</a:t>
            </a:r>
            <a:r>
              <a:rPr lang="en-US" altLang="ja-JP" sz="2400" dirty="0" smtClean="0"/>
              <a:t>Put Virtual detector at the same 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place of scintillator .</a:t>
            </a:r>
          </a:p>
          <a:p>
            <a:r>
              <a:rPr kumimoji="1" lang="en-US" altLang="ja-JP" sz="2400" dirty="0" smtClean="0"/>
              <a:t>   </a:t>
            </a:r>
            <a:endParaRPr kumimoji="1" lang="en-US" altLang="ja-JP" sz="2400" dirty="0"/>
          </a:p>
          <a:p>
            <a:r>
              <a:rPr lang="ja-JP" altLang="en-US" sz="2400" dirty="0" smtClean="0"/>
              <a:t>・</a:t>
            </a:r>
            <a:r>
              <a:rPr lang="en-US" altLang="ja-JP" sz="2400" dirty="0" smtClean="0"/>
              <a:t>At first ,reproduce  only 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60 MeV/c magnets setting . </a:t>
            </a:r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54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3" y="2691040"/>
            <a:ext cx="5558066" cy="3783798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783771" y="6474838"/>
            <a:ext cx="26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Test data  (60 MeV/c)</a:t>
            </a:r>
            <a:endParaRPr kumimoji="1" lang="ja-JP" altLang="en-US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15359" y="6532547"/>
            <a:ext cx="342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Simulation data  (60 MeV/c )</a:t>
            </a:r>
            <a:endParaRPr kumimoji="1" lang="ja-JP" altLang="en-US" b="1" dirty="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0" y="1034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smtClean="0">
                <a:solidFill>
                  <a:srgbClr val="FF0000"/>
                </a:solidFill>
              </a:rPr>
              <a:t>TOF of Muons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98" y="2653105"/>
            <a:ext cx="5814570" cy="393791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72376" y="1360443"/>
            <a:ext cx="80906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・</a:t>
            </a:r>
            <a:r>
              <a:rPr lang="en-US" altLang="ja-JP" dirty="0" smtClean="0"/>
              <a:t>At p</a:t>
            </a:r>
            <a:r>
              <a:rPr kumimoji="1" lang="en-US" altLang="ja-JP" dirty="0" smtClean="0"/>
              <a:t>eak momentum , simulation data accords closely with the test data .</a:t>
            </a:r>
          </a:p>
          <a:p>
            <a:endParaRPr lang="en-US" altLang="ja-JP" dirty="0"/>
          </a:p>
          <a:p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The </a:t>
            </a:r>
            <a:r>
              <a:rPr lang="en-US" altLang="ja-JP" dirty="0" smtClean="0"/>
              <a:t>simulation data has a similar shape to the test data 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8240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22" y="2021568"/>
            <a:ext cx="6152778" cy="4166961"/>
          </a:xfrm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136071" y="2301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0000"/>
                </a:solidFill>
              </a:rPr>
              <a:t>Momentum of muons 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43143" y="6285014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Simulation (60MeV/c)</a:t>
            </a:r>
            <a:endParaRPr kumimoji="1" lang="ja-JP" altLang="en-US" b="1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" y="2021568"/>
            <a:ext cx="5951004" cy="405130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59229" y="6354020"/>
            <a:ext cx="5509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Test data (60 MeV/c)   based TOF(L=24.075m)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979489" y="2021568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/>
              <a:t>||</a:t>
            </a:r>
            <a:endParaRPr lang="en-US" altLang="ja-JP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887155" y="2021568"/>
            <a:ext cx="27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|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9140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Pion decay point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10363" y="342919"/>
            <a:ext cx="66816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Almost all Pion decay to muon  at z&lt;5000 mm</a:t>
            </a:r>
          </a:p>
          <a:p>
            <a:endParaRPr lang="en-US" altLang="ja-JP" sz="2400" dirty="0"/>
          </a:p>
          <a:p>
            <a:r>
              <a:rPr kumimoji="1" lang="en-US" altLang="ja-JP" sz="2400" dirty="0" smtClean="0"/>
              <a:t>(The place of first  Bending magnet Z~6000 </a:t>
            </a:r>
            <a:r>
              <a:rPr lang="en-US" altLang="ja-JP" sz="2400" dirty="0" smtClean="0"/>
              <a:t> </a:t>
            </a:r>
            <a:r>
              <a:rPr kumimoji="1" lang="en-US" altLang="ja-JP" sz="2400" dirty="0" smtClean="0"/>
              <a:t>)</a:t>
            </a:r>
          </a:p>
          <a:p>
            <a:r>
              <a:rPr kumimoji="1" lang="en-US" altLang="ja-JP" sz="2400" dirty="0" smtClean="0"/>
              <a:t> 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6" y="1668482"/>
            <a:ext cx="72009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17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68807" y="1250047"/>
            <a:ext cx="120735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/>
              <a:t>・</a:t>
            </a:r>
            <a:r>
              <a:rPr kumimoji="1" lang="en-US" altLang="ja-JP" sz="3200" b="1" dirty="0" smtClean="0"/>
              <a:t>I wil</a:t>
            </a:r>
            <a:r>
              <a:rPr lang="en-US" altLang="ja-JP" sz="3200" b="1" dirty="0" smtClean="0"/>
              <a:t>l  consider the fact of the shape of momentum   </a:t>
            </a:r>
          </a:p>
          <a:p>
            <a:r>
              <a:rPr lang="en-US" altLang="ja-JP" sz="3200" b="1" dirty="0"/>
              <a:t> </a:t>
            </a:r>
            <a:r>
              <a:rPr lang="en-US" altLang="ja-JP" sz="3200" b="1" dirty="0" smtClean="0"/>
              <a:t>  distribution ,and how to cut .</a:t>
            </a:r>
            <a:endParaRPr kumimoji="1" lang="en-US" altLang="ja-JP" sz="3200" b="1" dirty="0" smtClean="0"/>
          </a:p>
          <a:p>
            <a:endParaRPr lang="en-US" altLang="ja-JP" sz="3200" b="1" dirty="0" smtClean="0"/>
          </a:p>
          <a:p>
            <a:r>
              <a:rPr lang="ja-JP" altLang="en-US" sz="2400" b="1" dirty="0"/>
              <a:t>・</a:t>
            </a:r>
            <a:r>
              <a:rPr lang="en-US" altLang="ja-JP" sz="3200" b="1" dirty="0"/>
              <a:t>I will check the correlation of flight distance, TOF, and    </a:t>
            </a:r>
          </a:p>
          <a:p>
            <a:r>
              <a:rPr lang="en-US" altLang="ja-JP" sz="3200" b="1" dirty="0"/>
              <a:t>  momentum </a:t>
            </a:r>
            <a:r>
              <a:rPr lang="en-US" altLang="ja-JP" sz="3200" b="1" dirty="0" smtClean="0"/>
              <a:t> </a:t>
            </a:r>
            <a:r>
              <a:rPr lang="en-US" altLang="ja-JP" sz="3200" b="1" dirty="0"/>
              <a:t>for each event to find the factors </a:t>
            </a:r>
          </a:p>
          <a:p>
            <a:r>
              <a:rPr lang="en-US" altLang="ja-JP" sz="3200" b="1" dirty="0"/>
              <a:t>  that lead to the improvement of beam accuracy.</a:t>
            </a:r>
            <a:endParaRPr lang="ja-JP" altLang="en-US" sz="3200" b="1" dirty="0"/>
          </a:p>
          <a:p>
            <a:endParaRPr lang="en-US" altLang="ja-JP" sz="3200" b="1" dirty="0" smtClean="0"/>
          </a:p>
          <a:p>
            <a:r>
              <a:rPr lang="ja-JP" altLang="en-US" sz="3200" b="1" dirty="0" smtClean="0"/>
              <a:t>・</a:t>
            </a:r>
            <a:r>
              <a:rPr lang="en-US" altLang="ja-JP" sz="3200" b="1" dirty="0" smtClean="0"/>
              <a:t>I will simulate Other magnets setting case ,too.</a:t>
            </a:r>
            <a:r>
              <a:rPr kumimoji="1" lang="en-US" altLang="ja-JP" sz="3200" b="1" dirty="0" smtClean="0"/>
              <a:t>    </a:t>
            </a:r>
            <a:endParaRPr kumimoji="1" lang="en-US" altLang="ja-JP" sz="3200" b="1" dirty="0" smtClean="0"/>
          </a:p>
          <a:p>
            <a:endParaRPr kumimoji="1" lang="en-US" altLang="ja-JP" sz="3200" b="1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7912" y="337004"/>
            <a:ext cx="82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i="1" dirty="0" smtClean="0">
                <a:solidFill>
                  <a:srgbClr val="FF0000"/>
                </a:solidFill>
              </a:rPr>
              <a:t>Future</a:t>
            </a:r>
            <a:endParaRPr kumimoji="1" lang="ja-JP" altLang="en-US" sz="3200" b="1" i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8807" y="1507084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sz="2400" dirty="0" smtClean="0"/>
          </a:p>
          <a:p>
            <a:endParaRPr kumimoji="1" lang="en-US" altLang="ja-JP" dirty="0"/>
          </a:p>
          <a:p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9406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予備スライド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8774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6776"/>
          </a:xfrm>
        </p:spPr>
        <p:txBody>
          <a:bodyPr/>
          <a:lstStyle/>
          <a:p>
            <a:r>
              <a:rPr kumimoji="1" lang="en-US" altLang="ja-JP" sz="3200" b="1" dirty="0" smtClean="0">
                <a:solidFill>
                  <a:srgbClr val="FF0000"/>
                </a:solidFill>
              </a:rPr>
              <a:t>Outline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8190" y="1187532"/>
            <a:ext cx="11583389" cy="55339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 dirty="0" smtClean="0"/>
              <a:t>・</a:t>
            </a:r>
            <a:r>
              <a:rPr lang="en-US" altLang="ja-JP" b="1" dirty="0" smtClean="0"/>
              <a:t>Motivation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　</a:t>
            </a:r>
            <a:r>
              <a:rPr lang="en-US" altLang="ja-JP" sz="2400" dirty="0" smtClean="0"/>
              <a:t> 	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b="1" dirty="0" smtClean="0"/>
              <a:t>・</a:t>
            </a:r>
            <a:r>
              <a:rPr kumimoji="1" lang="en-US" altLang="ja-JP" b="1" dirty="0" smtClean="0"/>
              <a:t>Mu	SIC Beam </a:t>
            </a:r>
            <a:r>
              <a:rPr lang="en-US" altLang="ja-JP" b="1" dirty="0" smtClean="0"/>
              <a:t>line</a:t>
            </a:r>
            <a:r>
              <a:rPr lang="en-US" altLang="ja-JP" dirty="0" smtClean="0"/>
              <a:t>  </a:t>
            </a:r>
          </a:p>
          <a:p>
            <a:pPr marL="0" indent="0">
              <a:buNone/>
            </a:pPr>
            <a:endParaRPr lang="en-US" altLang="ja-JP" b="1" dirty="0" smtClean="0"/>
          </a:p>
          <a:p>
            <a:pPr marL="0" indent="0">
              <a:buNone/>
            </a:pPr>
            <a:r>
              <a:rPr lang="ja-JP" altLang="en-US" b="1" dirty="0" smtClean="0"/>
              <a:t>・</a:t>
            </a:r>
            <a:r>
              <a:rPr lang="en-US" altLang="ja-JP" b="1" dirty="0" err="1" smtClean="0"/>
              <a:t>MuSIC</a:t>
            </a:r>
            <a:r>
              <a:rPr lang="en-US" altLang="ja-JP" b="1" dirty="0" smtClean="0"/>
              <a:t> Beam test  (TOF </a:t>
            </a:r>
            <a:r>
              <a:rPr lang="en-US" altLang="ja-JP" b="1" dirty="0" smtClean="0"/>
              <a:t>)</a:t>
            </a:r>
            <a:endParaRPr lang="en-US" altLang="ja-JP" b="1" dirty="0" smtClean="0"/>
          </a:p>
          <a:p>
            <a:pPr marL="0" indent="0">
              <a:buNone/>
            </a:pPr>
            <a:r>
              <a:rPr lang="en-US" altLang="ja-JP" b="1" dirty="0" smtClean="0"/>
              <a:t> </a:t>
            </a:r>
          </a:p>
          <a:p>
            <a:pPr marL="0" indent="0">
              <a:buNone/>
            </a:pPr>
            <a:r>
              <a:rPr lang="en-US" altLang="ja-JP" b="1" dirty="0"/>
              <a:t> </a:t>
            </a:r>
            <a:r>
              <a:rPr lang="ja-JP" altLang="en-US" b="1" dirty="0" smtClean="0"/>
              <a:t>・</a:t>
            </a:r>
            <a:r>
              <a:rPr lang="en-US" altLang="ja-JP" b="1" dirty="0" smtClean="0"/>
              <a:t>G4Beamline simulation</a:t>
            </a:r>
            <a:endParaRPr lang="en-US" altLang="ja-JP" sz="2000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b="1" dirty="0" smtClean="0"/>
              <a:t>・</a:t>
            </a:r>
            <a:r>
              <a:rPr lang="en-US" altLang="ja-JP" b="1" dirty="0" smtClean="0"/>
              <a:t>Future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sz="2000" dirty="0" smtClean="0"/>
              <a:t> 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b="1" i="1" u="sng" dirty="0" smtClean="0"/>
          </a:p>
          <a:p>
            <a:pPr marL="0" indent="0">
              <a:buNone/>
            </a:pPr>
            <a:endParaRPr lang="en-US" altLang="ja-JP" sz="2000" b="1" i="1" u="sng" dirty="0" smtClean="0"/>
          </a:p>
        </p:txBody>
      </p:sp>
    </p:spTree>
    <p:extLst>
      <p:ext uri="{BB962C8B-B14F-4D97-AF65-F5344CB8AC3E}">
        <p14:creationId xmlns:p14="http://schemas.microsoft.com/office/powerpoint/2010/main" val="49325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94172"/>
          </a:xfrm>
          <a:solidFill>
            <a:schemeClr val="bg1"/>
          </a:solidFill>
        </p:spPr>
        <p:txBody>
          <a:bodyPr/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Motivation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 useBgFill="1"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524001" y="1354041"/>
                <a:ext cx="10101942" cy="5201504"/>
              </a:xfrm>
            </p:spPr>
            <p:txBody>
              <a:bodyPr>
                <a:noAutofit/>
              </a:bodyPr>
              <a:lstStyle/>
              <a:p>
                <a:r>
                  <a:rPr lang="en-US" altLang="ja-JP" sz="3200" b="1" dirty="0" smtClean="0"/>
                  <a:t> Optimize the Muon Beam in </a:t>
                </a:r>
                <a:r>
                  <a:rPr lang="en-US" altLang="ja-JP" sz="3200" b="1" dirty="0"/>
                  <a:t>RCNP-</a:t>
                </a:r>
                <a:r>
                  <a:rPr lang="en-US" altLang="ja-JP" sz="3200" b="1" dirty="0" err="1"/>
                  <a:t>MuSIC</a:t>
                </a:r>
                <a:r>
                  <a:rPr lang="en-US" altLang="ja-JP" sz="3200" b="1" dirty="0" smtClean="0"/>
                  <a:t> </a:t>
                </a:r>
                <a:r>
                  <a:rPr lang="ja-JP" altLang="en-US" sz="3200" dirty="0"/>
                  <a:t>　　　　　　　　</a:t>
                </a:r>
                <a:endParaRPr lang="en-US" altLang="ja-JP" sz="3200" dirty="0"/>
              </a:p>
              <a:p>
                <a:pPr lvl="1"/>
                <a:endParaRPr lang="en-US" altLang="ja-JP" sz="2800" dirty="0" smtClean="0"/>
              </a:p>
              <a:p>
                <a:pPr lvl="1"/>
                <a:r>
                  <a:rPr lang="en-US" altLang="ja-JP" sz="2800" dirty="0" smtClean="0"/>
                  <a:t>the measured momentum doesn’t much the momentum set by beamline-magnets .</a:t>
                </a:r>
                <a:endParaRPr lang="en-US" altLang="ja-JP" sz="28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mr-IN" altLang="ja-JP" sz="2800" i="1"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charset="0"/>
                          </a:rPr>
                          <m:t>Δp</m:t>
                        </m:r>
                      </m:num>
                      <m:den>
                        <m:r>
                          <a:rPr lang="en-US" altLang="ja-JP" sz="2800" i="1">
                            <a:latin typeface="Cambria Math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altLang="ja-JP" sz="2800" dirty="0"/>
                  <a:t> </a:t>
                </a:r>
                <a:r>
                  <a:rPr lang="en-US" altLang="ja-JP" sz="2800" dirty="0" smtClean="0"/>
                  <a:t>is </a:t>
                </a:r>
                <a:r>
                  <a:rPr lang="en-US" altLang="ja-JP" sz="2800" dirty="0"/>
                  <a:t>slightly large.</a:t>
                </a:r>
                <a:r>
                  <a:rPr lang="ja-JP" altLang="en-US" sz="2800" dirty="0" smtClean="0"/>
                  <a:t>（</a:t>
                </a:r>
                <a:r>
                  <a:rPr lang="en-US" altLang="ja-JP" sz="2800" dirty="0"/>
                  <a:t>~7〜10</a:t>
                </a:r>
                <a:r>
                  <a:rPr lang="ja-JP" altLang="en-US" sz="2800" dirty="0"/>
                  <a:t>％）</a:t>
                </a:r>
                <a:endParaRPr lang="en-US" altLang="ja-JP" sz="2800" dirty="0"/>
              </a:p>
              <a:p>
                <a:pPr lvl="1"/>
                <a:endParaRPr lang="en-US" altLang="ja-JP" sz="2800" dirty="0"/>
              </a:p>
              <a:p>
                <a:pPr marL="0" indent="0">
                  <a:buNone/>
                </a:pPr>
                <a:r>
                  <a:rPr lang="en-US" altLang="ja-JP" sz="2400" b="1" dirty="0" smtClean="0"/>
                  <a:t>       I did </a:t>
                </a:r>
                <a:r>
                  <a:rPr lang="mr-IN" altLang="ja-JP" sz="2400" b="1" dirty="0" smtClean="0"/>
                  <a:t>…</a:t>
                </a:r>
                <a:endParaRPr lang="en-US" altLang="ja-JP" sz="2400" b="1" dirty="0"/>
              </a:p>
              <a:p>
                <a:pPr marL="0" indent="0">
                  <a:buNone/>
                </a:pPr>
                <a:r>
                  <a:rPr lang="ja-JP" altLang="en-US" sz="2400" b="1" dirty="0"/>
                  <a:t>　</a:t>
                </a:r>
                <a:r>
                  <a:rPr lang="en-US" altLang="ja-JP" sz="2400" b="1" dirty="0" smtClean="0"/>
                  <a:t>        </a:t>
                </a:r>
                <a:r>
                  <a:rPr lang="ja-JP" altLang="en-US" sz="2400" b="1" dirty="0" smtClean="0"/>
                  <a:t>①</a:t>
                </a:r>
                <a:r>
                  <a:rPr lang="en-US" altLang="ja-JP" sz="2400" b="1" dirty="0" smtClean="0"/>
                  <a:t> Beam test again</a:t>
                </a:r>
                <a:endParaRPr lang="en-US" altLang="ja-JP" sz="2400" b="1" dirty="0"/>
              </a:p>
              <a:p>
                <a:pPr marL="0" indent="0">
                  <a:buNone/>
                </a:pPr>
                <a:r>
                  <a:rPr lang="ja-JP" altLang="en-US" sz="2400" b="1" dirty="0"/>
                  <a:t>　</a:t>
                </a:r>
                <a:r>
                  <a:rPr lang="en-US" altLang="ja-JP" sz="2400" b="1" dirty="0"/>
                  <a:t>   </a:t>
                </a:r>
                <a:r>
                  <a:rPr lang="en-US" altLang="ja-JP" sz="2400" b="1" dirty="0" smtClean="0"/>
                  <a:t>     </a:t>
                </a:r>
                <a:r>
                  <a:rPr lang="ja-JP" altLang="en-US" sz="2400" b="1" dirty="0" smtClean="0"/>
                  <a:t>②</a:t>
                </a:r>
                <a:r>
                  <a:rPr lang="en-US" altLang="ja-JP" sz="2400" b="1" dirty="0" smtClean="0"/>
                  <a:t>Simulation by G4Beamline          </a:t>
                </a:r>
                <a:endParaRPr lang="en-US" altLang="ja-JP" sz="2400" b="1" dirty="0"/>
              </a:p>
              <a:p>
                <a:endParaRPr lang="en-US" altLang="ja-JP" sz="2400" dirty="0"/>
              </a:p>
              <a:p>
                <a:endParaRPr lang="en-US" altLang="ja-JP" sz="2400" dirty="0"/>
              </a:p>
            </p:txBody>
          </p:sp>
        </mc:Choice>
        <mc:Fallback>
          <p:sp useBgFill="1"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1" y="1354041"/>
                <a:ext cx="10101942" cy="5201504"/>
              </a:xfrm>
              <a:blipFill rotWithShape="0">
                <a:blip r:embed="rId2"/>
                <a:stretch>
                  <a:fillRect l="-1388" t="-2462" r="-11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下矢印 3"/>
          <p:cNvSpPr/>
          <p:nvPr/>
        </p:nvSpPr>
        <p:spPr>
          <a:xfrm>
            <a:off x="3242491" y="3820855"/>
            <a:ext cx="802106" cy="49647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68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593" y="170254"/>
            <a:ext cx="3883702" cy="789118"/>
          </a:xfrm>
        </p:spPr>
        <p:txBody>
          <a:bodyPr/>
          <a:lstStyle/>
          <a:p>
            <a:r>
              <a:rPr kumimoji="1" lang="en-US" altLang="ja-JP" sz="3200" b="1" dirty="0" err="1" smtClean="0">
                <a:solidFill>
                  <a:srgbClr val="FF0000"/>
                </a:solidFill>
              </a:rPr>
              <a:t>MuSIC</a:t>
            </a:r>
            <a:r>
              <a:rPr kumimoji="1" lang="en-US" altLang="ja-JP" sz="3200" b="1" dirty="0" smtClean="0">
                <a:solidFill>
                  <a:srgbClr val="FF0000"/>
                </a:solidFill>
              </a:rPr>
              <a:t> beam line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2" y="1239486"/>
            <a:ext cx="9286504" cy="5374473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5387934" y="69563"/>
            <a:ext cx="46693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・</a:t>
            </a:r>
            <a:r>
              <a:rPr lang="en-US" altLang="ja-JP" b="1" dirty="0" smtClean="0"/>
              <a:t>in Osaka University(RCNP)</a:t>
            </a:r>
          </a:p>
          <a:p>
            <a:endParaRPr kumimoji="1" lang="en-US" altLang="ja-JP" b="1" dirty="0"/>
          </a:p>
          <a:p>
            <a:r>
              <a:rPr lang="ja-JP" altLang="en-US" b="1" dirty="0" smtClean="0"/>
              <a:t>・</a:t>
            </a:r>
            <a:r>
              <a:rPr lang="en-US" altLang="ja-JP" b="1" dirty="0" smtClean="0"/>
              <a:t>DC muon beam line</a:t>
            </a:r>
          </a:p>
          <a:p>
            <a:endParaRPr lang="en-US" altLang="ja-JP" b="1" dirty="0" smtClean="0"/>
          </a:p>
          <a:p>
            <a:r>
              <a:rPr lang="ja-JP" altLang="en-US" b="1" dirty="0" smtClean="0"/>
              <a:t>・</a:t>
            </a:r>
            <a:r>
              <a:rPr lang="en-US" altLang="ja-JP" b="1" dirty="0" smtClean="0"/>
              <a:t>Large Pion-Production-Target</a:t>
            </a:r>
          </a:p>
          <a:p>
            <a:r>
              <a:rPr lang="en-US" altLang="ja-JP" b="1" dirty="0"/>
              <a:t> </a:t>
            </a:r>
            <a:r>
              <a:rPr lang="en-US" altLang="ja-JP" b="1" dirty="0" smtClean="0"/>
              <a:t>   in Capture-Solenoid</a:t>
            </a:r>
            <a:endParaRPr lang="en-US" altLang="ja-JP" b="1" dirty="0"/>
          </a:p>
          <a:p>
            <a:endParaRPr kumimoji="1" lang="ja-JP" altLang="en-US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40872" y="3118757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C(target)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712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0" y="-9318"/>
            <a:ext cx="9144000" cy="994172"/>
          </a:xfrm>
          <a:solidFill>
            <a:schemeClr val="bg1"/>
          </a:solidFill>
        </p:spPr>
        <p:txBody>
          <a:bodyPr/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Beam </a:t>
            </a:r>
            <a:r>
              <a:rPr lang="en-US" altLang="ja-JP" b="1" dirty="0" smtClean="0">
                <a:solidFill>
                  <a:srgbClr val="FF0000"/>
                </a:solidFill>
              </a:rPr>
              <a:t>test (TOF)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6798" r="28080" b="22222"/>
          <a:stretch/>
        </p:blipFill>
        <p:spPr>
          <a:xfrm>
            <a:off x="1524001" y="1358088"/>
            <a:ext cx="4116645" cy="4978544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5759116" y="1358089"/>
            <a:ext cx="563822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/>
              <a:t>September  2018  at RCNP</a:t>
            </a:r>
            <a:endParaRPr lang="en-US" altLang="ja-JP" sz="2400" b="1" dirty="0"/>
          </a:p>
          <a:p>
            <a:endParaRPr lang="en-US" altLang="ja-JP" sz="2400" b="1" dirty="0"/>
          </a:p>
          <a:p>
            <a:r>
              <a:rPr lang="en-US" altLang="ja-JP" sz="2400" dirty="0" smtClean="0"/>
              <a:t>Plastic-scintillator(100×100×5 </a:t>
            </a:r>
            <a:r>
              <a:rPr lang="en-US" altLang="ja-JP" sz="2400" dirty="0"/>
              <a:t>mm) </a:t>
            </a:r>
            <a:endParaRPr lang="en-US" altLang="ja-JP" sz="2400" dirty="0" smtClean="0"/>
          </a:p>
          <a:p>
            <a:r>
              <a:rPr lang="en-US" altLang="ja-JP" sz="2400" dirty="0" smtClean="0"/>
              <a:t>connected to PMT -H7195 set .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en-US" altLang="ja-JP" sz="2400" dirty="0" smtClean="0"/>
              <a:t>Obtain TDC-data and ADC-data of muons and positrons .</a:t>
            </a:r>
            <a:endParaRPr lang="en-US" altLang="ja-JP" sz="2400" dirty="0"/>
          </a:p>
          <a:p>
            <a:endParaRPr lang="en-US" altLang="ja-JP" sz="2100" dirty="0"/>
          </a:p>
          <a:p>
            <a:endParaRPr lang="en-US" altLang="ja-JP" sz="2100" dirty="0"/>
          </a:p>
          <a:p>
            <a:endParaRPr lang="en-US" altLang="ja-JP" sz="2100" dirty="0"/>
          </a:p>
          <a:p>
            <a:r>
              <a:rPr lang="en-US" altLang="ja-JP" sz="2100" dirty="0" smtClean="0"/>
              <a:t>Set the Magnets for the each momentum .</a:t>
            </a:r>
            <a:endParaRPr lang="en-US" altLang="ja-JP" sz="2100" dirty="0"/>
          </a:p>
          <a:p>
            <a:endParaRPr lang="en-US" altLang="ja-JP" sz="2100" dirty="0" smtClean="0"/>
          </a:p>
          <a:p>
            <a:r>
              <a:rPr lang="en-US" altLang="ja-JP" sz="2100" dirty="0" smtClean="0"/>
              <a:t>(p </a:t>
            </a:r>
            <a:r>
              <a:rPr lang="en-US" altLang="ja-JP" sz="2100" dirty="0"/>
              <a:t>=  40 , 50 , 60 , 70 </a:t>
            </a:r>
            <a:r>
              <a:rPr lang="en-US" altLang="ja-JP" sz="2100" dirty="0" smtClean="0"/>
              <a:t>MeV/c)</a:t>
            </a:r>
            <a:r>
              <a:rPr lang="ja-JP" altLang="en-US" sz="2100" dirty="0"/>
              <a:t>　</a:t>
            </a:r>
            <a:endParaRPr lang="en-US" altLang="ja-JP" sz="2100" dirty="0"/>
          </a:p>
          <a:p>
            <a:endParaRPr lang="en-US" altLang="ja-JP" sz="2100" dirty="0"/>
          </a:p>
          <a:p>
            <a:r>
              <a:rPr lang="en-US" altLang="ja-JP" sz="2100" dirty="0" smtClean="0"/>
              <a:t>Get data of TOF(Time Of Flight).    </a:t>
            </a:r>
            <a:endParaRPr lang="en-US" altLang="ja-JP" sz="2100" dirty="0"/>
          </a:p>
          <a:p>
            <a:endParaRPr lang="en-US" altLang="ja-JP" sz="2000" dirty="0"/>
          </a:p>
          <a:p>
            <a:endParaRPr lang="en-US" altLang="ja-JP" sz="2000" dirty="0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3433012" y="2839453"/>
            <a:ext cx="497305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3397959" y="2981856"/>
            <a:ext cx="118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10 mm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H="1">
            <a:off x="4122821" y="2202811"/>
            <a:ext cx="16042" cy="47924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3681664" y="1738913"/>
            <a:ext cx="118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10 mm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32" name="直線矢印コネクタ 31"/>
          <p:cNvCxnSpPr/>
          <p:nvPr/>
        </p:nvCxnSpPr>
        <p:spPr>
          <a:xfrm flipH="1">
            <a:off x="1636296" y="2417361"/>
            <a:ext cx="2045369" cy="156450"/>
          </a:xfrm>
          <a:prstGeom prst="straightConnector1">
            <a:avLst/>
          </a:prstGeom>
          <a:ln w="38100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1622708" y="203247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rgbClr val="FFFF00"/>
                </a:solidFill>
              </a:rPr>
              <a:t>ビーム</a:t>
            </a:r>
          </a:p>
        </p:txBody>
      </p:sp>
    </p:spTree>
    <p:extLst>
      <p:ext uri="{BB962C8B-B14F-4D97-AF65-F5344CB8AC3E}">
        <p14:creationId xmlns:p14="http://schemas.microsoft.com/office/powerpoint/2010/main" val="180377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3766" y="148075"/>
            <a:ext cx="10515600" cy="564773"/>
          </a:xfrm>
        </p:spPr>
        <p:txBody>
          <a:bodyPr>
            <a:normAutofit/>
          </a:bodyPr>
          <a:lstStyle/>
          <a:p>
            <a:r>
              <a:rPr kumimoji="1" lang="en-US" altLang="ja-JP" sz="3200" b="1" dirty="0" smtClean="0">
                <a:solidFill>
                  <a:srgbClr val="FF0000"/>
                </a:solidFill>
              </a:rPr>
              <a:t> Raw data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6" y="929898"/>
            <a:ext cx="5481880" cy="3731932"/>
          </a:xfrm>
          <a:prstGeom prst="rect">
            <a:avLst/>
          </a:prstGeom>
        </p:spPr>
      </p:pic>
      <p:sp>
        <p:nvSpPr>
          <p:cNvPr id="5" name="円弧 4"/>
          <p:cNvSpPr/>
          <p:nvPr/>
        </p:nvSpPr>
        <p:spPr>
          <a:xfrm flipH="1">
            <a:off x="4401518" y="774915"/>
            <a:ext cx="1177871" cy="1441343"/>
          </a:xfrm>
          <a:prstGeom prst="arc">
            <a:avLst>
              <a:gd name="adj1" fmla="val 16757593"/>
              <a:gd name="adj2" fmla="val 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弧 5"/>
          <p:cNvSpPr/>
          <p:nvPr/>
        </p:nvSpPr>
        <p:spPr>
          <a:xfrm>
            <a:off x="2860082" y="2795864"/>
            <a:ext cx="782019" cy="1366434"/>
          </a:xfrm>
          <a:prstGeom prst="arc">
            <a:avLst>
              <a:gd name="adj1" fmla="val 16194775"/>
              <a:gd name="adj2" fmla="val 779684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25231" y="590249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electron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27786" y="261119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Muon</a:t>
            </a:r>
            <a:endParaRPr kumimoji="1" lang="en-US" altLang="ja-JP" b="1" dirty="0" smtClean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3765" y="4936210"/>
            <a:ext cx="106725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/>
              <a:t>・</a:t>
            </a:r>
            <a:r>
              <a:rPr lang="en-US" altLang="ja-JP" sz="2400" b="1" dirty="0" smtClean="0"/>
              <a:t>trigger signal  is  </a:t>
            </a:r>
            <a:r>
              <a:rPr lang="en-US" altLang="ja-JP" sz="2400" b="1" dirty="0" smtClean="0"/>
              <a:t>TOF1(left side signal </a:t>
            </a:r>
            <a:r>
              <a:rPr lang="en-US" altLang="ja-JP" sz="2400" b="1" dirty="0" smtClean="0"/>
              <a:t>of </a:t>
            </a:r>
            <a:r>
              <a:rPr lang="en-US" altLang="ja-JP" sz="2400" b="1" dirty="0" smtClean="0"/>
              <a:t>scintillator)</a:t>
            </a:r>
            <a:endParaRPr lang="en-US" altLang="ja-JP" sz="2400" b="1" dirty="0" smtClean="0"/>
          </a:p>
          <a:p>
            <a:r>
              <a:rPr kumimoji="1" lang="ja-JP" altLang="en-US" sz="2400" dirty="0" smtClean="0"/>
              <a:t>・</a:t>
            </a:r>
            <a:r>
              <a:rPr lang="en-US" altLang="ja-JP" sz="2400" dirty="0" err="1" smtClean="0"/>
              <a:t>RFt</a:t>
            </a:r>
            <a:r>
              <a:rPr lang="en-US" altLang="ja-JP" sz="2400" dirty="0" smtClean="0"/>
              <a:t> signal is regular intervals (par 540 ns)</a:t>
            </a:r>
          </a:p>
          <a:p>
            <a:endParaRPr lang="en-US" altLang="ja-JP" sz="2400" dirty="0"/>
          </a:p>
          <a:p>
            <a:r>
              <a:rPr lang="ja-JP" altLang="en-US" sz="2400" b="1" dirty="0" smtClean="0"/>
              <a:t>→</a:t>
            </a:r>
            <a:r>
              <a:rPr lang="en-US" altLang="ja-JP" sz="2400" b="1" dirty="0" err="1" smtClean="0"/>
              <a:t>RFt</a:t>
            </a:r>
            <a:r>
              <a:rPr lang="en-US" altLang="ja-JP" sz="2400" b="1" dirty="0" smtClean="0"/>
              <a:t> signal shows the TOF (Time of flight )</a:t>
            </a:r>
            <a:endParaRPr kumimoji="1" lang="ja-JP" altLang="en-US" sz="2400" b="1" dirty="0"/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7129220" y="1673817"/>
            <a:ext cx="4215539" cy="1549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6220597" y="1504649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proton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7542322" y="774915"/>
            <a:ext cx="123986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10906320" y="759417"/>
            <a:ext cx="123986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7666308" y="929898"/>
            <a:ext cx="324001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8847438" y="481914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540ns</a:t>
            </a:r>
            <a:endParaRPr kumimoji="1" lang="ja-JP" altLang="en-US" dirty="0"/>
          </a:p>
        </p:txBody>
      </p:sp>
      <p:cxnSp>
        <p:nvCxnSpPr>
          <p:cNvPr id="23" name="直線コネクタ 22"/>
          <p:cNvCxnSpPr/>
          <p:nvPr/>
        </p:nvCxnSpPr>
        <p:spPr>
          <a:xfrm flipV="1">
            <a:off x="7121405" y="3108458"/>
            <a:ext cx="4215539" cy="1549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10104712" y="2194058"/>
            <a:ext cx="123986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368032" y="293929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μ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/>
        </p:nvCxnSpPr>
        <p:spPr>
          <a:xfrm flipV="1">
            <a:off x="7129220" y="4920712"/>
            <a:ext cx="4215539" cy="15498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/>
          <p:cNvSpPr/>
          <p:nvPr/>
        </p:nvSpPr>
        <p:spPr>
          <a:xfrm>
            <a:off x="9395835" y="4008855"/>
            <a:ext cx="123986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コネクタ 28"/>
          <p:cNvCxnSpPr>
            <a:stCxn id="15" idx="2"/>
          </p:cNvCxnSpPr>
          <p:nvPr/>
        </p:nvCxnSpPr>
        <p:spPr>
          <a:xfrm>
            <a:off x="7604315" y="1689315"/>
            <a:ext cx="0" cy="354995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10952628" y="1681566"/>
            <a:ext cx="0" cy="354995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6417819" y="478155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e</a:t>
            </a:r>
            <a:endParaRPr kumimoji="1" lang="en-US" altLang="ja-JP" smtClean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0329264" y="2063901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RFt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9948012" y="3910786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RFt</a:t>
            </a:r>
            <a:endParaRPr kumimoji="1" lang="ja-JP" altLang="en-US" dirty="0"/>
          </a:p>
        </p:txBody>
      </p:sp>
      <p:cxnSp>
        <p:nvCxnSpPr>
          <p:cNvPr id="36" name="直線矢印コネクタ 35"/>
          <p:cNvCxnSpPr>
            <a:stCxn id="24" idx="3"/>
          </p:cNvCxnSpPr>
          <p:nvPr/>
        </p:nvCxnSpPr>
        <p:spPr>
          <a:xfrm>
            <a:off x="10228698" y="2651258"/>
            <a:ext cx="723930" cy="72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>
            <a:stCxn id="27" idx="3"/>
          </p:cNvCxnSpPr>
          <p:nvPr/>
        </p:nvCxnSpPr>
        <p:spPr>
          <a:xfrm>
            <a:off x="9519821" y="4466055"/>
            <a:ext cx="14328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948522" y="937029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60MeV/c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27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071206"/>
            <a:ext cx="4058652" cy="2763032"/>
          </a:xfrm>
          <a:prstGeom prst="rect">
            <a:avLst/>
          </a:prstGeom>
        </p:spPr>
      </p:pic>
      <p:sp>
        <p:nvSpPr>
          <p:cNvPr id="7" name="屈折矢印 6"/>
          <p:cNvSpPr/>
          <p:nvPr/>
        </p:nvSpPr>
        <p:spPr>
          <a:xfrm flipH="1" flipV="1">
            <a:off x="4831713" y="864211"/>
            <a:ext cx="1039459" cy="369333"/>
          </a:xfrm>
          <a:prstGeom prst="bent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曲折矢印 5"/>
          <p:cNvSpPr/>
          <p:nvPr/>
        </p:nvSpPr>
        <p:spPr>
          <a:xfrm flipH="1" flipV="1">
            <a:off x="5683512" y="3752092"/>
            <a:ext cx="1124105" cy="413261"/>
          </a:xfrm>
          <a:prstGeom prst="ben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5769552" y="2686229"/>
            <a:ext cx="5317547" cy="9859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5769554" y="750146"/>
            <a:ext cx="4859735" cy="1447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1" y="-45002"/>
            <a:ext cx="9144000" cy="728611"/>
          </a:xfrm>
          <a:noFill/>
        </p:spPr>
        <p:txBody>
          <a:bodyPr>
            <a:norm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Back Ground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21061" y="750145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　　</a:t>
            </a:r>
            <a:r>
              <a:rPr lang="en-US" altLang="ja-JP" b="1" dirty="0"/>
              <a:t>40MeV/c </a:t>
            </a:r>
            <a:endParaRPr lang="ja-JP" alt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769553" y="511625"/>
            <a:ext cx="597616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dirty="0"/>
          </a:p>
          <a:p>
            <a:r>
              <a:rPr lang="en-US" altLang="ja-JP" sz="2000" dirty="0"/>
              <a:t>  </a:t>
            </a:r>
            <a:r>
              <a:rPr lang="en-US" altLang="ja-JP" sz="2000" dirty="0" smtClean="0"/>
              <a:t>Identify  </a:t>
            </a:r>
            <a:r>
              <a:rPr lang="en-US" altLang="ja-JP" sz="2000" dirty="0" err="1" smtClean="0"/>
              <a:t>μ</a:t>
            </a:r>
            <a:r>
              <a:rPr lang="en-US" altLang="ja-JP" sz="2000" dirty="0" smtClean="0"/>
              <a:t> and  e  by the flight-time.  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en-US" altLang="ja-JP" sz="2000" dirty="0"/>
              <a:t>  </a:t>
            </a:r>
            <a:r>
              <a:rPr lang="en-US" altLang="ja-JP" sz="2000" dirty="0" smtClean="0"/>
              <a:t>Constant back ground ! 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 smtClean="0"/>
          </a:p>
          <a:p>
            <a:r>
              <a:rPr lang="en-US" altLang="ja-JP" sz="2000" dirty="0" smtClean="0"/>
              <a:t>Get only </a:t>
            </a:r>
            <a:r>
              <a:rPr lang="en-US" altLang="ja-JP" sz="2000" dirty="0" err="1" smtClean="0"/>
              <a:t>μ</a:t>
            </a:r>
            <a:r>
              <a:rPr lang="en-US" altLang="ja-JP" sz="2000" dirty="0" smtClean="0"/>
              <a:t>- events (inside of the square)  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en-US" altLang="ja-JP" sz="2000" dirty="0"/>
              <a:t>  </a:t>
            </a: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1524001" y="3851038"/>
            <a:ext cx="4058652" cy="3006963"/>
            <a:chOff x="1" y="1538522"/>
            <a:chExt cx="4793778" cy="3263504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3906823" y="4202017"/>
              <a:ext cx="422595" cy="3256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350"/>
                <a:t>μ</a:t>
              </a:r>
              <a:endParaRPr lang="ja-JP" altLang="en-US" sz="1350" dirty="0"/>
            </a:p>
          </p:txBody>
        </p:sp>
        <p:pic>
          <p:nvPicPr>
            <p:cNvPr id="14" name="コンテンツ プレースホルダー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538522"/>
              <a:ext cx="4793778" cy="3263504"/>
            </a:xfrm>
            <a:prstGeom prst="rect">
              <a:avLst/>
            </a:prstGeom>
            <a:solidFill>
              <a:srgbClr val="FFFF00"/>
            </a:solidFill>
          </p:spPr>
        </p:pic>
        <p:sp>
          <p:nvSpPr>
            <p:cNvPr id="19" name="フレーム 18"/>
            <p:cNvSpPr/>
            <p:nvPr/>
          </p:nvSpPr>
          <p:spPr>
            <a:xfrm>
              <a:off x="1695263" y="2934758"/>
              <a:ext cx="1841500" cy="790178"/>
            </a:xfrm>
            <a:prstGeom prst="frame">
              <a:avLst>
                <a:gd name="adj1" fmla="val 3419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2157191" y="1579325"/>
            <a:ext cx="802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e</a:t>
            </a:r>
            <a:endParaRPr lang="ja-JP" altLang="en-US" sz="2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377061" y="2892215"/>
            <a:ext cx="71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err="1"/>
              <a:t>μ</a:t>
            </a:r>
            <a:endParaRPr lang="ja-JP" altLang="en-US" sz="24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524001" y="3200546"/>
            <a:ext cx="775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BG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944030" y="5899178"/>
            <a:ext cx="802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e</a:t>
            </a:r>
            <a:endParaRPr lang="ja-JP" altLang="en-US" sz="24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591169" y="5415184"/>
            <a:ext cx="71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err="1"/>
              <a:t>μ</a:t>
            </a:r>
            <a:endParaRPr lang="ja-JP" altLang="en-US" sz="2400" b="1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41" y="3822585"/>
            <a:ext cx="4245552" cy="2890270"/>
          </a:xfrm>
          <a:prstGeom prst="rect">
            <a:avLst/>
          </a:prstGeom>
        </p:spPr>
      </p:pic>
      <p:sp>
        <p:nvSpPr>
          <p:cNvPr id="4" name="右矢印 3"/>
          <p:cNvSpPr/>
          <p:nvPr/>
        </p:nvSpPr>
        <p:spPr>
          <a:xfrm>
            <a:off x="5705930" y="5353712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1024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07958" y="11796"/>
            <a:ext cx="9160042" cy="694710"/>
          </a:xfrm>
          <a:noFill/>
        </p:spPr>
        <p:txBody>
          <a:bodyPr>
            <a:normAutofit fontScale="90000"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Calculate momentum of Muon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5313721" y="3116052"/>
            <a:ext cx="6036914" cy="2757289"/>
            <a:chOff x="4138853" y="4358254"/>
            <a:chExt cx="4912004" cy="1679814"/>
          </a:xfrm>
        </p:grpSpPr>
        <p:grpSp>
          <p:nvGrpSpPr>
            <p:cNvPr id="5" name="図形グループ 4"/>
            <p:cNvGrpSpPr/>
            <p:nvPr/>
          </p:nvGrpSpPr>
          <p:grpSpPr>
            <a:xfrm>
              <a:off x="4202426" y="4358254"/>
              <a:ext cx="4848431" cy="1679814"/>
              <a:chOff x="6197600" y="4386333"/>
              <a:chExt cx="6464574" cy="2239752"/>
            </a:xfrm>
          </p:grpSpPr>
          <p:grpSp>
            <p:nvGrpSpPr>
              <p:cNvPr id="12" name="図形グループ 11"/>
              <p:cNvGrpSpPr/>
              <p:nvPr/>
            </p:nvGrpSpPr>
            <p:grpSpPr>
              <a:xfrm>
                <a:off x="9245600" y="4386333"/>
                <a:ext cx="1320800" cy="2239752"/>
                <a:chOff x="6400800" y="4440448"/>
                <a:chExt cx="1320800" cy="2239752"/>
              </a:xfrm>
            </p:grpSpPr>
            <p:sp>
              <p:nvSpPr>
                <p:cNvPr id="16" name="正方形/長方形 15"/>
                <p:cNvSpPr/>
                <p:nvPr/>
              </p:nvSpPr>
              <p:spPr>
                <a:xfrm>
                  <a:off x="7603067" y="4982314"/>
                  <a:ext cx="118533" cy="113453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ja-JP" altLang="en-US" sz="1350"/>
                </a:p>
              </p:txBody>
            </p:sp>
            <p:sp>
              <p:nvSpPr>
                <p:cNvPr id="17" name="正方形/長方形 16"/>
                <p:cNvSpPr/>
                <p:nvPr/>
              </p:nvSpPr>
              <p:spPr>
                <a:xfrm>
                  <a:off x="6400800" y="4440448"/>
                  <a:ext cx="372533" cy="76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ja-JP" altLang="en-US" sz="1350"/>
                </a:p>
              </p:txBody>
            </p:sp>
            <p:sp>
              <p:nvSpPr>
                <p:cNvPr id="18" name="正方形/長方形 17"/>
                <p:cNvSpPr/>
                <p:nvPr/>
              </p:nvSpPr>
              <p:spPr>
                <a:xfrm>
                  <a:off x="6400800" y="5918200"/>
                  <a:ext cx="372533" cy="762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ja-JP" altLang="en-US" sz="1350"/>
                </a:p>
              </p:txBody>
            </p:sp>
          </p:grpSp>
          <p:sp>
            <p:nvSpPr>
              <p:cNvPr id="13" name="正方形/長方形 12"/>
              <p:cNvSpPr/>
              <p:nvPr/>
            </p:nvSpPr>
            <p:spPr>
              <a:xfrm>
                <a:off x="6197600" y="5311155"/>
                <a:ext cx="778934" cy="368620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1350"/>
              </a:p>
            </p:txBody>
          </p:sp>
          <p:cxnSp>
            <p:nvCxnSpPr>
              <p:cNvPr id="14" name="直線矢印コネクタ 13"/>
              <p:cNvCxnSpPr/>
              <p:nvPr/>
            </p:nvCxnSpPr>
            <p:spPr>
              <a:xfrm>
                <a:off x="6993467" y="5495465"/>
                <a:ext cx="4775199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テキスト ボックス 14"/>
              <p:cNvSpPr txBox="1"/>
              <p:nvPr/>
            </p:nvSpPr>
            <p:spPr>
              <a:xfrm>
                <a:off x="10686244" y="5146169"/>
                <a:ext cx="1975930" cy="3250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err="1">
                    <a:ln w="0">
                      <a:solidFill>
                        <a:srgbClr val="FF0000"/>
                      </a:solidFill>
                    </a:ln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μ</a:t>
                </a:r>
                <a:r>
                  <a:rPr lang="ja-JP" altLang="en-US" sz="2000" dirty="0">
                    <a:ln w="0">
                      <a:solidFill>
                        <a:srgbClr val="FF0000"/>
                      </a:solidFill>
                    </a:ln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　</a:t>
                </a:r>
                <a:r>
                  <a:rPr lang="en-US" altLang="ja-JP" sz="2000" dirty="0">
                    <a:ln w="0">
                      <a:solidFill>
                        <a:srgbClr val="FF0000"/>
                      </a:solidFill>
                    </a:ln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e </a:t>
                </a:r>
                <a:r>
                  <a:rPr lang="en-US" altLang="ja-JP" sz="2000" dirty="0" smtClean="0">
                    <a:ln w="0">
                      <a:solidFill>
                        <a:srgbClr val="FF0000"/>
                      </a:solidFill>
                    </a:ln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π  </a:t>
                </a:r>
                <a:r>
                  <a:rPr lang="ja-JP" altLang="en-US" sz="2000" dirty="0">
                    <a:ln>
                      <a:solidFill>
                        <a:srgbClr val="FF0000"/>
                      </a:solidFill>
                    </a:ln>
                  </a:rPr>
                  <a:t>　</a:t>
                </a:r>
                <a:r>
                  <a:rPr lang="ja-JP" altLang="en-US" sz="1350" dirty="0">
                    <a:ln>
                      <a:solidFill>
                        <a:srgbClr val="FF0000"/>
                      </a:solidFill>
                    </a:ln>
                  </a:rPr>
                  <a:t>　</a:t>
                </a:r>
              </a:p>
            </p:txBody>
          </p:sp>
        </p:grpSp>
        <p:sp>
          <p:nvSpPr>
            <p:cNvPr id="6" name="テキスト ボックス 5"/>
            <p:cNvSpPr txBox="1"/>
            <p:nvPr/>
          </p:nvSpPr>
          <p:spPr>
            <a:xfrm>
              <a:off x="4138853" y="5403884"/>
              <a:ext cx="1961931" cy="243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/>
                <a:t>Production-target</a:t>
              </a:r>
              <a:endParaRPr lang="ja-JP" altLang="en-US" sz="2000" b="1" dirty="0"/>
            </a:p>
          </p:txBody>
        </p:sp>
        <p:cxnSp>
          <p:nvCxnSpPr>
            <p:cNvPr id="7" name="直線矢印コネクタ 6"/>
            <p:cNvCxnSpPr/>
            <p:nvPr/>
          </p:nvCxnSpPr>
          <p:spPr>
            <a:xfrm flipH="1" flipV="1">
              <a:off x="4486767" y="4834568"/>
              <a:ext cx="2002935" cy="7068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ysDash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/>
            <p:cNvCxnSpPr/>
            <p:nvPr/>
          </p:nvCxnSpPr>
          <p:spPr>
            <a:xfrm flipH="1" flipV="1">
              <a:off x="6781800" y="4834568"/>
              <a:ext cx="622300" cy="3415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sysDash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5116482" y="4580380"/>
              <a:ext cx="964140" cy="243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23.003m</a:t>
              </a:r>
              <a:endParaRPr lang="ja-JP" altLang="en-US" sz="20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844092" y="4502997"/>
              <a:ext cx="848057" cy="243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1.072m</a:t>
              </a:r>
              <a:endParaRPr lang="ja-JP" altLang="en-US" sz="2000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136662" y="5685467"/>
              <a:ext cx="1257608" cy="243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/>
                <a:t>Scintillator</a:t>
              </a:r>
              <a:endParaRPr lang="ja-JP" altLang="en-US" sz="2000" b="1" dirty="0"/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1669258" y="6203621"/>
            <a:ext cx="767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 smtClean="0"/>
              <a:t>Suppose the length of  flight  (L=24.075m )</a:t>
            </a:r>
            <a:endParaRPr lang="ja-JP" altLang="en-US" sz="28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1481247" y="719188"/>
                <a:ext cx="9160042" cy="2622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 smtClean="0"/>
                  <a:t>Calculate  Momentum</a:t>
                </a:r>
                <a:r>
                  <a:rPr lang="ja-JP" altLang="en-US" sz="2000" dirty="0" smtClean="0"/>
                  <a:t>ｐ</a:t>
                </a:r>
                <a:r>
                  <a:rPr lang="en-US" altLang="ja-JP" sz="2000" dirty="0"/>
                  <a:t>.</a:t>
                </a:r>
              </a:p>
              <a:p>
                <a:r>
                  <a:rPr lang="en-US" altLang="ja-JP" sz="2000" dirty="0" smtClean="0"/>
                  <a:t>Velocity of light  c </a:t>
                </a:r>
                <a:r>
                  <a:rPr lang="en-US" altLang="ja-JP" sz="2000" dirty="0"/>
                  <a:t>[m/s] , </a:t>
                </a:r>
                <a:r>
                  <a:rPr lang="en-US" altLang="ja-JP" sz="2000" dirty="0" smtClean="0"/>
                  <a:t>Length of Flight  </a:t>
                </a:r>
                <a:r>
                  <a:rPr lang="en-US" altLang="ja-JP" sz="2000" dirty="0"/>
                  <a:t>L [m] , </a:t>
                </a:r>
                <a:r>
                  <a:rPr lang="en-US" altLang="ja-JP" sz="2000" dirty="0" smtClean="0"/>
                  <a:t>mass of </a:t>
                </a:r>
                <a:r>
                  <a:rPr lang="en-US" altLang="ja-JP" sz="2000" dirty="0" err="1" smtClean="0"/>
                  <a:t>μ</a:t>
                </a:r>
                <a:r>
                  <a:rPr lang="en-US" altLang="ja-JP" sz="2000" dirty="0" smtClean="0"/>
                  <a:t>  m[MeV</a:t>
                </a:r>
                <a:r>
                  <a:rPr lang="en-US" altLang="ja-JP" sz="2000" dirty="0"/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charset="0"/>
                          </a:rPr>
                          <m:t>𝑐</m:t>
                        </m:r>
                      </m:e>
                      <m:sup>
                        <m:r>
                          <a:rPr lang="en-US" altLang="ja-JP" sz="2000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altLang="ja-JP" sz="2000" i="1">
                        <a:latin typeface="Cambria Math" charset="0"/>
                      </a:rPr>
                      <m:t>]</m:t>
                    </m:r>
                  </m:oMath>
                </a14:m>
                <a:endParaRPr lang="en-US" altLang="ja-JP" sz="2000" dirty="0"/>
              </a:p>
              <a:p>
                <a:endParaRPr lang="en-US" altLang="ja-JP" sz="2400" i="1" dirty="0"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ja-JP" altLang="en-US" sz="2400" i="1">
                        <a:latin typeface="Cambria Math" charset="0"/>
                      </a:rPr>
                      <m:t>　</m:t>
                    </m:r>
                    <m:r>
                      <a:rPr lang="en-US" altLang="ja-JP" sz="2400" i="1">
                        <a:latin typeface="Cambria Math" charset="0"/>
                      </a:rPr>
                      <m:t>𝑝</m:t>
                    </m:r>
                    <m:r>
                      <a:rPr lang="en-US" altLang="ja-JP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altLang="ja-JP" sz="24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ja-JP" sz="2400" i="1">
                            <a:latin typeface="Cambria Math" charset="0"/>
                          </a:rPr>
                          <m:t>𝑚</m:t>
                        </m:r>
                        <m:r>
                          <a:rPr lang="en-US" altLang="ja-JP" sz="2400" i="1">
                            <a:latin typeface="Cambria Math" charset="0"/>
                          </a:rPr>
                          <m:t>𝛽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ja-JP" altLang="en-US" sz="2400" i="1"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2400" i="1">
                                <a:latin typeface="Cambria Math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altLang="ja-JP" sz="240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400" i="1"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altLang="ja-JP" sz="2400" i="1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ja-JP" altLang="en-US" sz="2400" dirty="0"/>
                  <a:t>　　　</a:t>
                </a:r>
                <a:r>
                  <a:rPr lang="en-US" altLang="ja-JP" sz="2400" dirty="0"/>
                  <a:t>,    </a:t>
                </a:r>
                <a14:m>
                  <m:oMath xmlns:m="http://schemas.openxmlformats.org/officeDocument/2006/math">
                    <m:r>
                      <a:rPr lang="en-US" altLang="ja-JP" sz="2400" i="1" dirty="0">
                        <a:latin typeface="Cambria Math" charset="0"/>
                      </a:rPr>
                      <m:t>𝛽</m:t>
                    </m:r>
                    <m:r>
                      <a:rPr lang="en-US" altLang="ja-JP" sz="2400" i="1" dirty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altLang="ja-JP" sz="2400" i="1" dirty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ja-JP" sz="2400" i="1" dirty="0">
                            <a:latin typeface="Cambria Math" charset="0"/>
                          </a:rPr>
                          <m:t>𝐿</m:t>
                        </m:r>
                      </m:num>
                      <m:den>
                        <m:r>
                          <a:rPr lang="en-US" altLang="ja-JP" sz="2400" i="1" dirty="0">
                            <a:latin typeface="Cambria Math" charset="0"/>
                          </a:rPr>
                          <m:t>𝑐</m:t>
                        </m:r>
                        <m:r>
                          <a:rPr lang="ja-JP" altLang="en-US" sz="2400" i="1" dirty="0">
                            <a:latin typeface="Cambria Math" charset="0"/>
                          </a:rPr>
                          <m:t>・</m:t>
                        </m:r>
                        <m:r>
                          <a:rPr lang="en-US" altLang="ja-JP" sz="2400" i="1" dirty="0">
                            <a:latin typeface="Cambria Math" charset="0"/>
                          </a:rPr>
                          <m:t>(</m:t>
                        </m:r>
                        <m:r>
                          <a:rPr lang="en-US" altLang="ja-JP" sz="2400" i="1" dirty="0">
                            <a:latin typeface="Cambria Math" charset="0"/>
                          </a:rPr>
                          <m:t>𝑇𝑂𝐹</m:t>
                        </m:r>
                        <m:r>
                          <a:rPr lang="en-US" altLang="ja-JP" sz="2400" i="1" dirty="0">
                            <a:latin typeface="Cambria Math" charset="0"/>
                          </a:rPr>
                          <m:t>)</m:t>
                        </m:r>
                      </m:den>
                    </m:f>
                  </m:oMath>
                </a14:m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dirty="0"/>
              </a:p>
              <a:p>
                <a:endParaRPr lang="en-US" altLang="ja-JP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247" y="719188"/>
                <a:ext cx="9160042" cy="2622128"/>
              </a:xfrm>
              <a:prstGeom prst="rect">
                <a:avLst/>
              </a:prstGeom>
              <a:blipFill rotWithShape="0">
                <a:blip r:embed="rId3"/>
                <a:stretch>
                  <a:fillRect l="-732" t="-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線コネクタ 23"/>
          <p:cNvCxnSpPr/>
          <p:nvPr/>
        </p:nvCxnSpPr>
        <p:spPr>
          <a:xfrm flipV="1">
            <a:off x="5741311" y="3649417"/>
            <a:ext cx="0" cy="83205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角丸四角形 29"/>
          <p:cNvSpPr/>
          <p:nvPr/>
        </p:nvSpPr>
        <p:spPr>
          <a:xfrm>
            <a:off x="1524001" y="3295090"/>
            <a:ext cx="3754703" cy="15372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588106" y="3380100"/>
            <a:ext cx="37547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/>
              <a:t>Center-line Length </a:t>
            </a:r>
            <a:endParaRPr lang="en-US" altLang="ja-JP" sz="2000" b="1" dirty="0"/>
          </a:p>
          <a:p>
            <a:r>
              <a:rPr lang="en-US" altLang="ja-JP" sz="2000" dirty="0" smtClean="0"/>
              <a:t>The Length from Production-target to plastic-scintillator .</a:t>
            </a:r>
            <a:endParaRPr lang="en-US" altLang="ja-JP" sz="2000" dirty="0"/>
          </a:p>
          <a:p>
            <a:endParaRPr lang="en-US" altLang="ja-JP" sz="2000" dirty="0" smtClean="0"/>
          </a:p>
          <a:p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8181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0" y="-29340"/>
            <a:ext cx="9144000" cy="571500"/>
          </a:xfrm>
          <a:noFill/>
        </p:spPr>
        <p:txBody>
          <a:bodyPr>
            <a:normAutofit/>
          </a:bodyPr>
          <a:lstStyle/>
          <a:p>
            <a:r>
              <a:rPr lang="en-US" altLang="ja-JP" sz="3200" b="1" dirty="0" smtClean="0">
                <a:solidFill>
                  <a:srgbClr val="FF0000"/>
                </a:solidFill>
              </a:rPr>
              <a:t> Momentum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（</a:t>
            </a:r>
            <a:r>
              <a:rPr lang="en-US" altLang="ja-JP" sz="3200" b="1" dirty="0" smtClean="0">
                <a:solidFill>
                  <a:srgbClr val="FF0000"/>
                </a:solidFill>
              </a:rPr>
              <a:t> Suppose L=24.075m</a:t>
            </a:r>
            <a:r>
              <a:rPr kumimoji="1" lang="ja-JP" altLang="en-US" sz="3200" b="1" dirty="0" smtClean="0">
                <a:solidFill>
                  <a:srgbClr val="FF0000"/>
                </a:solidFill>
              </a:rPr>
              <a:t>）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18623"/>
            <a:ext cx="4482030" cy="305127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18623"/>
            <a:ext cx="4482030" cy="305127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69895"/>
            <a:ext cx="4482030" cy="305127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69895"/>
            <a:ext cx="4482030" cy="3051272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915101" y="2723955"/>
            <a:ext cx="140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Magnets </a:t>
            </a:r>
            <a:r>
              <a:rPr lang="ja-JP" altLang="en-US" dirty="0"/>
              <a:t>　</a:t>
            </a:r>
            <a:endParaRPr lang="en-US" altLang="ja-JP" dirty="0"/>
          </a:p>
          <a:p>
            <a:r>
              <a:rPr lang="en-US" altLang="ja-JP" dirty="0"/>
              <a:t>40MeV/c  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15439" y="272395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　</a:t>
            </a:r>
            <a:endParaRPr lang="en-US" altLang="ja-JP" dirty="0"/>
          </a:p>
          <a:p>
            <a:r>
              <a:rPr lang="en-US" altLang="ja-JP" dirty="0"/>
              <a:t>50MeV/c  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15101" y="577522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　</a:t>
            </a:r>
            <a:endParaRPr lang="en-US" altLang="ja-JP" dirty="0"/>
          </a:p>
          <a:p>
            <a:r>
              <a:rPr lang="en-US" altLang="ja-JP" dirty="0"/>
              <a:t>60MeV/c  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481834" y="5775293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　</a:t>
            </a:r>
            <a:endParaRPr lang="en-US" altLang="ja-JP" dirty="0"/>
          </a:p>
          <a:p>
            <a:r>
              <a:rPr lang="en-US" altLang="ja-JP" dirty="0"/>
              <a:t>70MeV/c  </a:t>
            </a:r>
          </a:p>
        </p:txBody>
      </p:sp>
    </p:spTree>
    <p:extLst>
      <p:ext uri="{BB962C8B-B14F-4D97-AF65-F5344CB8AC3E}">
        <p14:creationId xmlns:p14="http://schemas.microsoft.com/office/powerpoint/2010/main" val="175543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12088</TotalTime>
  <Words>458</Words>
  <Application>Microsoft Macintosh PowerPoint</Application>
  <PresentationFormat>ワイド画面</PresentationFormat>
  <Paragraphs>182</Paragraphs>
  <Slides>16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3" baseType="lpstr">
      <vt:lpstr>Cambria Math</vt:lpstr>
      <vt:lpstr>Mangal</vt:lpstr>
      <vt:lpstr>Yu Gothic</vt:lpstr>
      <vt:lpstr>Yu Gothic Light</vt:lpstr>
      <vt:lpstr>游ゴシック</vt:lpstr>
      <vt:lpstr>Arial</vt:lpstr>
      <vt:lpstr>ホワイト</vt:lpstr>
      <vt:lpstr>MuSIC (RCNP)  analyze beam data  and  g4beamline simulation</vt:lpstr>
      <vt:lpstr>Outline</vt:lpstr>
      <vt:lpstr>Motivation</vt:lpstr>
      <vt:lpstr>MuSIC beam line</vt:lpstr>
      <vt:lpstr>Beam test (TOF)</vt:lpstr>
      <vt:lpstr> Raw data</vt:lpstr>
      <vt:lpstr>Back Ground </vt:lpstr>
      <vt:lpstr>Calculate momentum of Muon</vt:lpstr>
      <vt:lpstr> Momentum（ Suppose L=24.075m）</vt:lpstr>
      <vt:lpstr>Result</vt:lpstr>
      <vt:lpstr>Simulation by G4-Beamline</vt:lpstr>
      <vt:lpstr>PowerPoint プレゼンテーション</vt:lpstr>
      <vt:lpstr>PowerPoint プレゼンテーション</vt:lpstr>
      <vt:lpstr>Pion decay point</vt:lpstr>
      <vt:lpstr>PowerPoint プレゼンテーション</vt:lpstr>
      <vt:lpstr>予備スライド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MuSIC TOF and Profile monitor</dc:title>
  <dc:creator>濱野 元太</dc:creator>
  <cp:lastModifiedBy>濱野 元太</cp:lastModifiedBy>
  <cp:revision>78</cp:revision>
  <dcterms:created xsi:type="dcterms:W3CDTF">2018-11-12T12:39:29Z</dcterms:created>
  <dcterms:modified xsi:type="dcterms:W3CDTF">2019-12-23T08:37:52Z</dcterms:modified>
</cp:coreProperties>
</file>