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xlsx" ContentType="application/vnd.openxmlformats-officedocument.spreadsheetml.sheet"/>
  <Default Extension="rels" ContentType="application/vnd.openxmlformats-package.relationships+xml"/>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5"/>
  </p:notesMasterIdLst>
  <p:sldIdLst>
    <p:sldId id="295" r:id="rId2"/>
    <p:sldId id="296" r:id="rId3"/>
    <p:sldId id="297" r:id="rId4"/>
    <p:sldId id="298" r:id="rId5"/>
    <p:sldId id="299" r:id="rId6"/>
    <p:sldId id="300" r:id="rId7"/>
    <p:sldId id="301" r:id="rId8"/>
    <p:sldId id="302" r:id="rId9"/>
    <p:sldId id="303" r:id="rId10"/>
    <p:sldId id="304" r:id="rId11"/>
    <p:sldId id="269" r:id="rId12"/>
    <p:sldId id="272" r:id="rId13"/>
    <p:sldId id="274" r:id="rId14"/>
    <p:sldId id="280" r:id="rId15"/>
    <p:sldId id="278" r:id="rId16"/>
    <p:sldId id="276" r:id="rId17"/>
    <p:sldId id="294" r:id="rId18"/>
    <p:sldId id="277" r:id="rId19"/>
    <p:sldId id="310" r:id="rId20"/>
    <p:sldId id="311" r:id="rId21"/>
    <p:sldId id="326" r:id="rId22"/>
    <p:sldId id="327" r:id="rId23"/>
    <p:sldId id="268" r:id="rId24"/>
    <p:sldId id="313" r:id="rId25"/>
    <p:sldId id="258" r:id="rId26"/>
    <p:sldId id="259" r:id="rId27"/>
    <p:sldId id="314" r:id="rId28"/>
    <p:sldId id="315" r:id="rId29"/>
    <p:sldId id="316" r:id="rId30"/>
    <p:sldId id="317" r:id="rId31"/>
    <p:sldId id="318" r:id="rId32"/>
    <p:sldId id="319" r:id="rId33"/>
    <p:sldId id="320" r:id="rId34"/>
    <p:sldId id="321" r:id="rId35"/>
    <p:sldId id="322" r:id="rId36"/>
    <p:sldId id="323" r:id="rId37"/>
    <p:sldId id="324" r:id="rId38"/>
    <p:sldId id="306" r:id="rId39"/>
    <p:sldId id="307" r:id="rId40"/>
    <p:sldId id="308" r:id="rId41"/>
    <p:sldId id="309" r:id="rId42"/>
    <p:sldId id="325" r:id="rId43"/>
    <p:sldId id="312" r:id="rId4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西川凌" initials="西川凌" lastIdx="13" clrIdx="0">
    <p:extLst/>
  </p:cmAuthor>
  <p:cmAuthor id="2" name="太田早紀" initials="太田早紀" lastIdx="1" clrIdx="1">
    <p:extLst/>
  </p:cmAuthor>
  <p:cmAuthor id="3" name="Koichiro Miyamoto" initials="KM" lastIdx="1" clrIdx="2">
    <p:extLst>
      <p:ext uri="{19B8F6BF-5375-455C-9EA6-DF929625EA0E}">
        <p15:presenceInfo xmlns:p15="http://schemas.microsoft.com/office/powerpoint/2012/main" userId="" providerId=""/>
      </p:ext>
    </p:extLst>
  </p:cmAuthor>
  <p:cmAuthor id="4" name="Koichiro Miyamoto" initials="KM [2]" lastIdx="1" clrIdx="3">
    <p:extLst>
      <p:ext uri="{19B8F6BF-5375-455C-9EA6-DF929625EA0E}">
        <p15:presenceInfo xmlns:p15="http://schemas.microsoft.com/office/powerpoint/2012/main" userId="" providerId=""/>
      </p:ext>
    </p:extLst>
  </p:cmAuthor>
  <p:cmAuthor id="5" name="Koichiro Miyamoto" initials="KM [3]" lastIdx="1" clrIdx="4">
    <p:extLst>
      <p:ext uri="{19B8F6BF-5375-455C-9EA6-DF929625EA0E}">
        <p15:presenceInfo xmlns:p15="http://schemas.microsoft.com/office/powerpoint/2012/main" userId="" providerId=""/>
      </p:ext>
    </p:extLst>
  </p:cmAuthor>
  <p:cmAuthor id="6" name="Koichiro Miyamoto" initials="KM [4]" lastIdx="1" clrIdx="5">
    <p:extLst>
      <p:ext uri="{19B8F6BF-5375-455C-9EA6-DF929625EA0E}">
        <p15:presenceInfo xmlns:p15="http://schemas.microsoft.com/office/powerpoint/2012/main" userId="" providerI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1AD"/>
    <a:srgbClr val="D43480"/>
    <a:srgbClr val="E76169"/>
    <a:srgbClr val="8FAADC"/>
    <a:srgbClr val="E86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81" autoAdjust="0"/>
    <p:restoredTop sz="95000" autoAdjust="0"/>
  </p:normalViewPr>
  <p:slideViewPr>
    <p:cSldViewPr snapToGrid="0">
      <p:cViewPr varScale="1">
        <p:scale>
          <a:sx n="58" d="100"/>
          <a:sy n="58" d="100"/>
        </p:scale>
        <p:origin x="208" y="76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commentAuthors" Target="commentAuthors.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12502;&#12483;&#12463;1"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______1.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______2.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______3.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altLang="ja-JP" sz="2000" baseline="0" dirty="0" smtClean="0"/>
              <a:t>Magnetic field distribution on the center line</a:t>
            </a:r>
            <a:endParaRPr lang="ja-JP" altLang="en-US" sz="2000" dirty="0"/>
          </a:p>
        </c:rich>
      </c:tx>
      <c:layout>
        <c:manualLayout>
          <c:xMode val="edge"/>
          <c:yMode val="edge"/>
          <c:x val="0.195369829518441"/>
          <c:y val="0.0961735407729655"/>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Sheet1!$A$2:$A$6</c:f>
              <c:numCache>
                <c:formatCode>General</c:formatCode>
                <c:ptCount val="5"/>
                <c:pt idx="0">
                  <c:v>11.6</c:v>
                </c:pt>
                <c:pt idx="1">
                  <c:v>34.8</c:v>
                </c:pt>
                <c:pt idx="2">
                  <c:v>58.0</c:v>
                </c:pt>
                <c:pt idx="3">
                  <c:v>81.2</c:v>
                </c:pt>
                <c:pt idx="4">
                  <c:v>104.4</c:v>
                </c:pt>
              </c:numCache>
            </c:numRef>
          </c:xVal>
          <c:yVal>
            <c:numRef>
              <c:f>Sheet1!$B$2:$B$6</c:f>
              <c:numCache>
                <c:formatCode>General</c:formatCode>
                <c:ptCount val="5"/>
                <c:pt idx="0">
                  <c:v>38.3</c:v>
                </c:pt>
                <c:pt idx="1">
                  <c:v>56.2</c:v>
                </c:pt>
                <c:pt idx="2">
                  <c:v>56.5</c:v>
                </c:pt>
                <c:pt idx="3">
                  <c:v>55.5</c:v>
                </c:pt>
                <c:pt idx="4">
                  <c:v>36.7</c:v>
                </c:pt>
              </c:numCache>
            </c:numRef>
          </c:yVal>
          <c:smooth val="0"/>
        </c:ser>
        <c:dLbls>
          <c:showLegendKey val="0"/>
          <c:showVal val="0"/>
          <c:showCatName val="0"/>
          <c:showSerName val="0"/>
          <c:showPercent val="0"/>
          <c:showBubbleSize val="0"/>
        </c:dLbls>
        <c:axId val="-957712720"/>
        <c:axId val="-1089612464"/>
      </c:scatterChart>
      <c:valAx>
        <c:axId val="-957712720"/>
        <c:scaling>
          <c:orientation val="minMax"/>
          <c:max val="120.0"/>
          <c:min val="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sz="1400"/>
                  <a:t>Length</a:t>
                </a:r>
                <a:r>
                  <a:rPr lang="en-US" altLang="ja-JP" sz="1400" baseline="0"/>
                  <a:t> [cm]</a:t>
                </a:r>
                <a:endParaRPr lang="ja-JP" altLang="en-US" sz="140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1089612464"/>
        <c:crosses val="autoZero"/>
        <c:crossBetween val="midCat"/>
        <c:majorUnit val="10.0"/>
        <c:minorUnit val="5.0"/>
      </c:valAx>
      <c:valAx>
        <c:axId val="-10896124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ltLang="ja-JP" sz="1400"/>
                  <a:t>Intensity</a:t>
                </a:r>
                <a:r>
                  <a:rPr lang="en-US" altLang="ja-JP" sz="1400" baseline="0"/>
                  <a:t> [G]</a:t>
                </a:r>
                <a:endParaRPr lang="ja-JP" alt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957712720"/>
        <c:crossesAt val="0.0"/>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454732994611"/>
          <c:y val="0.0589022757697457"/>
          <c:w val="0.746467389241051"/>
          <c:h val="0.717766683419892"/>
        </c:manualLayout>
      </c:layout>
      <c:scatterChart>
        <c:scatterStyle val="lineMarker"/>
        <c:varyColors val="0"/>
        <c:ser>
          <c:idx val="0"/>
          <c:order val="0"/>
          <c:spPr>
            <a:ln w="19050" cap="rnd">
              <a:solidFill>
                <a:schemeClr val="accent1"/>
              </a:solidFill>
              <a:round/>
            </a:ln>
            <a:effectLst/>
          </c:spPr>
          <c:marker>
            <c:symbol val="none"/>
          </c:marker>
          <c:xVal>
            <c:numRef>
              <c:f>'[Microsoft PowerPoint 内のグラフ]Sheet1'!$A$2:$A$16585</c:f>
              <c:numCache>
                <c:formatCode>General</c:formatCode>
                <c:ptCount val="16584"/>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pt idx="37">
                  <c:v>185.0</c:v>
                </c:pt>
                <c:pt idx="38">
                  <c:v>190.0</c:v>
                </c:pt>
                <c:pt idx="39">
                  <c:v>195.0</c:v>
                </c:pt>
                <c:pt idx="40">
                  <c:v>200.0</c:v>
                </c:pt>
                <c:pt idx="41">
                  <c:v>205.0</c:v>
                </c:pt>
                <c:pt idx="42">
                  <c:v>210.0</c:v>
                </c:pt>
                <c:pt idx="43">
                  <c:v>215.0</c:v>
                </c:pt>
                <c:pt idx="44">
                  <c:v>220.0</c:v>
                </c:pt>
                <c:pt idx="45">
                  <c:v>225.0</c:v>
                </c:pt>
                <c:pt idx="46">
                  <c:v>230.0</c:v>
                </c:pt>
                <c:pt idx="47">
                  <c:v>235.0</c:v>
                </c:pt>
                <c:pt idx="48">
                  <c:v>240.0</c:v>
                </c:pt>
                <c:pt idx="49">
                  <c:v>245.0</c:v>
                </c:pt>
                <c:pt idx="50">
                  <c:v>250.0</c:v>
                </c:pt>
                <c:pt idx="51">
                  <c:v>255.0</c:v>
                </c:pt>
                <c:pt idx="52">
                  <c:v>260.0</c:v>
                </c:pt>
                <c:pt idx="53">
                  <c:v>265.0</c:v>
                </c:pt>
                <c:pt idx="54">
                  <c:v>270.0</c:v>
                </c:pt>
                <c:pt idx="55">
                  <c:v>275.0</c:v>
                </c:pt>
                <c:pt idx="56">
                  <c:v>280.0</c:v>
                </c:pt>
                <c:pt idx="57">
                  <c:v>285.0</c:v>
                </c:pt>
                <c:pt idx="58">
                  <c:v>290.0</c:v>
                </c:pt>
                <c:pt idx="59">
                  <c:v>295.0</c:v>
                </c:pt>
                <c:pt idx="60">
                  <c:v>300.0</c:v>
                </c:pt>
                <c:pt idx="61">
                  <c:v>305.0</c:v>
                </c:pt>
                <c:pt idx="62">
                  <c:v>310.0</c:v>
                </c:pt>
                <c:pt idx="63">
                  <c:v>315.0</c:v>
                </c:pt>
                <c:pt idx="64">
                  <c:v>320.0</c:v>
                </c:pt>
                <c:pt idx="65">
                  <c:v>325.0</c:v>
                </c:pt>
                <c:pt idx="66">
                  <c:v>330.0</c:v>
                </c:pt>
                <c:pt idx="67">
                  <c:v>335.0</c:v>
                </c:pt>
                <c:pt idx="68">
                  <c:v>340.0</c:v>
                </c:pt>
                <c:pt idx="69">
                  <c:v>345.0</c:v>
                </c:pt>
                <c:pt idx="70">
                  <c:v>350.0</c:v>
                </c:pt>
                <c:pt idx="71">
                  <c:v>355.0</c:v>
                </c:pt>
                <c:pt idx="72">
                  <c:v>360.0</c:v>
                </c:pt>
                <c:pt idx="73">
                  <c:v>365.0</c:v>
                </c:pt>
                <c:pt idx="74">
                  <c:v>370.0</c:v>
                </c:pt>
                <c:pt idx="75">
                  <c:v>375.0</c:v>
                </c:pt>
                <c:pt idx="76">
                  <c:v>380.0</c:v>
                </c:pt>
                <c:pt idx="77">
                  <c:v>385.0</c:v>
                </c:pt>
                <c:pt idx="78">
                  <c:v>390.0</c:v>
                </c:pt>
                <c:pt idx="79">
                  <c:v>395.0</c:v>
                </c:pt>
                <c:pt idx="80">
                  <c:v>400.0</c:v>
                </c:pt>
                <c:pt idx="81">
                  <c:v>405.0</c:v>
                </c:pt>
                <c:pt idx="82">
                  <c:v>410.0</c:v>
                </c:pt>
                <c:pt idx="83">
                  <c:v>415.0</c:v>
                </c:pt>
                <c:pt idx="84">
                  <c:v>420.0</c:v>
                </c:pt>
                <c:pt idx="85">
                  <c:v>425.0</c:v>
                </c:pt>
                <c:pt idx="86">
                  <c:v>430.0</c:v>
                </c:pt>
                <c:pt idx="87">
                  <c:v>435.0</c:v>
                </c:pt>
                <c:pt idx="88">
                  <c:v>440.0</c:v>
                </c:pt>
                <c:pt idx="89">
                  <c:v>445.0</c:v>
                </c:pt>
                <c:pt idx="90">
                  <c:v>450.0</c:v>
                </c:pt>
                <c:pt idx="91">
                  <c:v>455.0</c:v>
                </c:pt>
                <c:pt idx="92">
                  <c:v>460.0</c:v>
                </c:pt>
                <c:pt idx="93">
                  <c:v>465.0</c:v>
                </c:pt>
                <c:pt idx="94">
                  <c:v>470.0</c:v>
                </c:pt>
                <c:pt idx="95">
                  <c:v>475.0</c:v>
                </c:pt>
                <c:pt idx="96">
                  <c:v>480.0</c:v>
                </c:pt>
                <c:pt idx="97">
                  <c:v>485.0</c:v>
                </c:pt>
                <c:pt idx="98">
                  <c:v>490.0</c:v>
                </c:pt>
                <c:pt idx="99">
                  <c:v>495.0</c:v>
                </c:pt>
                <c:pt idx="100">
                  <c:v>500.0</c:v>
                </c:pt>
                <c:pt idx="101">
                  <c:v>505.0</c:v>
                </c:pt>
                <c:pt idx="102">
                  <c:v>510.0</c:v>
                </c:pt>
                <c:pt idx="103">
                  <c:v>515.0</c:v>
                </c:pt>
                <c:pt idx="104">
                  <c:v>520.0</c:v>
                </c:pt>
                <c:pt idx="105">
                  <c:v>525.0</c:v>
                </c:pt>
                <c:pt idx="106">
                  <c:v>530.0</c:v>
                </c:pt>
                <c:pt idx="107">
                  <c:v>535.0</c:v>
                </c:pt>
                <c:pt idx="108">
                  <c:v>540.0</c:v>
                </c:pt>
                <c:pt idx="109">
                  <c:v>545.0</c:v>
                </c:pt>
                <c:pt idx="110">
                  <c:v>550.0</c:v>
                </c:pt>
                <c:pt idx="111">
                  <c:v>555.0</c:v>
                </c:pt>
                <c:pt idx="112">
                  <c:v>560.0</c:v>
                </c:pt>
                <c:pt idx="113">
                  <c:v>565.0</c:v>
                </c:pt>
                <c:pt idx="114">
                  <c:v>570.0</c:v>
                </c:pt>
                <c:pt idx="115">
                  <c:v>575.0</c:v>
                </c:pt>
                <c:pt idx="116">
                  <c:v>580.0</c:v>
                </c:pt>
                <c:pt idx="117">
                  <c:v>585.0</c:v>
                </c:pt>
                <c:pt idx="118">
                  <c:v>590.0</c:v>
                </c:pt>
                <c:pt idx="119">
                  <c:v>595.0</c:v>
                </c:pt>
                <c:pt idx="120">
                  <c:v>600.0</c:v>
                </c:pt>
                <c:pt idx="121">
                  <c:v>605.0</c:v>
                </c:pt>
                <c:pt idx="122">
                  <c:v>610.0</c:v>
                </c:pt>
                <c:pt idx="123">
                  <c:v>615.0</c:v>
                </c:pt>
                <c:pt idx="124">
                  <c:v>620.0</c:v>
                </c:pt>
                <c:pt idx="125">
                  <c:v>625.0</c:v>
                </c:pt>
                <c:pt idx="126">
                  <c:v>630.0</c:v>
                </c:pt>
                <c:pt idx="127">
                  <c:v>635.0</c:v>
                </c:pt>
                <c:pt idx="128">
                  <c:v>640.0</c:v>
                </c:pt>
                <c:pt idx="129">
                  <c:v>645.0</c:v>
                </c:pt>
                <c:pt idx="130">
                  <c:v>650.0</c:v>
                </c:pt>
                <c:pt idx="131">
                  <c:v>655.0</c:v>
                </c:pt>
                <c:pt idx="132">
                  <c:v>660.0</c:v>
                </c:pt>
                <c:pt idx="133">
                  <c:v>665.0</c:v>
                </c:pt>
                <c:pt idx="134">
                  <c:v>670.0</c:v>
                </c:pt>
                <c:pt idx="135">
                  <c:v>675.0</c:v>
                </c:pt>
                <c:pt idx="136">
                  <c:v>680.0</c:v>
                </c:pt>
                <c:pt idx="137">
                  <c:v>685.0</c:v>
                </c:pt>
                <c:pt idx="138">
                  <c:v>690.0</c:v>
                </c:pt>
                <c:pt idx="139">
                  <c:v>695.0</c:v>
                </c:pt>
                <c:pt idx="140">
                  <c:v>700.0</c:v>
                </c:pt>
                <c:pt idx="141">
                  <c:v>705.0</c:v>
                </c:pt>
                <c:pt idx="142">
                  <c:v>710.0</c:v>
                </c:pt>
                <c:pt idx="143">
                  <c:v>715.0</c:v>
                </c:pt>
                <c:pt idx="144">
                  <c:v>720.0</c:v>
                </c:pt>
                <c:pt idx="145">
                  <c:v>725.0</c:v>
                </c:pt>
                <c:pt idx="146">
                  <c:v>730.0</c:v>
                </c:pt>
                <c:pt idx="147">
                  <c:v>735.0</c:v>
                </c:pt>
                <c:pt idx="148">
                  <c:v>740.0</c:v>
                </c:pt>
                <c:pt idx="149">
                  <c:v>745.0</c:v>
                </c:pt>
                <c:pt idx="150">
                  <c:v>750.0</c:v>
                </c:pt>
                <c:pt idx="151">
                  <c:v>755.0</c:v>
                </c:pt>
                <c:pt idx="152">
                  <c:v>760.0</c:v>
                </c:pt>
                <c:pt idx="153">
                  <c:v>765.0</c:v>
                </c:pt>
                <c:pt idx="154">
                  <c:v>770.0</c:v>
                </c:pt>
                <c:pt idx="155">
                  <c:v>775.0</c:v>
                </c:pt>
                <c:pt idx="156">
                  <c:v>780.0</c:v>
                </c:pt>
                <c:pt idx="157">
                  <c:v>785.0</c:v>
                </c:pt>
                <c:pt idx="158">
                  <c:v>790.0</c:v>
                </c:pt>
                <c:pt idx="159">
                  <c:v>795.0</c:v>
                </c:pt>
                <c:pt idx="160">
                  <c:v>800.0</c:v>
                </c:pt>
                <c:pt idx="161">
                  <c:v>805.0</c:v>
                </c:pt>
                <c:pt idx="162">
                  <c:v>810.0</c:v>
                </c:pt>
                <c:pt idx="163">
                  <c:v>815.0</c:v>
                </c:pt>
                <c:pt idx="164">
                  <c:v>820.0</c:v>
                </c:pt>
                <c:pt idx="165">
                  <c:v>825.0</c:v>
                </c:pt>
                <c:pt idx="166">
                  <c:v>830.0</c:v>
                </c:pt>
                <c:pt idx="167">
                  <c:v>835.0</c:v>
                </c:pt>
                <c:pt idx="168">
                  <c:v>840.0</c:v>
                </c:pt>
                <c:pt idx="169">
                  <c:v>845.0</c:v>
                </c:pt>
                <c:pt idx="170">
                  <c:v>850.0</c:v>
                </c:pt>
                <c:pt idx="171">
                  <c:v>855.0</c:v>
                </c:pt>
                <c:pt idx="172">
                  <c:v>860.0</c:v>
                </c:pt>
                <c:pt idx="173">
                  <c:v>865.0</c:v>
                </c:pt>
                <c:pt idx="174">
                  <c:v>870.0</c:v>
                </c:pt>
                <c:pt idx="175">
                  <c:v>875.0</c:v>
                </c:pt>
                <c:pt idx="176">
                  <c:v>880.0</c:v>
                </c:pt>
                <c:pt idx="177">
                  <c:v>885.0</c:v>
                </c:pt>
                <c:pt idx="178">
                  <c:v>890.0</c:v>
                </c:pt>
                <c:pt idx="179">
                  <c:v>895.0</c:v>
                </c:pt>
                <c:pt idx="180">
                  <c:v>900.0</c:v>
                </c:pt>
                <c:pt idx="181">
                  <c:v>905.0</c:v>
                </c:pt>
                <c:pt idx="182">
                  <c:v>910.0</c:v>
                </c:pt>
                <c:pt idx="183">
                  <c:v>915.0</c:v>
                </c:pt>
                <c:pt idx="184">
                  <c:v>920.0</c:v>
                </c:pt>
                <c:pt idx="185">
                  <c:v>925.0</c:v>
                </c:pt>
                <c:pt idx="186">
                  <c:v>930.0</c:v>
                </c:pt>
                <c:pt idx="187">
                  <c:v>935.0</c:v>
                </c:pt>
                <c:pt idx="188">
                  <c:v>940.0</c:v>
                </c:pt>
                <c:pt idx="189">
                  <c:v>945.0</c:v>
                </c:pt>
                <c:pt idx="190">
                  <c:v>950.0</c:v>
                </c:pt>
                <c:pt idx="191">
                  <c:v>955.0</c:v>
                </c:pt>
                <c:pt idx="192">
                  <c:v>960.0</c:v>
                </c:pt>
                <c:pt idx="193">
                  <c:v>965.0</c:v>
                </c:pt>
                <c:pt idx="194">
                  <c:v>970.0</c:v>
                </c:pt>
                <c:pt idx="195">
                  <c:v>975.0</c:v>
                </c:pt>
                <c:pt idx="196">
                  <c:v>980.0</c:v>
                </c:pt>
                <c:pt idx="197">
                  <c:v>985.0</c:v>
                </c:pt>
                <c:pt idx="198">
                  <c:v>990.0</c:v>
                </c:pt>
                <c:pt idx="199">
                  <c:v>995.0</c:v>
                </c:pt>
                <c:pt idx="200">
                  <c:v>1000.0</c:v>
                </c:pt>
                <c:pt idx="201">
                  <c:v>1005.0</c:v>
                </c:pt>
                <c:pt idx="202">
                  <c:v>1010.0</c:v>
                </c:pt>
                <c:pt idx="203">
                  <c:v>1015.0</c:v>
                </c:pt>
                <c:pt idx="204">
                  <c:v>1020.0</c:v>
                </c:pt>
                <c:pt idx="205">
                  <c:v>1025.0</c:v>
                </c:pt>
                <c:pt idx="206">
                  <c:v>1030.0</c:v>
                </c:pt>
                <c:pt idx="207">
                  <c:v>1035.0</c:v>
                </c:pt>
                <c:pt idx="208">
                  <c:v>1040.0</c:v>
                </c:pt>
                <c:pt idx="209">
                  <c:v>1045.0</c:v>
                </c:pt>
                <c:pt idx="210">
                  <c:v>1050.0</c:v>
                </c:pt>
                <c:pt idx="211">
                  <c:v>1055.0</c:v>
                </c:pt>
                <c:pt idx="212">
                  <c:v>1060.0</c:v>
                </c:pt>
                <c:pt idx="213">
                  <c:v>1065.0</c:v>
                </c:pt>
                <c:pt idx="214">
                  <c:v>1070.0</c:v>
                </c:pt>
                <c:pt idx="215">
                  <c:v>1075.0</c:v>
                </c:pt>
                <c:pt idx="216">
                  <c:v>1080.0</c:v>
                </c:pt>
                <c:pt idx="217">
                  <c:v>1085.0</c:v>
                </c:pt>
                <c:pt idx="218">
                  <c:v>1090.0</c:v>
                </c:pt>
                <c:pt idx="219">
                  <c:v>1095.0</c:v>
                </c:pt>
                <c:pt idx="220">
                  <c:v>1100.0</c:v>
                </c:pt>
                <c:pt idx="221">
                  <c:v>1105.0</c:v>
                </c:pt>
                <c:pt idx="222">
                  <c:v>1110.0</c:v>
                </c:pt>
                <c:pt idx="223">
                  <c:v>1115.0</c:v>
                </c:pt>
                <c:pt idx="224">
                  <c:v>1120.0</c:v>
                </c:pt>
                <c:pt idx="225">
                  <c:v>1125.0</c:v>
                </c:pt>
                <c:pt idx="226">
                  <c:v>1130.0</c:v>
                </c:pt>
                <c:pt idx="227">
                  <c:v>1135.0</c:v>
                </c:pt>
                <c:pt idx="228">
                  <c:v>1140.0</c:v>
                </c:pt>
                <c:pt idx="229">
                  <c:v>1145.0</c:v>
                </c:pt>
                <c:pt idx="230">
                  <c:v>1150.0</c:v>
                </c:pt>
                <c:pt idx="231">
                  <c:v>1155.0</c:v>
                </c:pt>
                <c:pt idx="232">
                  <c:v>1160.0</c:v>
                </c:pt>
                <c:pt idx="233">
                  <c:v>1165.0</c:v>
                </c:pt>
                <c:pt idx="234">
                  <c:v>1170.0</c:v>
                </c:pt>
                <c:pt idx="235">
                  <c:v>1175.0</c:v>
                </c:pt>
                <c:pt idx="236">
                  <c:v>1180.0</c:v>
                </c:pt>
                <c:pt idx="237">
                  <c:v>1185.0</c:v>
                </c:pt>
                <c:pt idx="238">
                  <c:v>1190.0</c:v>
                </c:pt>
                <c:pt idx="239">
                  <c:v>1195.0</c:v>
                </c:pt>
                <c:pt idx="240">
                  <c:v>1200.0</c:v>
                </c:pt>
                <c:pt idx="241">
                  <c:v>1205.0</c:v>
                </c:pt>
                <c:pt idx="242">
                  <c:v>1210.0</c:v>
                </c:pt>
                <c:pt idx="243">
                  <c:v>1215.0</c:v>
                </c:pt>
                <c:pt idx="244">
                  <c:v>1220.0</c:v>
                </c:pt>
                <c:pt idx="245">
                  <c:v>1225.0</c:v>
                </c:pt>
                <c:pt idx="246">
                  <c:v>1230.0</c:v>
                </c:pt>
                <c:pt idx="247">
                  <c:v>1235.0</c:v>
                </c:pt>
                <c:pt idx="248">
                  <c:v>1240.0</c:v>
                </c:pt>
                <c:pt idx="249">
                  <c:v>1245.0</c:v>
                </c:pt>
                <c:pt idx="250">
                  <c:v>1250.0</c:v>
                </c:pt>
                <c:pt idx="251">
                  <c:v>1255.0</c:v>
                </c:pt>
                <c:pt idx="252">
                  <c:v>1260.0</c:v>
                </c:pt>
                <c:pt idx="253">
                  <c:v>1265.0</c:v>
                </c:pt>
                <c:pt idx="254">
                  <c:v>1270.0</c:v>
                </c:pt>
                <c:pt idx="255">
                  <c:v>1275.0</c:v>
                </c:pt>
                <c:pt idx="256">
                  <c:v>1280.0</c:v>
                </c:pt>
                <c:pt idx="257">
                  <c:v>1285.0</c:v>
                </c:pt>
                <c:pt idx="258">
                  <c:v>1290.0</c:v>
                </c:pt>
                <c:pt idx="259">
                  <c:v>1295.0</c:v>
                </c:pt>
                <c:pt idx="260">
                  <c:v>1300.0</c:v>
                </c:pt>
                <c:pt idx="261">
                  <c:v>1305.0</c:v>
                </c:pt>
                <c:pt idx="262">
                  <c:v>1310.0</c:v>
                </c:pt>
                <c:pt idx="263">
                  <c:v>1315.0</c:v>
                </c:pt>
                <c:pt idx="264">
                  <c:v>1320.0</c:v>
                </c:pt>
                <c:pt idx="265">
                  <c:v>1325.0</c:v>
                </c:pt>
                <c:pt idx="266">
                  <c:v>1330.0</c:v>
                </c:pt>
                <c:pt idx="267">
                  <c:v>1335.0</c:v>
                </c:pt>
                <c:pt idx="268">
                  <c:v>1340.0</c:v>
                </c:pt>
                <c:pt idx="269">
                  <c:v>1345.0</c:v>
                </c:pt>
                <c:pt idx="270">
                  <c:v>1350.0</c:v>
                </c:pt>
                <c:pt idx="271">
                  <c:v>1355.0</c:v>
                </c:pt>
                <c:pt idx="272">
                  <c:v>1360.0</c:v>
                </c:pt>
                <c:pt idx="273">
                  <c:v>1365.0</c:v>
                </c:pt>
                <c:pt idx="274">
                  <c:v>1370.0</c:v>
                </c:pt>
                <c:pt idx="275">
                  <c:v>1375.0</c:v>
                </c:pt>
                <c:pt idx="276">
                  <c:v>1380.0</c:v>
                </c:pt>
                <c:pt idx="277">
                  <c:v>1385.0</c:v>
                </c:pt>
                <c:pt idx="278">
                  <c:v>1390.0</c:v>
                </c:pt>
                <c:pt idx="279">
                  <c:v>1395.0</c:v>
                </c:pt>
                <c:pt idx="280">
                  <c:v>1400.0</c:v>
                </c:pt>
                <c:pt idx="281">
                  <c:v>1405.0</c:v>
                </c:pt>
                <c:pt idx="282">
                  <c:v>1410.0</c:v>
                </c:pt>
                <c:pt idx="283">
                  <c:v>1415.0</c:v>
                </c:pt>
                <c:pt idx="284">
                  <c:v>1420.0</c:v>
                </c:pt>
                <c:pt idx="285">
                  <c:v>1425.0</c:v>
                </c:pt>
                <c:pt idx="286">
                  <c:v>1430.0</c:v>
                </c:pt>
                <c:pt idx="287">
                  <c:v>1435.0</c:v>
                </c:pt>
                <c:pt idx="288">
                  <c:v>1440.0</c:v>
                </c:pt>
                <c:pt idx="289">
                  <c:v>1445.0</c:v>
                </c:pt>
                <c:pt idx="290">
                  <c:v>1450.0</c:v>
                </c:pt>
                <c:pt idx="291">
                  <c:v>1455.0</c:v>
                </c:pt>
                <c:pt idx="292">
                  <c:v>1460.0</c:v>
                </c:pt>
                <c:pt idx="293">
                  <c:v>1465.0</c:v>
                </c:pt>
                <c:pt idx="294">
                  <c:v>1470.0</c:v>
                </c:pt>
                <c:pt idx="295">
                  <c:v>1475.0</c:v>
                </c:pt>
                <c:pt idx="296">
                  <c:v>1480.0</c:v>
                </c:pt>
                <c:pt idx="297">
                  <c:v>1485.0</c:v>
                </c:pt>
                <c:pt idx="298">
                  <c:v>1490.0</c:v>
                </c:pt>
                <c:pt idx="299">
                  <c:v>1495.0</c:v>
                </c:pt>
                <c:pt idx="300">
                  <c:v>1500.0</c:v>
                </c:pt>
                <c:pt idx="301">
                  <c:v>1505.0</c:v>
                </c:pt>
                <c:pt idx="302">
                  <c:v>1510.0</c:v>
                </c:pt>
                <c:pt idx="303">
                  <c:v>1515.0</c:v>
                </c:pt>
                <c:pt idx="304">
                  <c:v>1520.0</c:v>
                </c:pt>
                <c:pt idx="305">
                  <c:v>1525.0</c:v>
                </c:pt>
                <c:pt idx="306">
                  <c:v>1530.0</c:v>
                </c:pt>
                <c:pt idx="307">
                  <c:v>1535.0</c:v>
                </c:pt>
                <c:pt idx="308">
                  <c:v>1540.0</c:v>
                </c:pt>
                <c:pt idx="309">
                  <c:v>1545.0</c:v>
                </c:pt>
                <c:pt idx="310">
                  <c:v>1550.0</c:v>
                </c:pt>
                <c:pt idx="311">
                  <c:v>1555.0</c:v>
                </c:pt>
                <c:pt idx="312">
                  <c:v>1560.0</c:v>
                </c:pt>
                <c:pt idx="313">
                  <c:v>1565.0</c:v>
                </c:pt>
                <c:pt idx="314">
                  <c:v>1570.0</c:v>
                </c:pt>
                <c:pt idx="315">
                  <c:v>1575.0</c:v>
                </c:pt>
                <c:pt idx="316">
                  <c:v>1580.0</c:v>
                </c:pt>
                <c:pt idx="317">
                  <c:v>1585.0</c:v>
                </c:pt>
                <c:pt idx="318">
                  <c:v>1590.0</c:v>
                </c:pt>
                <c:pt idx="319">
                  <c:v>1595.0</c:v>
                </c:pt>
                <c:pt idx="320">
                  <c:v>1600.0</c:v>
                </c:pt>
                <c:pt idx="321">
                  <c:v>1605.0</c:v>
                </c:pt>
                <c:pt idx="322">
                  <c:v>1610.0</c:v>
                </c:pt>
                <c:pt idx="323">
                  <c:v>1615.0</c:v>
                </c:pt>
                <c:pt idx="324">
                  <c:v>1620.0</c:v>
                </c:pt>
                <c:pt idx="325">
                  <c:v>1625.0</c:v>
                </c:pt>
                <c:pt idx="326">
                  <c:v>1630.0</c:v>
                </c:pt>
                <c:pt idx="327">
                  <c:v>1635.0</c:v>
                </c:pt>
                <c:pt idx="328">
                  <c:v>1640.0</c:v>
                </c:pt>
                <c:pt idx="329">
                  <c:v>1645.0</c:v>
                </c:pt>
                <c:pt idx="330">
                  <c:v>1650.0</c:v>
                </c:pt>
                <c:pt idx="331">
                  <c:v>1655.0</c:v>
                </c:pt>
                <c:pt idx="332">
                  <c:v>1660.0</c:v>
                </c:pt>
                <c:pt idx="333">
                  <c:v>1665.0</c:v>
                </c:pt>
                <c:pt idx="334">
                  <c:v>1670.0</c:v>
                </c:pt>
                <c:pt idx="335">
                  <c:v>1675.0</c:v>
                </c:pt>
                <c:pt idx="336">
                  <c:v>1680.0</c:v>
                </c:pt>
                <c:pt idx="337">
                  <c:v>1685.0</c:v>
                </c:pt>
                <c:pt idx="338">
                  <c:v>1690.0</c:v>
                </c:pt>
                <c:pt idx="339">
                  <c:v>1695.0</c:v>
                </c:pt>
                <c:pt idx="340">
                  <c:v>1700.0</c:v>
                </c:pt>
                <c:pt idx="341">
                  <c:v>1705.0</c:v>
                </c:pt>
                <c:pt idx="342">
                  <c:v>1710.0</c:v>
                </c:pt>
                <c:pt idx="343">
                  <c:v>1715.0</c:v>
                </c:pt>
                <c:pt idx="344">
                  <c:v>1720.0</c:v>
                </c:pt>
                <c:pt idx="345">
                  <c:v>1725.0</c:v>
                </c:pt>
                <c:pt idx="346">
                  <c:v>1730.0</c:v>
                </c:pt>
                <c:pt idx="347">
                  <c:v>1735.0</c:v>
                </c:pt>
                <c:pt idx="348">
                  <c:v>1740.0</c:v>
                </c:pt>
                <c:pt idx="349">
                  <c:v>1745.0</c:v>
                </c:pt>
                <c:pt idx="350">
                  <c:v>1750.0</c:v>
                </c:pt>
                <c:pt idx="351">
                  <c:v>1755.0</c:v>
                </c:pt>
                <c:pt idx="352">
                  <c:v>1760.0</c:v>
                </c:pt>
                <c:pt idx="353">
                  <c:v>1765.0</c:v>
                </c:pt>
                <c:pt idx="354">
                  <c:v>1770.0</c:v>
                </c:pt>
                <c:pt idx="355">
                  <c:v>1775.0</c:v>
                </c:pt>
                <c:pt idx="356">
                  <c:v>1780.0</c:v>
                </c:pt>
                <c:pt idx="357">
                  <c:v>1785.0</c:v>
                </c:pt>
                <c:pt idx="358">
                  <c:v>1790.0</c:v>
                </c:pt>
                <c:pt idx="359">
                  <c:v>1795.0</c:v>
                </c:pt>
                <c:pt idx="360">
                  <c:v>1800.0</c:v>
                </c:pt>
                <c:pt idx="361">
                  <c:v>1805.0</c:v>
                </c:pt>
                <c:pt idx="362">
                  <c:v>1810.0</c:v>
                </c:pt>
                <c:pt idx="363">
                  <c:v>1815.0</c:v>
                </c:pt>
                <c:pt idx="364">
                  <c:v>1820.0</c:v>
                </c:pt>
                <c:pt idx="365">
                  <c:v>1825.0</c:v>
                </c:pt>
                <c:pt idx="366">
                  <c:v>1830.0</c:v>
                </c:pt>
                <c:pt idx="367">
                  <c:v>1835.0</c:v>
                </c:pt>
                <c:pt idx="368">
                  <c:v>1840.0</c:v>
                </c:pt>
                <c:pt idx="369">
                  <c:v>1845.0</c:v>
                </c:pt>
                <c:pt idx="370">
                  <c:v>1850.0</c:v>
                </c:pt>
                <c:pt idx="371">
                  <c:v>1855.0</c:v>
                </c:pt>
                <c:pt idx="372">
                  <c:v>1860.0</c:v>
                </c:pt>
                <c:pt idx="373">
                  <c:v>1865.0</c:v>
                </c:pt>
                <c:pt idx="374">
                  <c:v>1870.0</c:v>
                </c:pt>
                <c:pt idx="375">
                  <c:v>1875.0</c:v>
                </c:pt>
                <c:pt idx="376">
                  <c:v>1880.0</c:v>
                </c:pt>
                <c:pt idx="377">
                  <c:v>1885.0</c:v>
                </c:pt>
                <c:pt idx="378">
                  <c:v>1890.0</c:v>
                </c:pt>
                <c:pt idx="379">
                  <c:v>1895.0</c:v>
                </c:pt>
                <c:pt idx="380">
                  <c:v>1900.0</c:v>
                </c:pt>
                <c:pt idx="381">
                  <c:v>1905.0</c:v>
                </c:pt>
                <c:pt idx="382">
                  <c:v>1910.0</c:v>
                </c:pt>
                <c:pt idx="383">
                  <c:v>1915.0</c:v>
                </c:pt>
                <c:pt idx="384">
                  <c:v>1920.0</c:v>
                </c:pt>
                <c:pt idx="385">
                  <c:v>1925.0</c:v>
                </c:pt>
                <c:pt idx="386">
                  <c:v>1930.0</c:v>
                </c:pt>
                <c:pt idx="387">
                  <c:v>1935.0</c:v>
                </c:pt>
                <c:pt idx="388">
                  <c:v>1940.0</c:v>
                </c:pt>
                <c:pt idx="389">
                  <c:v>1945.0</c:v>
                </c:pt>
                <c:pt idx="390">
                  <c:v>1950.0</c:v>
                </c:pt>
                <c:pt idx="391">
                  <c:v>1955.0</c:v>
                </c:pt>
                <c:pt idx="392">
                  <c:v>1960.0</c:v>
                </c:pt>
                <c:pt idx="393">
                  <c:v>1965.0</c:v>
                </c:pt>
                <c:pt idx="394">
                  <c:v>1970.0</c:v>
                </c:pt>
                <c:pt idx="395">
                  <c:v>1975.0</c:v>
                </c:pt>
                <c:pt idx="396">
                  <c:v>1980.0</c:v>
                </c:pt>
                <c:pt idx="397">
                  <c:v>1985.0</c:v>
                </c:pt>
                <c:pt idx="398">
                  <c:v>1990.0</c:v>
                </c:pt>
                <c:pt idx="399">
                  <c:v>1995.0</c:v>
                </c:pt>
                <c:pt idx="400">
                  <c:v>2000.0</c:v>
                </c:pt>
              </c:numCache>
            </c:numRef>
          </c:xVal>
          <c:yVal>
            <c:numRef>
              <c:f>'[Microsoft PowerPoint 内のグラフ]Sheet1'!$B$2:$B$16585</c:f>
              <c:numCache>
                <c:formatCode>General</c:formatCode>
                <c:ptCount val="16584"/>
                <c:pt idx="1">
                  <c:v>0.0982079370606103</c:v>
                </c:pt>
                <c:pt idx="2">
                  <c:v>0.337425168654406</c:v>
                </c:pt>
                <c:pt idx="3">
                  <c:v>0.688080691817622</c:v>
                </c:pt>
                <c:pt idx="4">
                  <c:v>1.13219562534975</c:v>
                </c:pt>
                <c:pt idx="5">
                  <c:v>1.65595800632178</c:v>
                </c:pt>
                <c:pt idx="6">
                  <c:v>2.248455379758568</c:v>
                </c:pt>
                <c:pt idx="7">
                  <c:v>2.90067893691341</c:v>
                </c:pt>
                <c:pt idx="8">
                  <c:v>3.60520337293167</c:v>
                </c:pt>
                <c:pt idx="9">
                  <c:v>4.3555931934859</c:v>
                </c:pt>
                <c:pt idx="10">
                  <c:v>5.14643975679494</c:v>
                </c:pt>
                <c:pt idx="11">
                  <c:v>5.9730825412343</c:v>
                </c:pt>
                <c:pt idx="12">
                  <c:v>6.83148979958028</c:v>
                </c:pt>
                <c:pt idx="13">
                  <c:v>7.718155229021648</c:v>
                </c:pt>
                <c:pt idx="14">
                  <c:v>8.630016948990486</c:v>
                </c:pt>
                <c:pt idx="15">
                  <c:v>9.56439025387847</c:v>
                </c:pt>
                <c:pt idx="16">
                  <c:v>10.518912434395</c:v>
                </c:pt>
                <c:pt idx="17">
                  <c:v>11.491496688162</c:v>
                </c:pt>
                <c:pt idx="18">
                  <c:v>12.4802915607226</c:v>
                </c:pt>
                <c:pt idx="19">
                  <c:v>13.4836586573511</c:v>
                </c:pt>
                <c:pt idx="20">
                  <c:v>14.5001474074085</c:v>
                </c:pt>
                <c:pt idx="21">
                  <c:v>15.5284394731961</c:v>
                </c:pt>
                <c:pt idx="22">
                  <c:v>16.5673539215782</c:v>
                </c:pt>
                <c:pt idx="23">
                  <c:v>17.6158546248695</c:v>
                </c:pt>
                <c:pt idx="24">
                  <c:v>18.6730155047781</c:v>
                </c:pt>
                <c:pt idx="25">
                  <c:v>19.7379633259566</c:v>
                </c:pt>
                <c:pt idx="26">
                  <c:v>20.8099298222469</c:v>
                </c:pt>
                <c:pt idx="27">
                  <c:v>21.88824304236049</c:v>
                </c:pt>
                <c:pt idx="28">
                  <c:v>22.9722519614148</c:v>
                </c:pt>
                <c:pt idx="29">
                  <c:v>24.0613992069375</c:v>
                </c:pt>
                <c:pt idx="30">
                  <c:v>25.1551675144156</c:v>
                </c:pt>
                <c:pt idx="31">
                  <c:v>26.2530864639442</c:v>
                </c:pt>
                <c:pt idx="32">
                  <c:v>27.3547276239698</c:v>
                </c:pt>
                <c:pt idx="33">
                  <c:v>28.459711581888</c:v>
                </c:pt>
                <c:pt idx="34">
                  <c:v>29.567658816438</c:v>
                </c:pt>
                <c:pt idx="35">
                  <c:v>30.6782548480564</c:v>
                </c:pt>
                <c:pt idx="36">
                  <c:v>31.7912012644745</c:v>
                </c:pt>
                <c:pt idx="37">
                  <c:v>32.90622472086148</c:v>
                </c:pt>
                <c:pt idx="38">
                  <c:v>34.0230745944744</c:v>
                </c:pt>
                <c:pt idx="39">
                  <c:v>35.1415208894159</c:v>
                </c:pt>
                <c:pt idx="40">
                  <c:v>36.2613523612318</c:v>
                </c:pt>
                <c:pt idx="41">
                  <c:v>37.38237483524108</c:v>
                </c:pt>
                <c:pt idx="42">
                  <c:v>38.50440969599109</c:v>
                </c:pt>
                <c:pt idx="43">
                  <c:v>39.62729252819001</c:v>
                </c:pt>
                <c:pt idx="44">
                  <c:v>40.7508718919951</c:v>
                </c:pt>
                <c:pt idx="45">
                  <c:v>41.87500821769719</c:v>
                </c:pt>
                <c:pt idx="46">
                  <c:v>42.9995728066999</c:v>
                </c:pt>
                <c:pt idx="47">
                  <c:v>44.12444692729418</c:v>
                </c:pt>
                <c:pt idx="48">
                  <c:v>45.249520995116</c:v>
                </c:pt>
                <c:pt idx="49">
                  <c:v>46.37469382937469</c:v>
                </c:pt>
                <c:pt idx="50">
                  <c:v>47.499871976984</c:v>
                </c:pt>
                <c:pt idx="51">
                  <c:v>48.62496909763708</c:v>
                </c:pt>
                <c:pt idx="52">
                  <c:v>49.7499054036593</c:v>
                </c:pt>
                <c:pt idx="53">
                  <c:v>50.87460714916607</c:v>
                </c:pt>
                <c:pt idx="54">
                  <c:v>51.99900616366308</c:v>
                </c:pt>
                <c:pt idx="55">
                  <c:v>53.1230394257558</c:v>
                </c:pt>
                <c:pt idx="56">
                  <c:v>54.24664867310658</c:v>
                </c:pt>
                <c:pt idx="57">
                  <c:v>55.36978004519268</c:v>
                </c:pt>
                <c:pt idx="58">
                  <c:v>56.49238375577638</c:v>
                </c:pt>
                <c:pt idx="59">
                  <c:v>57.6144137923295</c:v>
                </c:pt>
                <c:pt idx="60">
                  <c:v>58.7358276399314</c:v>
                </c:pt>
                <c:pt idx="61">
                  <c:v>59.85658602741827</c:v>
                </c:pt>
                <c:pt idx="62">
                  <c:v>60.9766526937818</c:v>
                </c:pt>
                <c:pt idx="63">
                  <c:v>62.09599417301758</c:v>
                </c:pt>
                <c:pt idx="64">
                  <c:v>63.2145795957999</c:v>
                </c:pt>
                <c:pt idx="65">
                  <c:v>64.33238050651754</c:v>
                </c:pt>
                <c:pt idx="66">
                  <c:v>65.4493706943485</c:v>
                </c:pt>
                <c:pt idx="67">
                  <c:v>66.56552603717378</c:v>
                </c:pt>
                <c:pt idx="68">
                  <c:v>67.68082435725037</c:v>
                </c:pt>
                <c:pt idx="69">
                  <c:v>68.7952452876563</c:v>
                </c:pt>
                <c:pt idx="70">
                  <c:v>69.90877014861974</c:v>
                </c:pt>
                <c:pt idx="71">
                  <c:v>71.02138183291954</c:v>
                </c:pt>
                <c:pt idx="72">
                  <c:v>72.1330646996224</c:v>
                </c:pt>
                <c:pt idx="73">
                  <c:v>73.24380447548438</c:v>
                </c:pt>
                <c:pt idx="74">
                  <c:v>74.35358816340845</c:v>
                </c:pt>
                <c:pt idx="75">
                  <c:v>75.4624039573985</c:v>
                </c:pt>
                <c:pt idx="76">
                  <c:v>76.57024116350267</c:v>
                </c:pt>
                <c:pt idx="77">
                  <c:v>77.67709012628234</c:v>
                </c:pt>
                <c:pt idx="78">
                  <c:v>78.78295680942787</c:v>
                </c:pt>
                <c:pt idx="79">
                  <c:v>79.8878036758341</c:v>
                </c:pt>
                <c:pt idx="80">
                  <c:v>80.9916389547499</c:v>
                </c:pt>
                <c:pt idx="81">
                  <c:v>82.094456498994</c:v>
                </c:pt>
                <c:pt idx="82">
                  <c:v>83.19625090262768</c:v>
                </c:pt>
                <c:pt idx="83">
                  <c:v>84.2970174525575</c:v>
                </c:pt>
                <c:pt idx="84">
                  <c:v>85.3967520833979</c:v>
                </c:pt>
                <c:pt idx="85">
                  <c:v>86.4954513353469</c:v>
                </c:pt>
                <c:pt idx="86">
                  <c:v>87.59311231484918</c:v>
                </c:pt>
                <c:pt idx="87">
                  <c:v>88.68973265784265</c:v>
                </c:pt>
                <c:pt idx="88">
                  <c:v>89.78531049540108</c:v>
                </c:pt>
                <c:pt idx="89">
                  <c:v>90.87984442160058</c:v>
                </c:pt>
                <c:pt idx="90">
                  <c:v>91.97333346345454</c:v>
                </c:pt>
                <c:pt idx="91">
                  <c:v>93.06577705276962</c:v>
                </c:pt>
                <c:pt idx="92">
                  <c:v>94.15717499979108</c:v>
                </c:pt>
                <c:pt idx="93">
                  <c:v>95.2475274685132</c:v>
                </c:pt>
                <c:pt idx="94">
                  <c:v>96.33683495354268</c:v>
                </c:pt>
                <c:pt idx="95">
                  <c:v>97.42509825840729</c:v>
                </c:pt>
                <c:pt idx="96">
                  <c:v>98.5123184752157</c:v>
                </c:pt>
                <c:pt idx="97">
                  <c:v>99.59849696557498</c:v>
                </c:pt>
                <c:pt idx="98">
                  <c:v>100.683635342686</c:v>
                </c:pt>
                <c:pt idx="99">
                  <c:v>101.767735454536</c:v>
                </c:pt>
                <c:pt idx="100">
                  <c:v>102.850799368121</c:v>
                </c:pt>
                <c:pt idx="101">
                  <c:v>103.93282935462</c:v>
                </c:pt>
                <c:pt idx="102">
                  <c:v>105.01382787548</c:v>
                </c:pt>
                <c:pt idx="103">
                  <c:v>106.093797569333</c:v>
                </c:pt>
                <c:pt idx="104">
                  <c:v>107.1727412397</c:v>
                </c:pt>
                <c:pt idx="105">
                  <c:v>108.250661843436</c:v>
                </c:pt>
                <c:pt idx="106">
                  <c:v>109.327562479867</c:v>
                </c:pt>
                <c:pt idx="107">
                  <c:v>110.403446380567</c:v>
                </c:pt>
                <c:pt idx="108">
                  <c:v>111.47831689975</c:v>
                </c:pt>
                <c:pt idx="109">
                  <c:v>112.552177505229</c:v>
                </c:pt>
                <c:pt idx="110">
                  <c:v>113.625031769908</c:v>
                </c:pt>
                <c:pt idx="111">
                  <c:v>114.69688336378</c:v>
                </c:pt>
                <c:pt idx="112">
                  <c:v>115.76773604639</c:v>
                </c:pt>
                <c:pt idx="113">
                  <c:v>116.837593659748</c:v>
                </c:pt>
                <c:pt idx="114">
                  <c:v>117.90646012165</c:v>
                </c:pt>
                <c:pt idx="115">
                  <c:v>118.974339419402</c:v>
                </c:pt>
                <c:pt idx="116">
                  <c:v>120.041235603894</c:v>
                </c:pt>
                <c:pt idx="117">
                  <c:v>121.10715278404</c:v>
                </c:pt>
                <c:pt idx="118">
                  <c:v>122.172095121526</c:v>
                </c:pt>
                <c:pt idx="119">
                  <c:v>123.236066825874</c:v>
                </c:pt>
                <c:pt idx="120">
                  <c:v>124.299072149795</c:v>
                </c:pt>
                <c:pt idx="121">
                  <c:v>125.361115384804</c:v>
                </c:pt>
                <c:pt idx="122">
                  <c:v>126.422200857101</c:v>
                </c:pt>
                <c:pt idx="123">
                  <c:v>127.482332923686</c:v>
                </c:pt>
                <c:pt idx="124">
                  <c:v>128.541515968703</c:v>
                </c:pt>
                <c:pt idx="125">
                  <c:v>129.5997544</c:v>
                </c:pt>
                <c:pt idx="126">
                  <c:v>130.657052645884</c:v>
                </c:pt>
                <c:pt idx="127">
                  <c:v>131.713415152075</c:v>
                </c:pt>
                <c:pt idx="128">
                  <c:v>132.768846378828</c:v>
                </c:pt>
                <c:pt idx="129">
                  <c:v>133.823350798232</c:v>
                </c:pt>
                <c:pt idx="130">
                  <c:v>134.876932891667</c:v>
                </c:pt>
                <c:pt idx="131">
                  <c:v>135.929597147406</c:v>
                </c:pt>
                <c:pt idx="132">
                  <c:v>136.981348058365</c:v>
                </c:pt>
                <c:pt idx="133">
                  <c:v>138.032190119979</c:v>
                </c:pt>
                <c:pt idx="134">
                  <c:v>139.082127828211</c:v>
                </c:pt>
                <c:pt idx="135">
                  <c:v>140.131165677675</c:v>
                </c:pt>
                <c:pt idx="136">
                  <c:v>141.179308159869</c:v>
                </c:pt>
                <c:pt idx="137">
                  <c:v>142.2265597615148</c:v>
                </c:pt>
                <c:pt idx="138">
                  <c:v>143.272924963001</c:v>
                </c:pt>
                <c:pt idx="139">
                  <c:v>144.318408236906</c:v>
                </c:pt>
                <c:pt idx="140">
                  <c:v>145.363014046622</c:v>
                </c:pt>
                <c:pt idx="141">
                  <c:v>146.40674684505</c:v>
                </c:pt>
                <c:pt idx="142">
                  <c:v>147.449611073371</c:v>
                </c:pt>
                <c:pt idx="143">
                  <c:v>148.491611159895</c:v>
                </c:pt>
                <c:pt idx="144">
                  <c:v>149.532751518964</c:v>
                </c:pt>
                <c:pt idx="145">
                  <c:v>150.573036549919</c:v>
                </c:pt>
                <c:pt idx="146">
                  <c:v>151.612470636118</c:v>
                </c:pt>
                <c:pt idx="147">
                  <c:v>152.651058144006</c:v>
                </c:pt>
                <c:pt idx="148">
                  <c:v>153.688803422211</c:v>
                </c:pt>
                <c:pt idx="149">
                  <c:v>154.725710800686</c:v>
                </c:pt>
                <c:pt idx="150">
                  <c:v>155.7617845898689</c:v>
                </c:pt>
                <c:pt idx="151">
                  <c:v>156.797029079847</c:v>
                </c:pt>
                <c:pt idx="152">
                  <c:v>157.831448539529</c:v>
                </c:pt>
                <c:pt idx="153">
                  <c:v>158.865047215795</c:v>
                </c:pt>
                <c:pt idx="154">
                  <c:v>159.897829332606</c:v>
                </c:pt>
                <c:pt idx="155">
                  <c:v>160.92979909004</c:v>
                </c:pt>
                <c:pt idx="156">
                  <c:v>161.960960663226</c:v>
                </c:pt>
                <c:pt idx="157">
                  <c:v>162.991318201101</c:v>
                </c:pt>
                <c:pt idx="158">
                  <c:v>164.020875824937</c:v>
                </c:pt>
                <c:pt idx="159">
                  <c:v>165.049637626496</c:v>
                </c:pt>
                <c:pt idx="160">
                  <c:v>166.077607665659</c:v>
                </c:pt>
                <c:pt idx="161">
                  <c:v>167.104789967271</c:v>
                </c:pt>
                <c:pt idx="162">
                  <c:v>168.131188516783</c:v>
                </c:pt>
                <c:pt idx="163">
                  <c:v>169.156807254058</c:v>
                </c:pt>
                <c:pt idx="164">
                  <c:v>170.18165006425</c:v>
                </c:pt>
                <c:pt idx="165">
                  <c:v>171.205720763937</c:v>
                </c:pt>
                <c:pt idx="166">
                  <c:v>172.229023079188</c:v>
                </c:pt>
                <c:pt idx="167">
                  <c:v>173.251560609454</c:v>
                </c:pt>
                <c:pt idx="168">
                  <c:v>174.27333676509</c:v>
                </c:pt>
                <c:pt idx="169">
                  <c:v>175.294354652861</c:v>
                </c:pt>
                <c:pt idx="170">
                  <c:v>176.314616850517</c:v>
                </c:pt>
                <c:pt idx="171">
                  <c:v>177.334124920772</c:v>
                </c:pt>
                <c:pt idx="172">
                  <c:v>178.352878229016</c:v>
                </c:pt>
                <c:pt idx="173">
                  <c:v>179.370981910224</c:v>
                </c:pt>
                <c:pt idx="174">
                  <c:v>180.388239902565</c:v>
                </c:pt>
                <c:pt idx="175">
                  <c:v>181.404973642452</c:v>
                </c:pt>
                <c:pt idx="176">
                  <c:v>182.4208210859</c:v>
                </c:pt>
                <c:pt idx="177">
                  <c:v>183.435943106567</c:v>
                </c:pt>
                <c:pt idx="178">
                  <c:v>184.450343366641</c:v>
                </c:pt>
                <c:pt idx="179">
                  <c:v>185.46415907569</c:v>
                </c:pt>
                <c:pt idx="180">
                  <c:v>186.47737866842</c:v>
                </c:pt>
                <c:pt idx="181">
                  <c:v>187.489557352368</c:v>
                </c:pt>
                <c:pt idx="182">
                  <c:v>188.501055535519</c:v>
                </c:pt>
                <c:pt idx="183">
                  <c:v>189.511864927456</c:v>
                </c:pt>
                <c:pt idx="184">
                  <c:v>190.521983269406</c:v>
                </c:pt>
                <c:pt idx="185">
                  <c:v>191.531410898073</c:v>
                </c:pt>
                <c:pt idx="186">
                  <c:v>192.54014941065</c:v>
                </c:pt>
                <c:pt idx="187">
                  <c:v>193.5482010707</c:v>
                </c:pt>
                <c:pt idx="188">
                  <c:v>194.555568515873</c:v>
                </c:pt>
                <c:pt idx="189">
                  <c:v>195.562254602542</c:v>
                </c:pt>
                <c:pt idx="190">
                  <c:v>196.568262317986</c:v>
                </c:pt>
                <c:pt idx="191">
                  <c:v>197.5735947281858</c:v>
                </c:pt>
                <c:pt idx="192">
                  <c:v>198.578254945486</c:v>
                </c:pt>
                <c:pt idx="193">
                  <c:v>199.582246107828</c:v>
                </c:pt>
                <c:pt idx="194">
                  <c:v>200.585571365042</c:v>
                </c:pt>
                <c:pt idx="195">
                  <c:v>201.588233869537</c:v>
                </c:pt>
                <c:pt idx="196">
                  <c:v>202.590236769864</c:v>
                </c:pt>
                <c:pt idx="197">
                  <c:v>203.591583206166</c:v>
                </c:pt>
                <c:pt idx="198">
                  <c:v>204.592276306931</c:v>
                </c:pt>
                <c:pt idx="199">
                  <c:v>205.592319186624</c:v>
                </c:pt>
                <c:pt idx="200">
                  <c:v>206.591714943965</c:v>
                </c:pt>
                <c:pt idx="201">
                  <c:v>207.590466660652</c:v>
                </c:pt>
                <c:pt idx="202">
                  <c:v>208.588577400418</c:v>
                </c:pt>
                <c:pt idx="203">
                  <c:v>209.586050208334</c:v>
                </c:pt>
                <c:pt idx="204">
                  <c:v>210.582888110298</c:v>
                </c:pt>
                <c:pt idx="205">
                  <c:v>211.579094112657</c:v>
                </c:pt>
                <c:pt idx="206">
                  <c:v>212.5746712019408</c:v>
                </c:pt>
                <c:pt idx="207">
                  <c:v>213.569622344677</c:v>
                </c:pt>
                <c:pt idx="208">
                  <c:v>214.563950487271</c:v>
                </c:pt>
                <c:pt idx="209">
                  <c:v>215.557658555937</c:v>
                </c:pt>
                <c:pt idx="210">
                  <c:v>216.550749456668</c:v>
                </c:pt>
                <c:pt idx="211">
                  <c:v>217.543226075237</c:v>
                </c:pt>
                <c:pt idx="212">
                  <c:v>218.535091277231</c:v>
                </c:pt>
                <c:pt idx="213">
                  <c:v>219.526347908096</c:v>
                </c:pt>
                <c:pt idx="214">
                  <c:v>220.51699879321</c:v>
                </c:pt>
                <c:pt idx="215">
                  <c:v>221.507046737958</c:v>
                </c:pt>
                <c:pt idx="216">
                  <c:v>222.49649452783</c:v>
                </c:pt>
                <c:pt idx="217">
                  <c:v>223.485344928521</c:v>
                </c:pt>
                <c:pt idx="218">
                  <c:v>224.473600686041</c:v>
                </c:pt>
                <c:pt idx="219">
                  <c:v>225.461264526831</c:v>
                </c:pt>
                <c:pt idx="220">
                  <c:v>226.448339157888</c:v>
                </c:pt>
                <c:pt idx="221">
                  <c:v>227.434827266886</c:v>
                </c:pt>
                <c:pt idx="222">
                  <c:v>228.420731522312</c:v>
                </c:pt>
                <c:pt idx="223">
                  <c:v>229.406054573592</c:v>
                </c:pt>
                <c:pt idx="224">
                  <c:v>230.390799051234</c:v>
                </c:pt>
                <c:pt idx="225">
                  <c:v>231.374967566959</c:v>
                </c:pt>
                <c:pt idx="226">
                  <c:v>232.358562713841</c:v>
                </c:pt>
                <c:pt idx="227">
                  <c:v>233.341587066451</c:v>
                </c:pt>
                <c:pt idx="228">
                  <c:v>234.324043180994</c:v>
                </c:pt>
                <c:pt idx="229">
                  <c:v>235.305933595451</c:v>
                </c:pt>
                <c:pt idx="230">
                  <c:v>236.287260829726</c:v>
                </c:pt>
                <c:pt idx="231">
                  <c:v>237.268027385781</c:v>
                </c:pt>
                <c:pt idx="232">
                  <c:v>238.248235747785</c:v>
                </c:pt>
                <c:pt idx="233">
                  <c:v>239.227888382256</c:v>
                </c:pt>
                <c:pt idx="234">
                  <c:v>240.2069877382</c:v>
                </c:pt>
                <c:pt idx="235">
                  <c:v>241.185536247258</c:v>
                </c:pt>
                <c:pt idx="236">
                  <c:v>242.163536323845</c:v>
                </c:pt>
                <c:pt idx="237">
                  <c:v>243.140990365293</c:v>
                </c:pt>
                <c:pt idx="238">
                  <c:v>244.117900751994</c:v>
                </c:pt>
                <c:pt idx="239">
                  <c:v>245.094269847537</c:v>
                </c:pt>
                <c:pt idx="240">
                  <c:v>246.070099998853</c:v>
                </c:pt>
                <c:pt idx="241">
                  <c:v>247.045393536349</c:v>
                </c:pt>
                <c:pt idx="242">
                  <c:v>248.020152774051</c:v>
                </c:pt>
                <c:pt idx="243">
                  <c:v>248.994380009743</c:v>
                </c:pt>
                <c:pt idx="244">
                  <c:v>249.9680775251</c:v>
                </c:pt>
                <c:pt idx="245">
                  <c:v>250.941247585827</c:v>
                </c:pt>
                <c:pt idx="246">
                  <c:v>251.913892441795</c:v>
                </c:pt>
                <c:pt idx="247">
                  <c:v>252.886014327177</c:v>
                </c:pt>
                <c:pt idx="248">
                  <c:v>253.857615460579</c:v>
                </c:pt>
                <c:pt idx="249">
                  <c:v>254.828698045175</c:v>
                </c:pt>
                <c:pt idx="250">
                  <c:v>255.7992642688378</c:v>
                </c:pt>
                <c:pt idx="251">
                  <c:v>256.7693163042738</c:v>
                </c:pt>
                <c:pt idx="252">
                  <c:v>257.738856309148</c:v>
                </c:pt>
                <c:pt idx="253">
                  <c:v>258.707886426217</c:v>
                </c:pt>
                <c:pt idx="254">
                  <c:v>259.676408783457</c:v>
                </c:pt>
                <c:pt idx="255">
                  <c:v>260.644425494191</c:v>
                </c:pt>
                <c:pt idx="256">
                  <c:v>261.6119386572119</c:v>
                </c:pt>
                <c:pt idx="257">
                  <c:v>262.578950356914</c:v>
                </c:pt>
                <c:pt idx="258">
                  <c:v>263.545462663412</c:v>
                </c:pt>
                <c:pt idx="259">
                  <c:v>264.511477632667</c:v>
                </c:pt>
                <c:pt idx="260">
                  <c:v>265.4769973066079</c:v>
                </c:pt>
                <c:pt idx="261">
                  <c:v>266.442023713254</c:v>
                </c:pt>
                <c:pt idx="262">
                  <c:v>267.4065588668338</c:v>
                </c:pt>
                <c:pt idx="263">
                  <c:v>268.370604767904</c:v>
                </c:pt>
                <c:pt idx="264">
                  <c:v>269.334163403471</c:v>
                </c:pt>
                <c:pt idx="265">
                  <c:v>270.2972367471038</c:v>
                </c:pt>
                <c:pt idx="266">
                  <c:v>271.259826759052</c:v>
                </c:pt>
                <c:pt idx="267">
                  <c:v>272.221935386363</c:v>
                </c:pt>
                <c:pt idx="268">
                  <c:v>273.1835645629939</c:v>
                </c:pt>
                <c:pt idx="269">
                  <c:v>274.144716209925</c:v>
                </c:pt>
                <c:pt idx="270">
                  <c:v>275.1053922352719</c:v>
                </c:pt>
                <c:pt idx="271">
                  <c:v>276.065594534399</c:v>
                </c:pt>
                <c:pt idx="272">
                  <c:v>277.025324990025</c:v>
                </c:pt>
                <c:pt idx="273">
                  <c:v>277.984585472337</c:v>
                </c:pt>
                <c:pt idx="274">
                  <c:v>278.943377839096</c:v>
                </c:pt>
                <c:pt idx="275">
                  <c:v>279.901703935744</c:v>
                </c:pt>
                <c:pt idx="276">
                  <c:v>280.859565595513</c:v>
                </c:pt>
                <c:pt idx="277">
                  <c:v>281.816964639526</c:v>
                </c:pt>
                <c:pt idx="278">
                  <c:v>282.773902876905</c:v>
                </c:pt>
                <c:pt idx="279">
                  <c:v>283.73038210487</c:v>
                </c:pt>
                <c:pt idx="280">
                  <c:v>284.686404108847</c:v>
                </c:pt>
                <c:pt idx="281">
                  <c:v>285.641970662566</c:v>
                </c:pt>
                <c:pt idx="282">
                  <c:v>286.597083528162</c:v>
                </c:pt>
                <c:pt idx="283">
                  <c:v>287.5517444562708</c:v>
                </c:pt>
                <c:pt idx="284">
                  <c:v>288.505955186137</c:v>
                </c:pt>
                <c:pt idx="285">
                  <c:v>289.4597174457019</c:v>
                </c:pt>
                <c:pt idx="286">
                  <c:v>290.4130329517038</c:v>
                </c:pt>
                <c:pt idx="287">
                  <c:v>291.365903409776</c:v>
                </c:pt>
                <c:pt idx="288">
                  <c:v>292.318330514539</c:v>
                </c:pt>
                <c:pt idx="289">
                  <c:v>293.2703159496927</c:v>
                </c:pt>
                <c:pt idx="290">
                  <c:v>294.221861388117</c:v>
                </c:pt>
                <c:pt idx="291">
                  <c:v>295.172968491953</c:v>
                </c:pt>
                <c:pt idx="292">
                  <c:v>296.1236389127038</c:v>
                </c:pt>
                <c:pt idx="293">
                  <c:v>297.07387429132</c:v>
                </c:pt>
                <c:pt idx="294">
                  <c:v>298.0236762582908</c:v>
                </c:pt>
                <c:pt idx="295">
                  <c:v>298.973046433731</c:v>
                </c:pt>
                <c:pt idx="296">
                  <c:v>299.9219864274728</c:v>
                </c:pt>
                <c:pt idx="297">
                  <c:v>300.8704978391471</c:v>
                </c:pt>
                <c:pt idx="298">
                  <c:v>301.8185822582728</c:v>
                </c:pt>
                <c:pt idx="299">
                  <c:v>302.766241264345</c:v>
                </c:pt>
                <c:pt idx="300">
                  <c:v>303.7134764269118</c:v>
                </c:pt>
                <c:pt idx="301">
                  <c:v>304.6602893056671</c:v>
                </c:pt>
                <c:pt idx="302">
                  <c:v>305.606681450525</c:v>
                </c:pt>
                <c:pt idx="303">
                  <c:v>306.552654401707</c:v>
                </c:pt>
                <c:pt idx="304">
                  <c:v>307.498209689822</c:v>
                </c:pt>
                <c:pt idx="305">
                  <c:v>308.443348835947</c:v>
                </c:pt>
                <c:pt idx="306">
                  <c:v>309.388062299776</c:v>
                </c:pt>
                <c:pt idx="307">
                  <c:v>310.332373698224</c:v>
                </c:pt>
                <c:pt idx="308">
                  <c:v>311.2762734606888</c:v>
                </c:pt>
                <c:pt idx="309">
                  <c:v>312.219763070919</c:v>
                </c:pt>
                <c:pt idx="310">
                  <c:v>313.162844003519</c:v>
                </c:pt>
                <c:pt idx="311">
                  <c:v>314.10551772403</c:v>
                </c:pt>
                <c:pt idx="312">
                  <c:v>315.047785689</c:v>
                </c:pt>
                <c:pt idx="313">
                  <c:v>315.989649346061</c:v>
                </c:pt>
                <c:pt idx="314">
                  <c:v>316.9311101339998</c:v>
                </c:pt>
                <c:pt idx="315">
                  <c:v>317.872169482837</c:v>
                </c:pt>
                <c:pt idx="316">
                  <c:v>318.812828813892</c:v>
                </c:pt>
                <c:pt idx="317">
                  <c:v>319.7530895398591</c:v>
                </c:pt>
                <c:pt idx="318">
                  <c:v>320.692953064877</c:v>
                </c:pt>
                <c:pt idx="319">
                  <c:v>321.632420784599</c:v>
                </c:pt>
                <c:pt idx="320">
                  <c:v>322.571494086262</c:v>
                </c:pt>
                <c:pt idx="321">
                  <c:v>323.5101743487569</c:v>
                </c:pt>
                <c:pt idx="322">
                  <c:v>324.4484629426938</c:v>
                </c:pt>
                <c:pt idx="323">
                  <c:v>325.386361230474</c:v>
                </c:pt>
                <c:pt idx="324">
                  <c:v>326.323870566351</c:v>
                </c:pt>
                <c:pt idx="325">
                  <c:v>327.260992296501</c:v>
                </c:pt>
                <c:pt idx="326">
                  <c:v>328.197727759088</c:v>
                </c:pt>
                <c:pt idx="327">
                  <c:v>329.134078284327</c:v>
                </c:pt>
                <c:pt idx="328">
                  <c:v>330.070045194548</c:v>
                </c:pt>
                <c:pt idx="329">
                  <c:v>331.005629804263</c:v>
                </c:pt>
                <c:pt idx="330">
                  <c:v>331.9408334202249</c:v>
                </c:pt>
                <c:pt idx="331">
                  <c:v>332.8756573414919</c:v>
                </c:pt>
                <c:pt idx="332">
                  <c:v>333.8101028594899</c:v>
                </c:pt>
                <c:pt idx="333">
                  <c:v>334.7441712580718</c:v>
                </c:pt>
                <c:pt idx="334">
                  <c:v>335.6778638135791</c:v>
                </c:pt>
                <c:pt idx="335">
                  <c:v>336.611181794903</c:v>
                </c:pt>
                <c:pt idx="336">
                  <c:v>337.544126463543</c:v>
                </c:pt>
                <c:pt idx="337">
                  <c:v>338.476699073663</c:v>
                </c:pt>
                <c:pt idx="338">
                  <c:v>339.408900872154</c:v>
                </c:pt>
                <c:pt idx="339">
                  <c:v>340.3407330986909</c:v>
                </c:pt>
                <c:pt idx="340">
                  <c:v>341.272196985788</c:v>
                </c:pt>
                <c:pt idx="341">
                  <c:v>342.203293758854</c:v>
                </c:pt>
                <c:pt idx="342">
                  <c:v>343.134024636255</c:v>
                </c:pt>
                <c:pt idx="343">
                  <c:v>344.064390829361</c:v>
                </c:pt>
                <c:pt idx="344">
                  <c:v>344.9943935426078</c:v>
                </c:pt>
                <c:pt idx="345">
                  <c:v>345.92403397355</c:v>
                </c:pt>
                <c:pt idx="346">
                  <c:v>346.85331331291</c:v>
                </c:pt>
                <c:pt idx="347">
                  <c:v>347.782232744641</c:v>
                </c:pt>
                <c:pt idx="348">
                  <c:v>348.7107934459698</c:v>
                </c:pt>
                <c:pt idx="349">
                  <c:v>349.638996587457</c:v>
                </c:pt>
                <c:pt idx="350">
                  <c:v>350.566843333044</c:v>
                </c:pt>
                <c:pt idx="351">
                  <c:v>351.4943348401058</c:v>
                </c:pt>
                <c:pt idx="352">
                  <c:v>352.4214722595048</c:v>
                </c:pt>
                <c:pt idx="353">
                  <c:v>353.3482567356371</c:v>
                </c:pt>
                <c:pt idx="354">
                  <c:v>354.274689406483</c:v>
                </c:pt>
                <c:pt idx="355">
                  <c:v>355.20077140366</c:v>
                </c:pt>
                <c:pt idx="356">
                  <c:v>356.1265038524699</c:v>
                </c:pt>
                <c:pt idx="357">
                  <c:v>357.051887871944</c:v>
                </c:pt>
                <c:pt idx="358">
                  <c:v>357.976924574898</c:v>
                </c:pt>
                <c:pt idx="359">
                  <c:v>358.9016150679718</c:v>
                </c:pt>
                <c:pt idx="360">
                  <c:v>359.8259604516858</c:v>
                </c:pt>
                <c:pt idx="361">
                  <c:v>360.749961820478</c:v>
                </c:pt>
                <c:pt idx="362">
                  <c:v>361.673620262758</c:v>
                </c:pt>
                <c:pt idx="363">
                  <c:v>362.5969368609478</c:v>
                </c:pt>
                <c:pt idx="364">
                  <c:v>363.519912691533</c:v>
                </c:pt>
                <c:pt idx="365">
                  <c:v>364.4425488251</c:v>
                </c:pt>
                <c:pt idx="366">
                  <c:v>365.364846326387</c:v>
                </c:pt>
                <c:pt idx="367">
                  <c:v>366.286806254326</c:v>
                </c:pt>
                <c:pt idx="368">
                  <c:v>367.208429662086</c:v>
                </c:pt>
                <c:pt idx="369">
                  <c:v>368.129717597117</c:v>
                </c:pt>
                <c:pt idx="370">
                  <c:v>369.050671101195</c:v>
                </c:pt>
                <c:pt idx="371">
                  <c:v>369.971291210459</c:v>
                </c:pt>
                <c:pt idx="372">
                  <c:v>370.8915789554598</c:v>
                </c:pt>
                <c:pt idx="373">
                  <c:v>371.811535361198</c:v>
                </c:pt>
                <c:pt idx="374">
                  <c:v>372.7311614471647</c:v>
                </c:pt>
                <c:pt idx="375">
                  <c:v>373.650458227385</c:v>
                </c:pt>
                <c:pt idx="376">
                  <c:v>374.569426710458</c:v>
                </c:pt>
                <c:pt idx="377">
                  <c:v>375.488067899596</c:v>
                </c:pt>
                <c:pt idx="378">
                  <c:v>376.406382792666</c:v>
                </c:pt>
                <c:pt idx="379">
                  <c:v>377.324372382226</c:v>
                </c:pt>
                <c:pt idx="380">
                  <c:v>378.242037655569</c:v>
                </c:pt>
                <c:pt idx="381">
                  <c:v>379.159379594758</c:v>
                </c:pt>
                <c:pt idx="382">
                  <c:v>380.0763991766659</c:v>
                </c:pt>
                <c:pt idx="383">
                  <c:v>380.9930973730129</c:v>
                </c:pt>
                <c:pt idx="384">
                  <c:v>381.909475150405</c:v>
                </c:pt>
                <c:pt idx="385">
                  <c:v>382.8255334703719</c:v>
                </c:pt>
                <c:pt idx="386">
                  <c:v>383.741273289402</c:v>
                </c:pt>
                <c:pt idx="387">
                  <c:v>384.656695558981</c:v>
                </c:pt>
                <c:pt idx="388">
                  <c:v>385.571801225629</c:v>
                </c:pt>
                <c:pt idx="389">
                  <c:v>386.486591230932</c:v>
                </c:pt>
                <c:pt idx="390">
                  <c:v>387.4010665115848</c:v>
                </c:pt>
                <c:pt idx="391">
                  <c:v>388.3152279994191</c:v>
                </c:pt>
                <c:pt idx="392">
                  <c:v>389.2290766214441</c:v>
                </c:pt>
                <c:pt idx="393">
                  <c:v>390.142613299878</c:v>
                </c:pt>
                <c:pt idx="394">
                  <c:v>391.0558389521848</c:v>
                </c:pt>
                <c:pt idx="395">
                  <c:v>391.9687544911068</c:v>
                </c:pt>
                <c:pt idx="396">
                  <c:v>392.881360824699</c:v>
                </c:pt>
                <c:pt idx="397">
                  <c:v>393.793658856361</c:v>
                </c:pt>
                <c:pt idx="398">
                  <c:v>394.705649484874</c:v>
                </c:pt>
                <c:pt idx="399">
                  <c:v>395.61733360443</c:v>
                </c:pt>
                <c:pt idx="400">
                  <c:v>396.528712104668</c:v>
                </c:pt>
              </c:numCache>
            </c:numRef>
          </c:yVal>
          <c:smooth val="0"/>
        </c:ser>
        <c:dLbls>
          <c:showLegendKey val="0"/>
          <c:showVal val="0"/>
          <c:showCatName val="0"/>
          <c:showSerName val="0"/>
          <c:showPercent val="0"/>
          <c:showBubbleSize val="0"/>
        </c:dLbls>
        <c:axId val="-1049896272"/>
        <c:axId val="-1135802640"/>
      </c:scatterChart>
      <c:valAx>
        <c:axId val="-1049896272"/>
        <c:scaling>
          <c:orientation val="minMax"/>
          <c:max val="1500.0"/>
          <c:min val="1.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sz="1400" dirty="0"/>
                  <a:t>Kinetic </a:t>
                </a:r>
                <a:r>
                  <a:rPr lang="en-US" altLang="ja-JP" sz="1400" dirty="0" smtClean="0"/>
                  <a:t>Energy of muon </a:t>
                </a:r>
                <a:r>
                  <a:rPr lang="en-US" altLang="ja-JP" sz="1400" dirty="0"/>
                  <a:t>[MeV]</a:t>
                </a:r>
                <a:endParaRPr lang="ja-JP" altLang="en-US" sz="1400" dirty="0"/>
              </a:p>
            </c:rich>
          </c:tx>
          <c:layout>
            <c:manualLayout>
              <c:xMode val="edge"/>
              <c:yMode val="edge"/>
              <c:x val="0.517366783500446"/>
              <c:y val="0.88034042553191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35802640"/>
        <c:crossesAt val="1.0"/>
        <c:crossBetween val="midCat"/>
      </c:valAx>
      <c:valAx>
        <c:axId val="-1135802640"/>
        <c:scaling>
          <c:orientation val="minMax"/>
          <c:max val="300.0"/>
          <c:min val="0.1"/>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sz="1400" dirty="0"/>
                  <a:t>Stopping Range [cm</a:t>
                </a:r>
                <a:r>
                  <a:rPr lang="en-US" altLang="ja-JP" dirty="0"/>
                  <a:t>]</a:t>
                </a:r>
                <a:endParaRPr lang="ja-JP" altLang="en-US" dirty="0"/>
              </a:p>
            </c:rich>
          </c:tx>
          <c:layout>
            <c:manualLayout>
              <c:xMode val="edge"/>
              <c:yMode val="edge"/>
              <c:x val="0.00695337181586093"/>
              <c:y val="0.14601083375216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498962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Sheet2!$B$4:$B$23</c:f>
              <c:numCache>
                <c:formatCode>General</c:formatCode>
                <c:ptCount val="2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numCache>
            </c:numRef>
          </c:xVal>
          <c:yVal>
            <c:numRef>
              <c:f>Sheet2!$D$4:$D$23</c:f>
              <c:numCache>
                <c:formatCode>General</c:formatCode>
                <c:ptCount val="20"/>
                <c:pt idx="0">
                  <c:v>0.904837418035959</c:v>
                </c:pt>
                <c:pt idx="1">
                  <c:v>0.818730753077982</c:v>
                </c:pt>
                <c:pt idx="2">
                  <c:v>0.740818220681718</c:v>
                </c:pt>
                <c:pt idx="3">
                  <c:v>0.670320046035639</c:v>
                </c:pt>
                <c:pt idx="4">
                  <c:v>0.606530659712633</c:v>
                </c:pt>
                <c:pt idx="5">
                  <c:v>0.548811636094027</c:v>
                </c:pt>
                <c:pt idx="6">
                  <c:v>0.496585303791409</c:v>
                </c:pt>
                <c:pt idx="7">
                  <c:v>0.449328964117222</c:v>
                </c:pt>
                <c:pt idx="8">
                  <c:v>0.406569659740599</c:v>
                </c:pt>
                <c:pt idx="9">
                  <c:v>0.367879441171442</c:v>
                </c:pt>
                <c:pt idx="10">
                  <c:v>0.33287108369808</c:v>
                </c:pt>
                <c:pt idx="11">
                  <c:v>0.301194211912202</c:v>
                </c:pt>
                <c:pt idx="12">
                  <c:v>0.272531793034013</c:v>
                </c:pt>
                <c:pt idx="13">
                  <c:v>0.246596963941606</c:v>
                </c:pt>
                <c:pt idx="14">
                  <c:v>0.22313016014843</c:v>
                </c:pt>
                <c:pt idx="15">
                  <c:v>0.201896517994655</c:v>
                </c:pt>
                <c:pt idx="16">
                  <c:v>0.182683524052735</c:v>
                </c:pt>
                <c:pt idx="17">
                  <c:v>0.165298888221587</c:v>
                </c:pt>
                <c:pt idx="18">
                  <c:v>0.149568619222635</c:v>
                </c:pt>
                <c:pt idx="19">
                  <c:v>0.135335283236613</c:v>
                </c:pt>
              </c:numCache>
            </c:numRef>
          </c:yVal>
          <c:smooth val="0"/>
        </c:ser>
        <c:dLbls>
          <c:showLegendKey val="0"/>
          <c:showVal val="0"/>
          <c:showCatName val="0"/>
          <c:showSerName val="0"/>
          <c:showPercent val="0"/>
          <c:showBubbleSize val="0"/>
        </c:dLbls>
        <c:axId val="-1051451536"/>
        <c:axId val="-1054240864"/>
      </c:scatterChart>
      <c:valAx>
        <c:axId val="-1051451536"/>
        <c:scaling>
          <c:orientation val="minMax"/>
          <c:max val="2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sz="1400" dirty="0"/>
                  <a:t>x [cm]</a:t>
                </a:r>
                <a:endParaRPr lang="ja-JP" altLang="en-US" sz="140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54240864"/>
        <c:crosses val="autoZero"/>
        <c:crossBetween val="midCat"/>
      </c:valAx>
      <c:valAx>
        <c:axId val="-1054240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sz="1400" dirty="0" smtClean="0"/>
                  <a:t>Intensity</a:t>
                </a:r>
                <a:r>
                  <a:rPr lang="en-US" altLang="ja-JP" dirty="0" smtClean="0"/>
                  <a:t> </a:t>
                </a:r>
                <a:endParaRPr lang="ja-JP" alt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514515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Sheet2!$B$4:$B$23</c:f>
              <c:numCache>
                <c:formatCode>General</c:formatCode>
                <c:ptCount val="2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numCache>
            </c:numRef>
          </c:xVal>
          <c:yVal>
            <c:numRef>
              <c:f>Sheet2!$F$4:$F$23</c:f>
              <c:numCache>
                <c:formatCode>General</c:formatCode>
                <c:ptCount val="20"/>
                <c:pt idx="0">
                  <c:v>0.0476011140422779</c:v>
                </c:pt>
                <c:pt idx="1">
                  <c:v>0.0907101114407942</c:v>
                </c:pt>
                <c:pt idx="2">
                  <c:v>0.129752669481275</c:v>
                </c:pt>
                <c:pt idx="3">
                  <c:v>0.165114060256604</c:v>
                </c:pt>
                <c:pt idx="4">
                  <c:v>0.1971429891564</c:v>
                </c:pt>
                <c:pt idx="5">
                  <c:v>0.226155068523602</c:v>
                </c:pt>
                <c:pt idx="6">
                  <c:v>0.252435961164533</c:v>
                </c:pt>
                <c:pt idx="7">
                  <c:v>0.276244225100395</c:v>
                </c:pt>
                <c:pt idx="8">
                  <c:v>0.297813887963434</c:v>
                </c:pt>
                <c:pt idx="9">
                  <c:v>0.317356776740049</c:v>
                </c:pt>
                <c:pt idx="10">
                  <c:v>0.335064626119139</c:v>
                </c:pt>
                <c:pt idx="11">
                  <c:v>0.351110986492381</c:v>
                </c:pt>
                <c:pt idx="12">
                  <c:v>0.365652950651847</c:v>
                </c:pt>
                <c:pt idx="13">
                  <c:v>0.378832716419481</c:v>
                </c:pt>
                <c:pt idx="14">
                  <c:v>0.390779000804189</c:v>
                </c:pt>
                <c:pt idx="15">
                  <c:v>0.401608319799463</c:v>
                </c:pt>
                <c:pt idx="16">
                  <c:v>0.411426146592604</c:v>
                </c:pt>
                <c:pt idx="17">
                  <c:v>0.420327959742325</c:v>
                </c:pt>
                <c:pt idx="18">
                  <c:v>0.428400191782799</c:v>
                </c:pt>
                <c:pt idx="19">
                  <c:v>0.435721087717872</c:v>
                </c:pt>
              </c:numCache>
            </c:numRef>
          </c:yVal>
          <c:smooth val="0"/>
        </c:ser>
        <c:dLbls>
          <c:showLegendKey val="0"/>
          <c:showVal val="0"/>
          <c:showCatName val="0"/>
          <c:showSerName val="0"/>
          <c:showPercent val="0"/>
          <c:showBubbleSize val="0"/>
        </c:dLbls>
        <c:axId val="-1090490656"/>
        <c:axId val="-1056733344"/>
      </c:scatterChart>
      <c:valAx>
        <c:axId val="-10904906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sz="1400" dirty="0"/>
                  <a:t>x</a:t>
                </a:r>
                <a:r>
                  <a:rPr lang="en-US" altLang="ja-JP" sz="1400" baseline="0" dirty="0"/>
                  <a:t> [cm]</a:t>
                </a:r>
                <a:endParaRPr lang="ja-JP" altLang="en-US" sz="140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56733344"/>
        <c:crosses val="autoZero"/>
        <c:crossBetween val="midCat"/>
      </c:valAx>
      <c:valAx>
        <c:axId val="-1056733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dirty="0" smtClean="0"/>
                  <a:t> </a:t>
                </a:r>
                <a:r>
                  <a:rPr lang="en-US" altLang="ja-JP" sz="1400" dirty="0" smtClean="0"/>
                  <a:t>f(x)</a:t>
                </a:r>
                <a:endParaRPr lang="ja-JP" altLang="en-US" sz="14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9049065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Sheet2!$B$4:$B$23</c:f>
              <c:numCache>
                <c:formatCode>General</c:formatCode>
                <c:ptCount val="2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numCache>
            </c:numRef>
          </c:xVal>
          <c:yVal>
            <c:numRef>
              <c:f>Sheet2!$E$4:$E$23</c:f>
              <c:numCache>
                <c:formatCode>General</c:formatCode>
                <c:ptCount val="20"/>
                <c:pt idx="0">
                  <c:v>0.952022280845558</c:v>
                </c:pt>
                <c:pt idx="1">
                  <c:v>0.907101114407942</c:v>
                </c:pt>
                <c:pt idx="2">
                  <c:v>0.865017796541834</c:v>
                </c:pt>
                <c:pt idx="3">
                  <c:v>0.825570301283021</c:v>
                </c:pt>
                <c:pt idx="4">
                  <c:v>0.7885719566256</c:v>
                </c:pt>
                <c:pt idx="5">
                  <c:v>0.753850228412008</c:v>
                </c:pt>
                <c:pt idx="6">
                  <c:v>0.721245603327236</c:v>
                </c:pt>
                <c:pt idx="7">
                  <c:v>0.690610562750987</c:v>
                </c:pt>
                <c:pt idx="8">
                  <c:v>0.661808639918742</c:v>
                </c:pt>
                <c:pt idx="9">
                  <c:v>0.634713553480097</c:v>
                </c:pt>
                <c:pt idx="10">
                  <c:v>0.609208411125708</c:v>
                </c:pt>
                <c:pt idx="11">
                  <c:v>0.585184977487301</c:v>
                </c:pt>
                <c:pt idx="12">
                  <c:v>0.562543001002842</c:v>
                </c:pt>
                <c:pt idx="13">
                  <c:v>0.541189594884974</c:v>
                </c:pt>
                <c:pt idx="14">
                  <c:v>0.521038667738918</c:v>
                </c:pt>
                <c:pt idx="15">
                  <c:v>0.502010399749329</c:v>
                </c:pt>
                <c:pt idx="16">
                  <c:v>0.484030760697181</c:v>
                </c:pt>
                <c:pt idx="17">
                  <c:v>0.467031066380361</c:v>
                </c:pt>
                <c:pt idx="18">
                  <c:v>0.450947570297683</c:v>
                </c:pt>
                <c:pt idx="19">
                  <c:v>0.435721087717872</c:v>
                </c:pt>
              </c:numCache>
            </c:numRef>
          </c:yVal>
          <c:smooth val="0"/>
        </c:ser>
        <c:dLbls>
          <c:showLegendKey val="0"/>
          <c:showVal val="0"/>
          <c:showCatName val="0"/>
          <c:showSerName val="0"/>
          <c:showPercent val="0"/>
          <c:showBubbleSize val="0"/>
        </c:dLbls>
        <c:axId val="-1090232480"/>
        <c:axId val="-1090469648"/>
      </c:scatterChart>
      <c:valAx>
        <c:axId val="-1090232480"/>
        <c:scaling>
          <c:orientation val="minMax"/>
          <c:max val="2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sz="1400" dirty="0"/>
                  <a:t>x [cm]</a:t>
                </a:r>
                <a:endParaRPr lang="ja-JP" altLang="en-US" sz="140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90469648"/>
        <c:crosses val="autoZero"/>
        <c:crossBetween val="midCat"/>
      </c:valAx>
      <c:valAx>
        <c:axId val="-1090469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sz="1400" dirty="0"/>
                  <a:t>Average Intensity </a:t>
                </a:r>
                <a:endParaRPr lang="ja-JP" altLang="en-US" sz="1400" dirty="0"/>
              </a:p>
            </c:rich>
          </c:tx>
          <c:layout>
            <c:manualLayout>
              <c:xMode val="edge"/>
              <c:yMode val="edge"/>
              <c:x val="0.0428536546161086"/>
              <c:y val="0.23637183280062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9023248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'[Microsoft PowerPoint 内のグラフ]Sheet1'!$A$3:$A$12</c:f>
              <c:numCache>
                <c:formatCode>General</c:formatCode>
                <c:ptCount val="10"/>
                <c:pt idx="0">
                  <c:v>5.0</c:v>
                </c:pt>
                <c:pt idx="1">
                  <c:v>10.0</c:v>
                </c:pt>
                <c:pt idx="2">
                  <c:v>15.0</c:v>
                </c:pt>
                <c:pt idx="3">
                  <c:v>20.0</c:v>
                </c:pt>
                <c:pt idx="4">
                  <c:v>25.0</c:v>
                </c:pt>
                <c:pt idx="5">
                  <c:v>30.0</c:v>
                </c:pt>
                <c:pt idx="6">
                  <c:v>35.0</c:v>
                </c:pt>
                <c:pt idx="7">
                  <c:v>40.0</c:v>
                </c:pt>
                <c:pt idx="8">
                  <c:v>45.0</c:v>
                </c:pt>
                <c:pt idx="9">
                  <c:v>50.0</c:v>
                </c:pt>
              </c:numCache>
            </c:numRef>
          </c:xVal>
          <c:yVal>
            <c:numRef>
              <c:f>'[Microsoft PowerPoint 内のグラフ]Sheet1'!$B$3:$B$12</c:f>
              <c:numCache>
                <c:formatCode>General</c:formatCode>
                <c:ptCount val="10"/>
                <c:pt idx="0">
                  <c:v>0.0982079370606103</c:v>
                </c:pt>
                <c:pt idx="1">
                  <c:v>0.337425168654406</c:v>
                </c:pt>
                <c:pt idx="2">
                  <c:v>0.688080691817622</c:v>
                </c:pt>
                <c:pt idx="3">
                  <c:v>1.13219562534975</c:v>
                </c:pt>
                <c:pt idx="4">
                  <c:v>1.65595800632178</c:v>
                </c:pt>
                <c:pt idx="5">
                  <c:v>2.248455379758568</c:v>
                </c:pt>
                <c:pt idx="6">
                  <c:v>2.90067893691341</c:v>
                </c:pt>
                <c:pt idx="7">
                  <c:v>3.60520337293167</c:v>
                </c:pt>
                <c:pt idx="8">
                  <c:v>4.3555931934859</c:v>
                </c:pt>
                <c:pt idx="9">
                  <c:v>5.14643975679494</c:v>
                </c:pt>
              </c:numCache>
            </c:numRef>
          </c:yVal>
          <c:smooth val="0"/>
        </c:ser>
        <c:dLbls>
          <c:showLegendKey val="0"/>
          <c:showVal val="0"/>
          <c:showCatName val="0"/>
          <c:showSerName val="0"/>
          <c:showPercent val="0"/>
          <c:showBubbleSize val="0"/>
        </c:dLbls>
        <c:axId val="-1209400880"/>
        <c:axId val="-958143296"/>
      </c:scatterChart>
      <c:valAx>
        <c:axId val="-12094008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sz="1400" dirty="0"/>
                  <a:t>Kinetic</a:t>
                </a:r>
                <a:r>
                  <a:rPr lang="en-US" altLang="ja-JP" sz="1400" baseline="0" dirty="0"/>
                  <a:t> energy of muon [MeV]</a:t>
                </a:r>
                <a:endParaRPr lang="ja-JP" altLang="en-US" sz="140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58143296"/>
        <c:crosses val="autoZero"/>
        <c:crossBetween val="midCat"/>
      </c:valAx>
      <c:valAx>
        <c:axId val="-958143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sz="1400" dirty="0"/>
                  <a:t>Stopping range in Al [cm]</a:t>
                </a:r>
                <a:endParaRPr lang="ja-JP" altLang="en-US" sz="1400" dirty="0"/>
              </a:p>
            </c:rich>
          </c:tx>
          <c:layout>
            <c:manualLayout>
              <c:xMode val="edge"/>
              <c:yMode val="edge"/>
              <c:x val="0.0328542118064758"/>
              <c:y val="0.14716693226242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0940088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17-12-28T10:07:51.166" idx="1">
    <p:pos x="10" y="10"/>
    <p:text>チェレンコフカウンタは高速粒子にしか反応しない一方、止まる粒子は低速では？</p:text>
    <p:extLst>
      <p:ext uri="{C676402C-5697-4E1C-873F-D02D1690AC5C}">
        <p15:threadingInfo xmlns:p15="http://schemas.microsoft.com/office/powerpoint/2012/main" timeZoneBias="-540"/>
      </p:ext>
    </p:extLst>
  </p:cm>
  <p:cm authorId="4" dt="2017-12-28T10:10:45.306" idx="1">
    <p:pos x="146" y="146"/>
    <p:text>電流がショートした場合の事故対策は？</p:text>
    <p:extLst>
      <p:ext uri="{C676402C-5697-4E1C-873F-D02D1690AC5C}">
        <p15:threadingInfo xmlns:p15="http://schemas.microsoft.com/office/powerpoint/2012/main" timeZoneBias="-540"/>
      </p:ext>
    </p:extLst>
  </p:cm>
  <p:cm authorId="5" dt="2017-12-28T10:11:13.573" idx="1">
    <p:pos x="282" y="282"/>
    <p:text>宇宙線中のπとKの生成比が逆では？</p:text>
    <p:extLst>
      <p:ext uri="{C676402C-5697-4E1C-873F-D02D1690AC5C}">
        <p15:threadingInfo xmlns:p15="http://schemas.microsoft.com/office/powerpoint/2012/main" timeZoneBias="-540"/>
      </p:ext>
    </p:extLst>
  </p:cm>
  <p:cm authorId="6" dt="2017-12-28T10:12:59.746" idx="1">
    <p:pos x="418" y="418"/>
    <p:text>μの寿命を見ておいた方が良いのでは？</p:text>
    <p:extLst>
      <p:ext uri="{C676402C-5697-4E1C-873F-D02D1690AC5C}">
        <p15:threadingInfo xmlns:p15="http://schemas.microsoft.com/office/powerpoint/2012/main" timeZoneBias="-5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12-19T23:49:07.079" idx="1">
    <p:pos x="4042" y="117"/>
    <p:text>ミューオンX線という非常にエネルギーの低いものを見るので半導体検出器、その中でもGe検出器というものを使います。</p:text>
    <p:extLst mod="1">
      <p:ext uri="{C676402C-5697-4E1C-873F-D02D1690AC5C}">
        <p15:threadingInfo xmlns:p15="http://schemas.microsoft.com/office/powerpoint/2012/main" timeZoneBias="-540"/>
      </p:ext>
    </p:extLst>
  </p:cm>
  <p:cm authorId="1" dt="2017-12-21T23:24:10.690" idx="9">
    <p:pos x="4042" y="253"/>
    <p:text>まず半導体検出器とは半導体を用いた放射線検出器で、時間応答性が比較的早く、エネルギー分解能が優れていることから主にエネルギー分析に使われます。種類としては今回使うGeのほかにSi、CdTe（テルル化カドミウム）などがある。</p:text>
    <p:extLst>
      <p:ext uri="{C676402C-5697-4E1C-873F-D02D1690AC5C}">
        <p15:threadingInfo xmlns:p15="http://schemas.microsoft.com/office/powerpoint/2012/main" timeZoneBias="-540">
          <p15:parentCm authorId="1" idx="1"/>
        </p15:threadingInfo>
      </p:ext>
    </p:extLst>
  </p:cm>
  <p:cm authorId="1" dt="2017-12-21T22:07:49.683" idx="3">
    <p:pos x="3604" y="1809"/>
    <p:text>半導体に逆バイアスをかけることで空乏層ができる。そこに放射線が入射されると、その飛跡にそって電子と正孔の対が生成され、それぞれ陽極と陰極に移動するが、このときの電荷キャリアを収集することで入射してきた放射線のエネルギーを電気信号として読み出す。</p:text>
    <p:extLst>
      <p:ext uri="{C676402C-5697-4E1C-873F-D02D1690AC5C}">
        <p15:threadingInfo xmlns:p15="http://schemas.microsoft.com/office/powerpoint/2012/main" timeZoneBias="-540"/>
      </p:ext>
    </p:extLst>
  </p:cm>
  <p:cm authorId="1" dt="2017-12-21T22:08:33.354" idx="4">
    <p:pos x="7069" y="187"/>
    <p:text>放射線が物質中に入射するとその相互作用によって電子が発生するが、その電子が価電子帯の電子にエネルギーを与えることで伝導帯に励起する。</p:text>
    <p:extLst>
      <p:ext uri="{C676402C-5697-4E1C-873F-D02D1690AC5C}">
        <p15:threadingInfo xmlns:p15="http://schemas.microsoft.com/office/powerpoint/2012/main" timeZoneBias="-540"/>
      </p:ext>
    </p:extLst>
  </p:cm>
  <p:cm authorId="1" dt="2017-12-21T22:15:25.848" idx="5">
    <p:pos x="7019" y="1876"/>
    <p:text>半導体はεの値が低いため、電荷キャリアが多くなりキャリアの統計的な揺らぎが減少され、エネルギー分解能が高くなる。εは、Geで2.96 eV、Siで3.62 eVである。一方で、例えばシンチレータが信号を一つ作り出すのに必要な最低エネルギーは数百eVである。</p:text>
    <p:extLst>
      <p:ext uri="{C676402C-5697-4E1C-873F-D02D1690AC5C}">
        <p15:threadingInfo xmlns:p15="http://schemas.microsoft.com/office/powerpoint/2012/main" timeZoneBias="-5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12-21T23:09:22.948" idx="7">
    <p:pos x="7242" y="1410"/>
    <p:text>半導体検出器がエネルギー分解能が高いことは先ほど言ったとおりですが、Geは特に電離エネルギーが2.96eVと小さく、半導体検出器の中でも優れている。</p:text>
    <p:extLst>
      <p:ext uri="{C676402C-5697-4E1C-873F-D02D1690AC5C}">
        <p15:threadingInfo xmlns:p15="http://schemas.microsoft.com/office/powerpoint/2012/main" timeZoneBias="-540"/>
      </p:ext>
    </p:extLst>
  </p:cm>
  <p:cm authorId="1" dt="2017-12-21T23:17:53.880" idx="8">
    <p:pos x="7242" y="1546"/>
    <p:text>しかし、バンドギャップエネルギーも0.67eVと小さく、電子がバンドギャップエネルギーを超えて熱励起されやすい。熱励起した電子により漏れ電流が大きくなるので室温で使用することはほぼ不可能であり、液体窒素で冷却しながら使用しなければならない。</p:text>
    <p:extLst>
      <p:ext uri="{C676402C-5697-4E1C-873F-D02D1690AC5C}">
        <p15:threadingInfo xmlns:p15="http://schemas.microsoft.com/office/powerpoint/2012/main" timeZoneBias="-540">
          <p15:parentCm authorId="1" idx="7"/>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7-12-25T21:35:13.082" idx="10">
    <p:pos x="6682" y="484"/>
    <p:text>液体窒素の温度は約ー196℃で化学的に不活性なので冷却剤として最適ですが蒸発した窒素はそのまま大気に混ざるので密閉された部屋などで用いると酸素濃度を下げて大変危険です。</p:text>
    <p:extLst>
      <p:ext uri="{C676402C-5697-4E1C-873F-D02D1690AC5C}">
        <p15:threadingInfo xmlns:p15="http://schemas.microsoft.com/office/powerpoint/2012/main" timeZoneBias="-5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49D6F2-61E3-4D74-A1FA-3B0935E02DF3}" type="datetimeFigureOut">
              <a:rPr kumimoji="1" lang="ja-JP" altLang="en-US" smtClean="0"/>
              <a:t>2017/12/28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3EAB6-24E4-403E-BC8E-AE065B9ADFEA}" type="slidenum">
              <a:rPr kumimoji="1" lang="ja-JP" altLang="en-US" smtClean="0"/>
              <a:t>‹#›</a:t>
            </a:fld>
            <a:endParaRPr kumimoji="1" lang="ja-JP" altLang="en-US"/>
          </a:p>
        </p:txBody>
      </p:sp>
    </p:spTree>
    <p:extLst>
      <p:ext uri="{BB962C8B-B14F-4D97-AF65-F5344CB8AC3E}">
        <p14:creationId xmlns:p14="http://schemas.microsoft.com/office/powerpoint/2010/main" val="37476041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93EAB6-24E4-403E-BC8E-AE065B9ADFEA}" type="slidenum">
              <a:rPr kumimoji="1" lang="ja-JP" altLang="en-US" smtClean="0"/>
              <a:t>1</a:t>
            </a:fld>
            <a:endParaRPr kumimoji="1" lang="ja-JP" altLang="en-US"/>
          </a:p>
        </p:txBody>
      </p:sp>
    </p:spTree>
    <p:extLst>
      <p:ext uri="{BB962C8B-B14F-4D97-AF65-F5344CB8AC3E}">
        <p14:creationId xmlns:p14="http://schemas.microsoft.com/office/powerpoint/2010/main" val="1680450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コイルの設計</a:t>
            </a:r>
            <a:endParaRPr kumimoji="1" lang="en-US" altLang="ja-JP" dirty="0" smtClean="0"/>
          </a:p>
          <a:p>
            <a:r>
              <a:rPr kumimoji="1" lang="ja-JP" altLang="en-US" dirty="0" smtClean="0"/>
              <a:t>シンチレータのサイズに合わせてコイルを大型化した</a:t>
            </a:r>
            <a:endParaRPr kumimoji="1" lang="en-US" altLang="ja-JP" dirty="0" smtClean="0"/>
          </a:p>
          <a:p>
            <a:r>
              <a:rPr kumimoji="1" lang="ja-JP" altLang="en-US" dirty="0" smtClean="0"/>
              <a:t>大型化は磁場の一様性にも寄与する</a:t>
            </a:r>
            <a:endParaRPr kumimoji="1" lang="ja-JP" altLang="en-US" dirty="0"/>
          </a:p>
        </p:txBody>
      </p:sp>
      <p:sp>
        <p:nvSpPr>
          <p:cNvPr id="4" name="スライド番号プレースホルダー 3"/>
          <p:cNvSpPr>
            <a:spLocks noGrp="1"/>
          </p:cNvSpPr>
          <p:nvPr>
            <p:ph type="sldNum" sz="quarter" idx="10"/>
          </p:nvPr>
        </p:nvSpPr>
        <p:spPr/>
        <p:txBody>
          <a:bodyPr/>
          <a:lstStyle/>
          <a:p>
            <a:fld id="{0B0F73A5-4730-BD48-B693-8A5D31B0C65D}" type="slidenum">
              <a:rPr kumimoji="1" lang="ja-JP" altLang="en-US" smtClean="0"/>
              <a:t>16</a:t>
            </a:fld>
            <a:endParaRPr kumimoji="1" lang="ja-JP" altLang="en-US"/>
          </a:p>
        </p:txBody>
      </p:sp>
    </p:spTree>
    <p:extLst>
      <p:ext uri="{BB962C8B-B14F-4D97-AF65-F5344CB8AC3E}">
        <p14:creationId xmlns:p14="http://schemas.microsoft.com/office/powerpoint/2010/main" val="3560039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20*20*3</a:t>
            </a:r>
            <a:r>
              <a:rPr kumimoji="1" lang="en-US" altLang="ja-JP" baseline="0" dirty="0" smtClean="0"/>
              <a:t> 7.8000</a:t>
            </a:r>
            <a:r>
              <a:rPr kumimoji="1" lang="ja-JP" altLang="en-US" baseline="0" dirty="0" smtClean="0"/>
              <a:t>円</a:t>
            </a:r>
            <a:endParaRPr kumimoji="1" lang="ja-JP" altLang="en-US" dirty="0"/>
          </a:p>
        </p:txBody>
      </p:sp>
      <p:sp>
        <p:nvSpPr>
          <p:cNvPr id="4" name="スライド番号プレースホルダー 3"/>
          <p:cNvSpPr>
            <a:spLocks noGrp="1"/>
          </p:cNvSpPr>
          <p:nvPr>
            <p:ph type="sldNum" sz="quarter" idx="10"/>
          </p:nvPr>
        </p:nvSpPr>
        <p:spPr/>
        <p:txBody>
          <a:bodyPr/>
          <a:lstStyle/>
          <a:p>
            <a:fld id="{0D8FA945-B49B-46AD-817E-546BEE36B923}" type="slidenum">
              <a:rPr kumimoji="1" lang="ja-JP" altLang="en-US" smtClean="0"/>
              <a:t>35</a:t>
            </a:fld>
            <a:endParaRPr kumimoji="1" lang="ja-JP" altLang="en-US"/>
          </a:p>
        </p:txBody>
      </p:sp>
    </p:spTree>
    <p:extLst>
      <p:ext uri="{BB962C8B-B14F-4D97-AF65-F5344CB8AC3E}">
        <p14:creationId xmlns:p14="http://schemas.microsoft.com/office/powerpoint/2010/main" val="3121738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グラフタイトル追加</a:t>
            </a:r>
            <a:endParaRPr kumimoji="1" lang="en-US" altLang="ja-JP" dirty="0" smtClean="0"/>
          </a:p>
          <a:p>
            <a:r>
              <a:rPr kumimoji="1" lang="ja-JP" altLang="en-US" dirty="0" smtClean="0"/>
              <a:t>式の部分改良</a:t>
            </a:r>
            <a:endParaRPr kumimoji="1" lang="ja-JP" altLang="en-US" dirty="0"/>
          </a:p>
        </p:txBody>
      </p:sp>
      <p:sp>
        <p:nvSpPr>
          <p:cNvPr id="4" name="スライド番号プレースホルダー 3"/>
          <p:cNvSpPr>
            <a:spLocks noGrp="1"/>
          </p:cNvSpPr>
          <p:nvPr>
            <p:ph type="sldNum" sz="quarter" idx="10"/>
          </p:nvPr>
        </p:nvSpPr>
        <p:spPr/>
        <p:txBody>
          <a:bodyPr/>
          <a:lstStyle/>
          <a:p>
            <a:fld id="{CC32C97F-734E-408A-917C-DE288BF42D10}" type="slidenum">
              <a:rPr kumimoji="1" lang="ja-JP" altLang="en-US" smtClean="0"/>
              <a:t>41</a:t>
            </a:fld>
            <a:endParaRPr kumimoji="1" lang="ja-JP" altLang="en-US"/>
          </a:p>
        </p:txBody>
      </p:sp>
    </p:spTree>
    <p:extLst>
      <p:ext uri="{BB962C8B-B14F-4D97-AF65-F5344CB8AC3E}">
        <p14:creationId xmlns:p14="http://schemas.microsoft.com/office/powerpoint/2010/main" val="913086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どこのデータか書く</a:t>
            </a:r>
            <a:endParaRPr kumimoji="1" lang="en-US" altLang="ja-JP" dirty="0" smtClean="0"/>
          </a:p>
          <a:p>
            <a:r>
              <a:rPr kumimoji="1" lang="ja-JP" altLang="en-US" dirty="0" smtClean="0"/>
              <a:t>いまやってる実験</a:t>
            </a:r>
            <a:endParaRPr kumimoji="1" lang="en-US" altLang="ja-JP" dirty="0" smtClean="0"/>
          </a:p>
          <a:p>
            <a:r>
              <a:rPr kumimoji="1" lang="ja-JP" altLang="en-US" dirty="0" smtClean="0"/>
              <a:t>そこまで精度は出せないけどやってみたい←</a:t>
            </a:r>
            <a:r>
              <a:rPr kumimoji="1" lang="en-US" altLang="ja-JP" dirty="0" smtClean="0"/>
              <a:t>motivation</a:t>
            </a:r>
            <a:endParaRPr kumimoji="1" lang="ja-JP" altLang="en-US" dirty="0"/>
          </a:p>
        </p:txBody>
      </p:sp>
      <p:sp>
        <p:nvSpPr>
          <p:cNvPr id="4" name="スライド番号プレースホルダー 3"/>
          <p:cNvSpPr>
            <a:spLocks noGrp="1"/>
          </p:cNvSpPr>
          <p:nvPr>
            <p:ph type="sldNum" sz="quarter" idx="10"/>
          </p:nvPr>
        </p:nvSpPr>
        <p:spPr/>
        <p:txBody>
          <a:bodyPr/>
          <a:lstStyle/>
          <a:p>
            <a:fld id="{CC32C97F-734E-408A-917C-DE288BF42D10}" type="slidenum">
              <a:rPr kumimoji="1" lang="ja-JP" altLang="en-US" smtClean="0"/>
              <a:t>4</a:t>
            </a:fld>
            <a:endParaRPr kumimoji="1" lang="ja-JP" altLang="en-US"/>
          </a:p>
        </p:txBody>
      </p:sp>
    </p:spTree>
    <p:extLst>
      <p:ext uri="{BB962C8B-B14F-4D97-AF65-F5344CB8AC3E}">
        <p14:creationId xmlns:p14="http://schemas.microsoft.com/office/powerpoint/2010/main" val="103842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去年のデータ、改良予定点</a:t>
            </a:r>
            <a:endParaRPr kumimoji="1" lang="ja-JP" altLang="en-US" dirty="0"/>
          </a:p>
        </p:txBody>
      </p:sp>
      <p:sp>
        <p:nvSpPr>
          <p:cNvPr id="4" name="スライド番号プレースホルダー 3"/>
          <p:cNvSpPr>
            <a:spLocks noGrp="1"/>
          </p:cNvSpPr>
          <p:nvPr>
            <p:ph type="sldNum" sz="quarter" idx="10"/>
          </p:nvPr>
        </p:nvSpPr>
        <p:spPr/>
        <p:txBody>
          <a:bodyPr/>
          <a:lstStyle/>
          <a:p>
            <a:fld id="{CC32C97F-734E-408A-917C-DE288BF42D10}" type="slidenum">
              <a:rPr kumimoji="1" lang="ja-JP" altLang="en-US" smtClean="0"/>
              <a:t>5</a:t>
            </a:fld>
            <a:endParaRPr kumimoji="1" lang="ja-JP" altLang="en-US"/>
          </a:p>
        </p:txBody>
      </p:sp>
    </p:spTree>
    <p:extLst>
      <p:ext uri="{BB962C8B-B14F-4D97-AF65-F5344CB8AC3E}">
        <p14:creationId xmlns:p14="http://schemas.microsoft.com/office/powerpoint/2010/main" val="455636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歳差運動の図を入れる</a:t>
            </a:r>
            <a:endParaRPr kumimoji="1" lang="ja-JP" altLang="en-US" dirty="0"/>
          </a:p>
        </p:txBody>
      </p:sp>
      <p:sp>
        <p:nvSpPr>
          <p:cNvPr id="4" name="スライド番号プレースホルダー 3"/>
          <p:cNvSpPr>
            <a:spLocks noGrp="1"/>
          </p:cNvSpPr>
          <p:nvPr>
            <p:ph type="sldNum" sz="quarter" idx="10"/>
          </p:nvPr>
        </p:nvSpPr>
        <p:spPr/>
        <p:txBody>
          <a:bodyPr/>
          <a:lstStyle/>
          <a:p>
            <a:fld id="{CC32C97F-734E-408A-917C-DE288BF42D10}" type="slidenum">
              <a:rPr kumimoji="1" lang="ja-JP" altLang="en-US" smtClean="0"/>
              <a:t>9</a:t>
            </a:fld>
            <a:endParaRPr kumimoji="1" lang="ja-JP" altLang="en-US"/>
          </a:p>
        </p:txBody>
      </p:sp>
    </p:spTree>
    <p:extLst>
      <p:ext uri="{BB962C8B-B14F-4D97-AF65-F5344CB8AC3E}">
        <p14:creationId xmlns:p14="http://schemas.microsoft.com/office/powerpoint/2010/main" val="164805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C32C97F-734E-408A-917C-DE288BF42D10}" type="slidenum">
              <a:rPr kumimoji="1" lang="ja-JP" altLang="en-US" smtClean="0"/>
              <a:t>10</a:t>
            </a:fld>
            <a:endParaRPr kumimoji="1" lang="ja-JP" altLang="en-US"/>
          </a:p>
        </p:txBody>
      </p:sp>
    </p:spTree>
    <p:extLst>
      <p:ext uri="{BB962C8B-B14F-4D97-AF65-F5344CB8AC3E}">
        <p14:creationId xmlns:p14="http://schemas.microsoft.com/office/powerpoint/2010/main" val="1063753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ミューオンをどうやって検出するのか？</a:t>
            </a:r>
            <a:endParaRPr kumimoji="1" lang="en-US" altLang="ja-JP" dirty="0" smtClean="0"/>
          </a:p>
          <a:p>
            <a:r>
              <a:rPr kumimoji="1" lang="ja-JP" altLang="en-US" dirty="0" smtClean="0"/>
              <a:t>目には見えない→シンチを通過した時の光信号をフォトマルで見よう</a:t>
            </a:r>
          </a:p>
          <a:p>
            <a:endParaRPr kumimoji="1" lang="ja-JP" altLang="en-US" dirty="0"/>
          </a:p>
        </p:txBody>
      </p:sp>
      <p:sp>
        <p:nvSpPr>
          <p:cNvPr id="4" name="スライド番号プレースホルダー 3"/>
          <p:cNvSpPr>
            <a:spLocks noGrp="1"/>
          </p:cNvSpPr>
          <p:nvPr>
            <p:ph type="sldNum" sz="quarter" idx="10"/>
          </p:nvPr>
        </p:nvSpPr>
        <p:spPr/>
        <p:txBody>
          <a:bodyPr/>
          <a:lstStyle/>
          <a:p>
            <a:fld id="{5493EAB6-24E4-403E-BC8E-AE065B9ADFEA}" type="slidenum">
              <a:rPr kumimoji="1" lang="ja-JP" altLang="en-US" smtClean="0"/>
              <a:t>11</a:t>
            </a:fld>
            <a:endParaRPr kumimoji="1" lang="ja-JP" altLang="en-US"/>
          </a:p>
        </p:txBody>
      </p:sp>
    </p:spTree>
    <p:extLst>
      <p:ext uri="{BB962C8B-B14F-4D97-AF65-F5344CB8AC3E}">
        <p14:creationId xmlns:p14="http://schemas.microsoft.com/office/powerpoint/2010/main" val="364052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ミューオンの判別方法</a:t>
            </a:r>
            <a:endParaRPr kumimoji="1" lang="en-US" altLang="ja-JP" dirty="0" smtClean="0"/>
          </a:p>
          <a:p>
            <a:r>
              <a:rPr kumimoji="1" lang="ja-JP" altLang="en-US" dirty="0" smtClean="0"/>
              <a:t>ミューオンは質量が大きく止まりにくいので、シンチを容易に貫通する。したがって、重ねたシンチでも検出できる信号はミューオンの可能性がある。</a:t>
            </a:r>
            <a:endParaRPr kumimoji="1" lang="en-US" altLang="ja-JP" dirty="0" smtClean="0"/>
          </a:p>
          <a:p>
            <a:r>
              <a:rPr kumimoji="1" lang="ja-JP" altLang="en-US" dirty="0" smtClean="0"/>
              <a:t>ミューオンは平均寿命</a:t>
            </a:r>
            <a:r>
              <a:rPr kumimoji="1" lang="en-US" altLang="ja-JP" dirty="0" smtClean="0"/>
              <a:t>2.2μs</a:t>
            </a:r>
            <a:r>
              <a:rPr kumimoji="1" lang="ja-JP" altLang="en-US" dirty="0" smtClean="0"/>
              <a:t>で電子とニュートリノに崩壊する。もしその間隔で一対の信号が検出できれば、ミューオンの崩壊事象を見ている可能性が高い。</a:t>
            </a:r>
          </a:p>
          <a:p>
            <a:endParaRPr kumimoji="1" lang="en-US" altLang="ja-JP" dirty="0" smtClean="0"/>
          </a:p>
          <a:p>
            <a:r>
              <a:rPr kumimoji="1" lang="en-US" altLang="ja-JP" dirty="0" smtClean="0"/>
              <a:t>#1:</a:t>
            </a:r>
            <a:r>
              <a:rPr kumimoji="1" lang="en-US" altLang="ja-JP" baseline="0" dirty="0" smtClean="0"/>
              <a:t> </a:t>
            </a:r>
            <a:r>
              <a:rPr kumimoji="1" lang="ja-JP" altLang="en-US" baseline="0" dirty="0" smtClean="0"/>
              <a:t>チェレンコフカウンタ　ただのアクリル樹脂製で蛍光性はない。十分な数のシンチを用意できなかった。</a:t>
            </a:r>
            <a:endParaRPr kumimoji="1" lang="en-US" altLang="ja-JP" baseline="0" dirty="0" smtClean="0"/>
          </a:p>
          <a:p>
            <a:r>
              <a:rPr kumimoji="1" lang="en-US" altLang="ja-JP" baseline="0" dirty="0" smtClean="0"/>
              <a:t>#2,3: </a:t>
            </a:r>
            <a:r>
              <a:rPr kumimoji="1" lang="ja-JP" altLang="en-US" baseline="0" dirty="0" smtClean="0"/>
              <a:t>シンチレーションカウンタ</a:t>
            </a:r>
            <a:endParaRPr kumimoji="1" lang="en-US" altLang="ja-JP" baseline="0" dirty="0" smtClean="0"/>
          </a:p>
          <a:p>
            <a:r>
              <a:rPr kumimoji="1" lang="en-US" altLang="ja-JP" baseline="0" dirty="0" smtClean="0"/>
              <a:t> </a:t>
            </a:r>
            <a:r>
              <a:rPr kumimoji="1" lang="ja-JP" altLang="en-US" baseline="0" dirty="0" smtClean="0"/>
              <a:t>銅板（ストッピングターゲット）</a:t>
            </a:r>
            <a:endParaRPr kumimoji="1" lang="ja-JP" altLang="en-US" dirty="0" smtClean="0"/>
          </a:p>
          <a:p>
            <a:r>
              <a:rPr kumimoji="1" lang="en-US" altLang="ja-JP" dirty="0" smtClean="0"/>
              <a:t>#1</a:t>
            </a:r>
            <a:r>
              <a:rPr kumimoji="1" lang="ja-JP" altLang="en-US" dirty="0" smtClean="0"/>
              <a:t>と</a:t>
            </a:r>
            <a:r>
              <a:rPr kumimoji="1" lang="en-US" altLang="ja-JP" dirty="0" smtClean="0"/>
              <a:t>#2,3</a:t>
            </a:r>
            <a:r>
              <a:rPr kumimoji="1" lang="ja-JP" altLang="en-US" dirty="0" smtClean="0"/>
              <a:t>の間を空けることで、銅板に当たらないスタートトリガーの数を減らせる</a:t>
            </a:r>
          </a:p>
        </p:txBody>
      </p:sp>
      <p:sp>
        <p:nvSpPr>
          <p:cNvPr id="4" name="スライド番号プレースホルダー 3"/>
          <p:cNvSpPr>
            <a:spLocks noGrp="1"/>
          </p:cNvSpPr>
          <p:nvPr>
            <p:ph type="sldNum" sz="quarter" idx="10"/>
          </p:nvPr>
        </p:nvSpPr>
        <p:spPr/>
        <p:txBody>
          <a:bodyPr/>
          <a:lstStyle/>
          <a:p>
            <a:fld id="{5493EAB6-24E4-403E-BC8E-AE065B9ADFEA}" type="slidenum">
              <a:rPr kumimoji="1" lang="ja-JP" altLang="en-US" smtClean="0"/>
              <a:t>12</a:t>
            </a:fld>
            <a:endParaRPr kumimoji="1" lang="ja-JP" altLang="en-US"/>
          </a:p>
        </p:txBody>
      </p:sp>
    </p:spTree>
    <p:extLst>
      <p:ext uri="{BB962C8B-B14F-4D97-AF65-F5344CB8AC3E}">
        <p14:creationId xmlns:p14="http://schemas.microsoft.com/office/powerpoint/2010/main" val="1141402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弱い相互作用におけるパリティ対称性の破れにより、電子はスピンと同じ方向に放出されやすい</a:t>
            </a:r>
            <a:endParaRPr kumimoji="1" lang="en-US" altLang="ja-JP" dirty="0" smtClean="0"/>
          </a:p>
          <a:p>
            <a:r>
              <a:rPr kumimoji="1" lang="ja-JP" altLang="en-US" dirty="0" smtClean="0"/>
              <a:t>スピンは磁気モーメントとともに回転するので、適切な磁場をかければ上下のシンチで交互に電子が検出される</a:t>
            </a:r>
            <a:endParaRPr kumimoji="1" lang="en-US" altLang="ja-JP" dirty="0" smtClean="0"/>
          </a:p>
          <a:p>
            <a:r>
              <a:rPr kumimoji="1" lang="ja-JP" altLang="en-US" dirty="0" smtClean="0"/>
              <a:t>→電子の検出周期から</a:t>
            </a:r>
            <a:r>
              <a:rPr kumimoji="1" lang="en-US" altLang="ja-JP" dirty="0" smtClean="0"/>
              <a:t>g</a:t>
            </a:r>
            <a:r>
              <a:rPr kumimoji="1" lang="ja-JP" altLang="en-US" dirty="0" smtClean="0"/>
              <a:t>因子が求められる</a:t>
            </a:r>
            <a:endParaRPr kumimoji="1" lang="ja-JP" altLang="en-US" dirty="0"/>
          </a:p>
        </p:txBody>
      </p:sp>
      <p:sp>
        <p:nvSpPr>
          <p:cNvPr id="4" name="スライド番号プレースホルダー 3"/>
          <p:cNvSpPr>
            <a:spLocks noGrp="1"/>
          </p:cNvSpPr>
          <p:nvPr>
            <p:ph type="sldNum" sz="quarter" idx="10"/>
          </p:nvPr>
        </p:nvSpPr>
        <p:spPr/>
        <p:txBody>
          <a:bodyPr/>
          <a:lstStyle/>
          <a:p>
            <a:fld id="{5493EAB6-24E4-403E-BC8E-AE065B9ADFEA}" type="slidenum">
              <a:rPr kumimoji="1" lang="ja-JP" altLang="en-US" smtClean="0"/>
              <a:t>14</a:t>
            </a:fld>
            <a:endParaRPr kumimoji="1" lang="ja-JP" altLang="en-US"/>
          </a:p>
        </p:txBody>
      </p:sp>
    </p:spTree>
    <p:extLst>
      <p:ext uri="{BB962C8B-B14F-4D97-AF65-F5344CB8AC3E}">
        <p14:creationId xmlns:p14="http://schemas.microsoft.com/office/powerpoint/2010/main" val="1904094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93EAB6-24E4-403E-BC8E-AE065B9ADFEA}" type="slidenum">
              <a:rPr kumimoji="1" lang="ja-JP" altLang="en-US" smtClean="0"/>
              <a:t>15</a:t>
            </a:fld>
            <a:endParaRPr kumimoji="1" lang="ja-JP" altLang="en-US"/>
          </a:p>
        </p:txBody>
      </p:sp>
    </p:spTree>
    <p:extLst>
      <p:ext uri="{BB962C8B-B14F-4D97-AF65-F5344CB8AC3E}">
        <p14:creationId xmlns:p14="http://schemas.microsoft.com/office/powerpoint/2010/main" val="1220464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4C16FE71-D569-0143-8C32-78255795319B}" type="datetime1">
              <a:rPr kumimoji="1" lang="ja-JP" altLang="en-US" smtClean="0"/>
              <a:t>2017/12/28</a:t>
            </a:fld>
            <a:endParaRPr kumimoji="1" lang="ja-JP" altLang="en-US"/>
          </a:p>
        </p:txBody>
      </p:sp>
      <p:sp>
        <p:nvSpPr>
          <p:cNvPr id="6" name="Slide Number Placeholder 5"/>
          <p:cNvSpPr>
            <a:spLocks noGrp="1"/>
          </p:cNvSpPr>
          <p:nvPr>
            <p:ph type="sldNum" sz="quarter" idx="12"/>
          </p:nvPr>
        </p:nvSpPr>
        <p:spPr/>
        <p:txBody>
          <a:bodyPr/>
          <a:lstStyle>
            <a:lvl1pPr>
              <a:defRPr sz="1800"/>
            </a:lvl1pPr>
          </a:lstStyle>
          <a:p>
            <a:fld id="{181D7695-31A9-49A4-833B-00A1E1F8F3EA}"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4858DB3-E95D-8844-B960-E597EFB65761}" type="datetime1">
              <a:rPr kumimoji="1" lang="ja-JP" altLang="en-US" smtClean="0"/>
              <a:t>2017/12/28</a:t>
            </a:fld>
            <a:endParaRPr kumimoji="1" lang="ja-JP" altLang="en-US"/>
          </a:p>
        </p:txBody>
      </p:sp>
      <p:sp>
        <p:nvSpPr>
          <p:cNvPr id="6" name="Slide Number Placeholder 5"/>
          <p:cNvSpPr>
            <a:spLocks noGrp="1"/>
          </p:cNvSpPr>
          <p:nvPr>
            <p:ph type="sldNum" sz="quarter" idx="12"/>
          </p:nvPr>
        </p:nvSpPr>
        <p:spPr/>
        <p:txBody>
          <a:bodyPr/>
          <a:lstStyle/>
          <a:p>
            <a:fld id="{181D7695-31A9-49A4-833B-00A1E1F8F3E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AA0399D-B9CA-7243-B0BC-4AAD76384DA8}" type="datetime1">
              <a:rPr kumimoji="1" lang="ja-JP" altLang="en-US" smtClean="0"/>
              <a:t>2017/12/28</a:t>
            </a:fld>
            <a:endParaRPr kumimoji="1" lang="ja-JP" altLang="en-US"/>
          </a:p>
        </p:txBody>
      </p:sp>
      <p:sp>
        <p:nvSpPr>
          <p:cNvPr id="6" name="Slide Number Placeholder 5"/>
          <p:cNvSpPr>
            <a:spLocks noGrp="1"/>
          </p:cNvSpPr>
          <p:nvPr>
            <p:ph type="sldNum" sz="quarter" idx="12"/>
          </p:nvPr>
        </p:nvSpPr>
        <p:spPr/>
        <p:txBody>
          <a:bodyPr/>
          <a:lstStyle/>
          <a:p>
            <a:fld id="{181D7695-31A9-49A4-833B-00A1E1F8F3E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A863EEF-FC66-2F4C-A592-6637DD22000D}" type="datetime1">
              <a:rPr kumimoji="1" lang="ja-JP" altLang="en-US" smtClean="0"/>
              <a:t>2017/12/28</a:t>
            </a:fld>
            <a:endParaRPr kumimoji="1" lang="ja-JP" altLang="en-US"/>
          </a:p>
        </p:txBody>
      </p:sp>
      <p:sp>
        <p:nvSpPr>
          <p:cNvPr id="6" name="Slide Number Placeholder 5"/>
          <p:cNvSpPr>
            <a:spLocks noGrp="1"/>
          </p:cNvSpPr>
          <p:nvPr>
            <p:ph type="sldNum" sz="quarter" idx="12"/>
          </p:nvPr>
        </p:nvSpPr>
        <p:spPr/>
        <p:txBody>
          <a:bodyPr/>
          <a:lstStyle/>
          <a:p>
            <a:fld id="{181D7695-31A9-49A4-833B-00A1E1F8F3EA}"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AD49FF9-C61F-0A47-8D65-3BAFA3064358}" type="datetime1">
              <a:rPr kumimoji="1" lang="ja-JP" altLang="en-US" smtClean="0"/>
              <a:t>2017/12/28</a:t>
            </a:fld>
            <a:endParaRPr kumimoji="1" lang="ja-JP" altLang="en-US"/>
          </a:p>
        </p:txBody>
      </p:sp>
      <p:sp>
        <p:nvSpPr>
          <p:cNvPr id="6" name="Slide Number Placeholder 5"/>
          <p:cNvSpPr>
            <a:spLocks noGrp="1"/>
          </p:cNvSpPr>
          <p:nvPr>
            <p:ph type="sldNum" sz="quarter" idx="12"/>
          </p:nvPr>
        </p:nvSpPr>
        <p:spPr/>
        <p:txBody>
          <a:bodyPr/>
          <a:lstStyle>
            <a:lvl1pPr>
              <a:defRPr sz="1800"/>
            </a:lvl1pPr>
          </a:lstStyle>
          <a:p>
            <a:fld id="{181D7695-31A9-49A4-833B-00A1E1F8F3EA}"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E2B7366A-6951-D14B-AFA9-EF2929E0E7E6}" type="datetime1">
              <a:rPr kumimoji="1" lang="ja-JP" altLang="en-US" smtClean="0"/>
              <a:t>2017/12/28</a:t>
            </a:fld>
            <a:endParaRPr kumimoji="1" lang="ja-JP" altLang="en-US"/>
          </a:p>
        </p:txBody>
      </p:sp>
      <p:sp>
        <p:nvSpPr>
          <p:cNvPr id="7" name="Slide Number Placeholder 6"/>
          <p:cNvSpPr>
            <a:spLocks noGrp="1"/>
          </p:cNvSpPr>
          <p:nvPr>
            <p:ph type="sldNum" sz="quarter" idx="12"/>
          </p:nvPr>
        </p:nvSpPr>
        <p:spPr/>
        <p:txBody>
          <a:bodyPr/>
          <a:lstStyle/>
          <a:p>
            <a:fld id="{181D7695-31A9-49A4-833B-00A1E1F8F3EA}"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A8E5719-A517-CB4B-8C9F-804565D8DA8D}" type="datetime1">
              <a:rPr kumimoji="1" lang="ja-JP" altLang="en-US" smtClean="0"/>
              <a:t>2017/12/28</a:t>
            </a:fld>
            <a:endParaRPr kumimoji="1" lang="ja-JP" altLang="en-US"/>
          </a:p>
        </p:txBody>
      </p:sp>
      <p:sp>
        <p:nvSpPr>
          <p:cNvPr id="9" name="Slide Number Placeholder 8"/>
          <p:cNvSpPr>
            <a:spLocks noGrp="1"/>
          </p:cNvSpPr>
          <p:nvPr>
            <p:ph type="sldNum" sz="quarter" idx="12"/>
          </p:nvPr>
        </p:nvSpPr>
        <p:spPr/>
        <p:txBody>
          <a:bodyPr/>
          <a:lstStyle/>
          <a:p>
            <a:fld id="{181D7695-31A9-49A4-833B-00A1E1F8F3EA}"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B8B310AB-750F-AA44-8203-78CA612748BC}" type="datetime1">
              <a:rPr kumimoji="1" lang="ja-JP" altLang="en-US" smtClean="0"/>
              <a:t>2017/12/28</a:t>
            </a:fld>
            <a:endParaRPr kumimoji="1" lang="ja-JP" altLang="en-US"/>
          </a:p>
        </p:txBody>
      </p:sp>
      <p:sp>
        <p:nvSpPr>
          <p:cNvPr id="5" name="Slide Number Placeholder 4"/>
          <p:cNvSpPr>
            <a:spLocks noGrp="1"/>
          </p:cNvSpPr>
          <p:nvPr>
            <p:ph type="sldNum" sz="quarter" idx="12"/>
          </p:nvPr>
        </p:nvSpPr>
        <p:spPr/>
        <p:txBody>
          <a:bodyPr/>
          <a:lstStyle>
            <a:lvl1pPr>
              <a:defRPr sz="1800"/>
            </a:lvl1pPr>
          </a:lstStyle>
          <a:p>
            <a:fld id="{181D7695-31A9-49A4-833B-00A1E1F8F3EA}"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E3BB58-83B3-B84E-A95F-A1C2517ADC1E}" type="datetime1">
              <a:rPr kumimoji="1" lang="ja-JP" altLang="en-US" smtClean="0"/>
              <a:t>2017/12/28</a:t>
            </a:fld>
            <a:endParaRPr kumimoji="1" lang="ja-JP" altLang="en-US"/>
          </a:p>
        </p:txBody>
      </p:sp>
      <p:sp>
        <p:nvSpPr>
          <p:cNvPr id="4" name="Slide Number Placeholder 3"/>
          <p:cNvSpPr>
            <a:spLocks noGrp="1"/>
          </p:cNvSpPr>
          <p:nvPr>
            <p:ph type="sldNum" sz="quarter" idx="12"/>
          </p:nvPr>
        </p:nvSpPr>
        <p:spPr/>
        <p:txBody>
          <a:bodyPr/>
          <a:lstStyle>
            <a:lvl1pPr>
              <a:defRPr sz="1800"/>
            </a:lvl1pPr>
          </a:lstStyle>
          <a:p>
            <a:fld id="{181D7695-31A9-49A4-833B-00A1E1F8F3EA}"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817C4D3-8092-9140-BA04-726ED2E59365}" type="datetime1">
              <a:rPr kumimoji="1" lang="ja-JP" altLang="en-US" smtClean="0"/>
              <a:t>2017/12/28</a:t>
            </a:fld>
            <a:endParaRPr kumimoji="1" lang="ja-JP" altLang="en-US"/>
          </a:p>
        </p:txBody>
      </p:sp>
      <p:sp>
        <p:nvSpPr>
          <p:cNvPr id="7" name="Slide Number Placeholder 6"/>
          <p:cNvSpPr>
            <a:spLocks noGrp="1"/>
          </p:cNvSpPr>
          <p:nvPr>
            <p:ph type="sldNum" sz="quarter" idx="12"/>
          </p:nvPr>
        </p:nvSpPr>
        <p:spPr/>
        <p:txBody>
          <a:bodyPr/>
          <a:lstStyle/>
          <a:p>
            <a:fld id="{181D7695-31A9-49A4-833B-00A1E1F8F3EA}"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931D1D5-23A9-0D46-9D61-9CCAE9654C36}" type="datetime1">
              <a:rPr kumimoji="1" lang="ja-JP" altLang="en-US" smtClean="0"/>
              <a:t>2017/12/28</a:t>
            </a:fld>
            <a:endParaRPr kumimoji="1" lang="ja-JP" altLang="en-US"/>
          </a:p>
        </p:txBody>
      </p:sp>
      <p:sp>
        <p:nvSpPr>
          <p:cNvPr id="7" name="Slide Number Placeholder 6"/>
          <p:cNvSpPr>
            <a:spLocks noGrp="1"/>
          </p:cNvSpPr>
          <p:nvPr>
            <p:ph type="sldNum" sz="quarter" idx="12"/>
          </p:nvPr>
        </p:nvSpPr>
        <p:spPr/>
        <p:txBody>
          <a:bodyPr/>
          <a:lstStyle/>
          <a:p>
            <a:fld id="{181D7695-31A9-49A4-833B-00A1E1F8F3EA}"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DE18B-B71A-C645-B41E-03B0073A338B}" type="datetime1">
              <a:rPr kumimoji="1" lang="ja-JP" altLang="en-US" smtClean="0"/>
              <a:t>2017/12/28</a:t>
            </a:fld>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181D7695-31A9-49A4-833B-00A1E1F8F3EA}" type="slidenum">
              <a:rPr lang="ja-JP" altLang="en-US" smtClean="0"/>
              <a:pPr/>
              <a:t>‹#›</a:t>
            </a:fld>
            <a:endParaRPr lang="ja-JP" altLang="en-US"/>
          </a:p>
        </p:txBody>
      </p:sp>
    </p:spTree>
    <p:extLst>
      <p:ext uri="{BB962C8B-B14F-4D97-AF65-F5344CB8AC3E}">
        <p14:creationId xmlns:p14="http://schemas.microsoft.com/office/powerpoint/2010/main" val="158581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31.tiff"/><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4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chart" Target="../charts/char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 Id="rId3"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emf"/><Relationship Id="rId3"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 Id="rId3" Type="http://schemas.openxmlformats.org/officeDocument/2006/relationships/comments" Target="../comments/comment3.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comments" Target="../comments/comment4.xml"/><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72.png"/><Relationship Id="rId5" Type="http://schemas.openxmlformats.org/officeDocument/2006/relationships/image" Target="../media/image730.png"/><Relationship Id="rId6" Type="http://schemas.openxmlformats.org/officeDocument/2006/relationships/image" Target="../media/image740.png"/><Relationship Id="rId7" Type="http://schemas.openxmlformats.org/officeDocument/2006/relationships/chart" Target="../charts/chart3.xml"/><Relationship Id="rId1" Type="http://schemas.openxmlformats.org/officeDocument/2006/relationships/slideLayout" Target="../slideLayouts/slideLayout6.xml"/><Relationship Id="rId2" Type="http://schemas.openxmlformats.org/officeDocument/2006/relationships/image" Target="../media/image700.png"/></Relationships>
</file>

<file path=ppt/slides/_rels/slide35.xml.rels><?xml version="1.0" encoding="UTF-8" standalone="yes"?>
<Relationships xmlns="http://schemas.openxmlformats.org/package/2006/relationships"><Relationship Id="rId3" Type="http://schemas.openxmlformats.org/officeDocument/2006/relationships/image" Target="../media/image750.png"/><Relationship Id="rId4" Type="http://schemas.openxmlformats.org/officeDocument/2006/relationships/chart" Target="../charts/chart4.xml"/><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0.png"/><Relationship Id="rId4" Type="http://schemas.openxmlformats.org/officeDocument/2006/relationships/image" Target="../media/image450.png"/><Relationship Id="rId5" Type="http://schemas.openxmlformats.org/officeDocument/2006/relationships/image" Target="../media/image460.png"/><Relationship Id="rId6" Type="http://schemas.openxmlformats.org/officeDocument/2006/relationships/image" Target="../media/image470.png"/><Relationship Id="rId7" Type="http://schemas.openxmlformats.org/officeDocument/2006/relationships/image" Target="../media/image480.png"/><Relationship Id="rId8" Type="http://schemas.openxmlformats.org/officeDocument/2006/relationships/image" Target="../media/image490.png"/><Relationship Id="rId9" Type="http://schemas.openxmlformats.org/officeDocument/2006/relationships/image" Target="../media/image500.png"/><Relationship Id="rId1" Type="http://schemas.openxmlformats.org/officeDocument/2006/relationships/slideLayout" Target="../slideLayouts/slideLayout6.xml"/><Relationship Id="rId2" Type="http://schemas.openxmlformats.org/officeDocument/2006/relationships/image" Target="../media/image430.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590.png"/><Relationship Id="rId4" Type="http://schemas.openxmlformats.org/officeDocument/2006/relationships/image" Target="../media/image600.png"/><Relationship Id="rId5" Type="http://schemas.openxmlformats.org/officeDocument/2006/relationships/image" Target="../media/image610.png"/><Relationship Id="rId1" Type="http://schemas.openxmlformats.org/officeDocument/2006/relationships/slideLayout" Target="../slideLayouts/slideLayout7.xml"/><Relationship Id="rId2" Type="http://schemas.openxmlformats.org/officeDocument/2006/relationships/image" Target="../media/image580.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630.png"/><Relationship Id="rId5" Type="http://schemas.openxmlformats.org/officeDocument/2006/relationships/image" Target="../media/image640.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5.xml"/><Relationship Id="rId3" Type="http://schemas.openxmlformats.org/officeDocument/2006/relationships/chart" Target="../charts/char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1.gif"/></Relationships>
</file>

<file path=ppt/slides/_rels/slide7.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4.png"/><Relationship Id="rId10"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3.png"/><Relationship Id="rId9"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650173"/>
            <a:ext cx="7772400" cy="2387600"/>
          </a:xfrm>
        </p:spPr>
        <p:txBody>
          <a:bodyPr>
            <a:normAutofit/>
          </a:bodyPr>
          <a:lstStyle/>
          <a:p>
            <a:r>
              <a:rPr lang="en-US" altLang="ja-JP" sz="4400" dirty="0" smtClean="0"/>
              <a:t>g-factor measurement with cosmic muon and measurement of </a:t>
            </a:r>
            <a:r>
              <a:rPr lang="en-US" altLang="ja-JP" sz="4400" dirty="0" err="1" smtClean="0"/>
              <a:t>muonic</a:t>
            </a:r>
            <a:r>
              <a:rPr lang="en-US" altLang="ja-JP" sz="4400" dirty="0" smtClean="0"/>
              <a:t> X-ray</a:t>
            </a:r>
            <a:endParaRPr kumimoji="1" lang="ja-JP" altLang="en-US" sz="4400" dirty="0"/>
          </a:p>
        </p:txBody>
      </p:sp>
      <p:sp>
        <p:nvSpPr>
          <p:cNvPr id="3" name="サブタイトル 2"/>
          <p:cNvSpPr>
            <a:spLocks noGrp="1"/>
          </p:cNvSpPr>
          <p:nvPr>
            <p:ph type="subTitle" idx="1"/>
          </p:nvPr>
        </p:nvSpPr>
        <p:spPr>
          <a:xfrm>
            <a:off x="1143000" y="3867487"/>
            <a:ext cx="7092669" cy="1942088"/>
          </a:xfrm>
        </p:spPr>
        <p:txBody>
          <a:bodyPr>
            <a:noAutofit/>
          </a:bodyPr>
          <a:lstStyle/>
          <a:p>
            <a:r>
              <a:rPr kumimoji="1" lang="en-US" altLang="ja-JP" dirty="0" err="1" smtClean="0"/>
              <a:t>Kuno</a:t>
            </a:r>
            <a:r>
              <a:rPr kumimoji="1" lang="en-US" altLang="ja-JP" dirty="0" smtClean="0"/>
              <a:t> and Yamanaka Group Year-End Presentation 2017</a:t>
            </a:r>
          </a:p>
          <a:p>
            <a:r>
              <a:rPr lang="en-US" altLang="ja-JP" dirty="0" smtClean="0"/>
              <a:t>December 28</a:t>
            </a:r>
            <a:r>
              <a:rPr lang="en-US" altLang="ja-JP" baseline="30000" dirty="0" smtClean="0"/>
              <a:t>th</a:t>
            </a:r>
            <a:r>
              <a:rPr lang="en-US" altLang="ja-JP" dirty="0" smtClean="0"/>
              <a:t>  2017</a:t>
            </a:r>
          </a:p>
          <a:p>
            <a:endParaRPr lang="en-US" altLang="ja-JP" dirty="0" smtClean="0"/>
          </a:p>
          <a:p>
            <a:r>
              <a:rPr lang="en-US" altLang="ja-JP" dirty="0" err="1" smtClean="0"/>
              <a:t>Hasuike</a:t>
            </a:r>
            <a:r>
              <a:rPr lang="en-US" altLang="ja-JP" dirty="0" smtClean="0"/>
              <a:t> </a:t>
            </a:r>
            <a:r>
              <a:rPr lang="en-US" altLang="ja-JP" dirty="0" err="1" smtClean="0"/>
              <a:t>Daishin</a:t>
            </a:r>
            <a:r>
              <a:rPr lang="en-US" altLang="ja-JP" dirty="0"/>
              <a:t> </a:t>
            </a:r>
            <a:r>
              <a:rPr lang="en-US" altLang="ja-JP" dirty="0" smtClean="0"/>
              <a:t>  Miyamoto </a:t>
            </a:r>
            <a:r>
              <a:rPr lang="en-US" altLang="ja-JP" dirty="0" err="1" smtClean="0"/>
              <a:t>Koichiro</a:t>
            </a:r>
            <a:r>
              <a:rPr lang="en-US" altLang="ja-JP" dirty="0" smtClean="0"/>
              <a:t>  </a:t>
            </a:r>
          </a:p>
          <a:p>
            <a:r>
              <a:rPr kumimoji="1" lang="en-US" altLang="ja-JP" dirty="0" smtClean="0"/>
              <a:t>Nishikawa </a:t>
            </a:r>
            <a:r>
              <a:rPr lang="en-US" altLang="ja-JP" dirty="0" smtClean="0"/>
              <a:t>R</a:t>
            </a:r>
            <a:r>
              <a:rPr kumimoji="1" lang="en-US" altLang="ja-JP" dirty="0" smtClean="0"/>
              <a:t>yo</a:t>
            </a:r>
            <a:r>
              <a:rPr lang="en-US" altLang="ja-JP" dirty="0" smtClean="0"/>
              <a:t>   </a:t>
            </a:r>
            <a:r>
              <a:rPr kumimoji="1" lang="en-US" altLang="ja-JP" dirty="0" err="1" smtClean="0"/>
              <a:t>Ohta</a:t>
            </a:r>
            <a:r>
              <a:rPr kumimoji="1" lang="en-US" altLang="ja-JP" dirty="0" smtClean="0"/>
              <a:t> Saki</a:t>
            </a:r>
            <a:endParaRPr kumimoji="1" lang="en-US" altLang="ja-JP" dirty="0"/>
          </a:p>
        </p:txBody>
      </p:sp>
    </p:spTree>
    <p:extLst>
      <p:ext uri="{BB962C8B-B14F-4D97-AF65-F5344CB8AC3E}">
        <p14:creationId xmlns:p14="http://schemas.microsoft.com/office/powerpoint/2010/main" val="1783009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052" y="2336774"/>
            <a:ext cx="4996309" cy="3949316"/>
          </a:xfrm>
          <a:prstGeom prst="rect">
            <a:avLst/>
          </a:prstGeom>
        </p:spPr>
      </p:pic>
      <p:sp>
        <p:nvSpPr>
          <p:cNvPr id="4" name="テキスト ボックス 3"/>
          <p:cNvSpPr txBox="1"/>
          <p:nvPr/>
        </p:nvSpPr>
        <p:spPr>
          <a:xfrm>
            <a:off x="298939" y="1582308"/>
            <a:ext cx="4129938" cy="4431983"/>
          </a:xfrm>
          <a:prstGeom prst="rect">
            <a:avLst/>
          </a:prstGeom>
          <a:noFill/>
        </p:spPr>
        <p:txBody>
          <a:bodyPr wrap="square" rtlCol="0">
            <a:spAutoFit/>
          </a:bodyPr>
          <a:lstStyle/>
          <a:p>
            <a:r>
              <a:rPr kumimoji="1" lang="en-US" altLang="ja-JP" sz="2400" dirty="0" smtClean="0"/>
              <a:t>The electrons which come from muon decay  are often go to the spin direction of muon.</a:t>
            </a:r>
          </a:p>
          <a:p>
            <a:endParaRPr lang="en-US" altLang="ja-JP" sz="2400" dirty="0" smtClean="0"/>
          </a:p>
          <a:p>
            <a:r>
              <a:rPr lang="en-US" altLang="ja-JP" sz="2400" dirty="0" smtClean="0"/>
              <a:t>The muons which stopped at the target in a magnetic field do spin precession, and released electrons through upper side or down side  scintillator.</a:t>
            </a:r>
          </a:p>
          <a:p>
            <a:endParaRPr kumimoji="1" lang="en-US" altLang="ja-JP" sz="2400" dirty="0" smtClean="0"/>
          </a:p>
          <a:p>
            <a:endParaRPr lang="en-US" altLang="ja-JP" dirty="0" smtClean="0"/>
          </a:p>
        </p:txBody>
      </p:sp>
      <mc:AlternateContent xmlns:mc="http://schemas.openxmlformats.org/markup-compatibility/2006" xmlns:a14="http://schemas.microsoft.com/office/drawing/2010/main">
        <mc:Choice Requires="a14">
          <p:sp>
            <p:nvSpPr>
              <p:cNvPr id="5" name="テキスト ボックス 4"/>
              <p:cNvSpPr txBox="1"/>
              <p:nvPr/>
            </p:nvSpPr>
            <p:spPr>
              <a:xfrm>
                <a:off x="989938" y="544664"/>
                <a:ext cx="1356462"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400" i="1" smtClean="0">
                          <a:latin typeface="Cambria Math" panose="02040503050406030204" pitchFamily="18" charset="0"/>
                        </a:rPr>
                        <m:t>𝜔</m:t>
                      </m:r>
                      <m:r>
                        <a:rPr kumimoji="1" lang="en-US" altLang="ja-JP" sz="2400" i="1" smtClean="0">
                          <a:latin typeface="Cambria Math" panose="02040503050406030204" pitchFamily="18" charset="0"/>
                          <a:ea typeface="Cambria Math" panose="02040503050406030204" pitchFamily="18" charset="0"/>
                        </a:rPr>
                        <m:t>=</m:t>
                      </m:r>
                      <m:f>
                        <m:fPr>
                          <m:ctrlPr>
                            <a:rPr kumimoji="1" lang="en-US" altLang="ja-JP" sz="2400" i="1" smtClean="0">
                              <a:latin typeface="Cambria Math" charset="0"/>
                              <a:ea typeface="Cambria Math" panose="02040503050406030204" pitchFamily="18" charset="0"/>
                            </a:rPr>
                          </m:ctrlPr>
                        </m:fPr>
                        <m:num>
                          <m:r>
                            <a:rPr kumimoji="1" lang="en-US" altLang="ja-JP" sz="2400" b="0" i="1" smtClean="0">
                              <a:latin typeface="Cambria Math" panose="02040503050406030204" pitchFamily="18" charset="0"/>
                              <a:ea typeface="Cambria Math" panose="02040503050406030204" pitchFamily="18" charset="0"/>
                            </a:rPr>
                            <m:t>𝑔𝑒</m:t>
                          </m:r>
                          <m:sSub>
                            <m:sSubPr>
                              <m:ctrlPr>
                                <a:rPr kumimoji="1" lang="en-US" altLang="ja-JP" sz="2400" b="0" i="1" smtClean="0">
                                  <a:latin typeface="Cambria Math" charset="0"/>
                                  <a:ea typeface="Cambria Math" panose="02040503050406030204" pitchFamily="18" charset="0"/>
                                </a:rPr>
                              </m:ctrlPr>
                            </m:sSubPr>
                            <m:e>
                              <m:r>
                                <a:rPr kumimoji="1" lang="en-US" altLang="ja-JP" sz="2400" b="0" i="1" smtClean="0">
                                  <a:latin typeface="Cambria Math" panose="02040503050406030204" pitchFamily="18" charset="0"/>
                                  <a:ea typeface="Cambria Math" panose="02040503050406030204" pitchFamily="18" charset="0"/>
                                </a:rPr>
                                <m:t>𝐵</m:t>
                              </m:r>
                            </m:e>
                            <m:sub>
                              <m:r>
                                <a:rPr kumimoji="1" lang="en-US" altLang="ja-JP" sz="2400" b="0" i="1" smtClean="0">
                                  <a:latin typeface="Cambria Math" panose="02040503050406030204" pitchFamily="18" charset="0"/>
                                  <a:ea typeface="Cambria Math" panose="02040503050406030204" pitchFamily="18" charset="0"/>
                                </a:rPr>
                                <m:t>𝑧</m:t>
                              </m:r>
                            </m:sub>
                          </m:sSub>
                        </m:num>
                        <m:den>
                          <m:r>
                            <a:rPr kumimoji="1" lang="en-US" altLang="ja-JP" sz="2400" b="0" i="1" smtClean="0">
                              <a:latin typeface="Cambria Math" panose="02040503050406030204" pitchFamily="18" charset="0"/>
                              <a:ea typeface="Cambria Math" panose="02040503050406030204" pitchFamily="18" charset="0"/>
                            </a:rPr>
                            <m:t>2</m:t>
                          </m:r>
                          <m:r>
                            <a:rPr kumimoji="1" lang="en-US" altLang="ja-JP" sz="2400" b="0" i="1" smtClean="0">
                              <a:latin typeface="Cambria Math" panose="02040503050406030204" pitchFamily="18" charset="0"/>
                              <a:ea typeface="Cambria Math" panose="02040503050406030204" pitchFamily="18" charset="0"/>
                            </a:rPr>
                            <m:t>𝑚</m:t>
                          </m:r>
                        </m:den>
                      </m:f>
                    </m:oMath>
                  </m:oMathPara>
                </a14:m>
                <a:endParaRPr kumimoji="1" lang="ja-JP" altLang="en-US" sz="24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989938" y="544664"/>
                <a:ext cx="1356462" cy="691471"/>
              </a:xfrm>
              <a:prstGeom prst="rect">
                <a:avLst/>
              </a:prstGeom>
              <a:blipFill rotWithShape="0">
                <a:blip r:embed="rId4"/>
                <a:stretch>
                  <a:fillRect/>
                </a:stretch>
              </a:blipFill>
            </p:spPr>
            <p:txBody>
              <a:bodyPr/>
              <a:lstStyle/>
              <a:p>
                <a:r>
                  <a:rPr lang="ja-JP" altLang="en-US">
                    <a:noFill/>
                  </a:rPr>
                  <a:t> </a:t>
                </a:r>
              </a:p>
            </p:txBody>
          </p:sp>
        </mc:Fallback>
      </mc:AlternateContent>
      <p:sp>
        <p:nvSpPr>
          <p:cNvPr id="6" name="右矢印 5"/>
          <p:cNvSpPr/>
          <p:nvPr/>
        </p:nvSpPr>
        <p:spPr>
          <a:xfrm>
            <a:off x="2608028" y="787179"/>
            <a:ext cx="739471" cy="357809"/>
          </a:xfrm>
          <a:prstGeom prst="rightArrow">
            <a:avLst>
              <a:gd name="adj1" fmla="val 4130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 name="テキスト ボックス 6"/>
              <p:cNvSpPr txBox="1"/>
              <p:nvPr/>
            </p:nvSpPr>
            <p:spPr>
              <a:xfrm>
                <a:off x="3728397" y="544664"/>
                <a:ext cx="1319464" cy="7543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𝑔</m:t>
                      </m:r>
                      <m:r>
                        <a:rPr kumimoji="1" lang="en-US" altLang="ja-JP" sz="2400" b="0" i="1" smtClean="0">
                          <a:latin typeface="Cambria Math" panose="02040503050406030204" pitchFamily="18" charset="0"/>
                        </a:rPr>
                        <m:t>=</m:t>
                      </m:r>
                      <m:f>
                        <m:fPr>
                          <m:ctrlPr>
                            <a:rPr kumimoji="1" lang="en-US" altLang="ja-JP" sz="2400" b="0" i="1" smtClean="0">
                              <a:latin typeface="Cambria Math" charset="0"/>
                            </a:rPr>
                          </m:ctrlPr>
                        </m:fPr>
                        <m:num>
                          <m:r>
                            <a:rPr kumimoji="1" lang="en-US" altLang="ja-JP" sz="2400" b="0" i="1" smtClean="0">
                              <a:latin typeface="Cambria Math" panose="02040503050406030204" pitchFamily="18" charset="0"/>
                            </a:rPr>
                            <m:t>2</m:t>
                          </m:r>
                          <m:r>
                            <a:rPr kumimoji="1" lang="en-US" altLang="ja-JP" sz="2400" b="0" i="1" smtClean="0">
                              <a:latin typeface="Cambria Math" panose="02040503050406030204" pitchFamily="18" charset="0"/>
                            </a:rPr>
                            <m:t>𝑚</m:t>
                          </m:r>
                          <m:r>
                            <a:rPr kumimoji="1" lang="ja-JP" altLang="en-US" sz="2400" b="0" i="1" smtClean="0">
                              <a:latin typeface="Cambria Math" panose="02040503050406030204" pitchFamily="18" charset="0"/>
                            </a:rPr>
                            <m:t>𝜔</m:t>
                          </m:r>
                        </m:num>
                        <m:den>
                          <m:r>
                            <a:rPr kumimoji="1" lang="en-US" altLang="ja-JP" sz="2400" b="0" i="1" smtClean="0">
                              <a:latin typeface="Cambria Math" panose="02040503050406030204" pitchFamily="18" charset="0"/>
                            </a:rPr>
                            <m:t>𝑒</m:t>
                          </m:r>
                          <m:sSub>
                            <m:sSubPr>
                              <m:ctrlPr>
                                <a:rPr kumimoji="1" lang="en-US" altLang="ja-JP" sz="2400" b="0" i="1" smtClean="0">
                                  <a:latin typeface="Cambria Math" charset="0"/>
                                </a:rPr>
                              </m:ctrlPr>
                            </m:sSubPr>
                            <m:e>
                              <m:r>
                                <a:rPr kumimoji="1" lang="en-US" altLang="ja-JP" sz="2400" b="0" i="1" smtClean="0">
                                  <a:latin typeface="Cambria Math" panose="02040503050406030204" pitchFamily="18" charset="0"/>
                                </a:rPr>
                                <m:t>𝐵</m:t>
                              </m:r>
                            </m:e>
                            <m:sub>
                              <m:r>
                                <a:rPr kumimoji="1" lang="en-US" altLang="ja-JP" sz="2400" b="0" i="1" smtClean="0">
                                  <a:latin typeface="Cambria Math" panose="02040503050406030204" pitchFamily="18" charset="0"/>
                                </a:rPr>
                                <m:t>𝑧</m:t>
                              </m:r>
                            </m:sub>
                          </m:sSub>
                        </m:den>
                      </m:f>
                    </m:oMath>
                  </m:oMathPara>
                </a14:m>
                <a:endParaRPr kumimoji="1" lang="ja-JP" altLang="en-US" sz="24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3728397" y="544664"/>
                <a:ext cx="1319464" cy="754309"/>
              </a:xfrm>
              <a:prstGeom prst="rect">
                <a:avLst/>
              </a:prstGeom>
              <a:blipFill rotWithShape="0">
                <a:blip r:embed="rId5"/>
                <a:stretch>
                  <a:fillRect/>
                </a:stretch>
              </a:blipFill>
            </p:spPr>
            <p:txBody>
              <a:bodyPr/>
              <a:lstStyle/>
              <a:p>
                <a:r>
                  <a:rPr lang="ja-JP" altLang="en-US">
                    <a:noFill/>
                  </a:rPr>
                  <a:t> </a:t>
                </a:r>
              </a:p>
            </p:txBody>
          </p:sp>
        </mc:Fallback>
      </mc:AlternateContent>
      <p:sp>
        <p:nvSpPr>
          <p:cNvPr id="16" name="テキスト ボックス 15"/>
          <p:cNvSpPr txBox="1"/>
          <p:nvPr/>
        </p:nvSpPr>
        <p:spPr>
          <a:xfrm>
            <a:off x="5573865" y="319752"/>
            <a:ext cx="2981738" cy="461665"/>
          </a:xfrm>
          <a:prstGeom prst="rect">
            <a:avLst/>
          </a:prstGeom>
          <a:noFill/>
        </p:spPr>
        <p:txBody>
          <a:bodyPr wrap="square" rtlCol="0">
            <a:spAutoFit/>
          </a:bodyPr>
          <a:lstStyle/>
          <a:p>
            <a:r>
              <a:rPr lang="en-US" altLang="ja-JP" sz="2400" dirty="0" smtClean="0"/>
              <a:t>We measure B and ω</a:t>
            </a:r>
            <a:endParaRPr kumimoji="1" lang="ja-JP" altLang="en-US" sz="2400" dirty="0"/>
          </a:p>
        </p:txBody>
      </p:sp>
      <p:sp>
        <p:nvSpPr>
          <p:cNvPr id="17" name="テキスト ボックス 16"/>
          <p:cNvSpPr txBox="1"/>
          <p:nvPr/>
        </p:nvSpPr>
        <p:spPr>
          <a:xfrm>
            <a:off x="4898004" y="1875109"/>
            <a:ext cx="3315693" cy="461665"/>
          </a:xfrm>
          <a:prstGeom prst="rect">
            <a:avLst/>
          </a:prstGeom>
          <a:noFill/>
        </p:spPr>
        <p:txBody>
          <a:bodyPr wrap="square" rtlCol="0">
            <a:spAutoFit/>
          </a:bodyPr>
          <a:lstStyle/>
          <a:p>
            <a:r>
              <a:rPr kumimoji="1" lang="en-US" altLang="ja-JP" sz="2400" dirty="0" smtClean="0"/>
              <a:t>Last year measurement</a:t>
            </a:r>
            <a:endParaRPr kumimoji="1" lang="ja-JP" altLang="en-US" sz="2400" dirty="0"/>
          </a:p>
        </p:txBody>
      </p:sp>
      <p:sp>
        <p:nvSpPr>
          <p:cNvPr id="18" name="テキスト ボックス 17"/>
          <p:cNvSpPr txBox="1"/>
          <p:nvPr/>
        </p:nvSpPr>
        <p:spPr>
          <a:xfrm>
            <a:off x="5428759" y="1243082"/>
            <a:ext cx="3331597" cy="461665"/>
          </a:xfrm>
          <a:prstGeom prst="rect">
            <a:avLst/>
          </a:prstGeom>
          <a:noFill/>
        </p:spPr>
        <p:txBody>
          <a:bodyPr wrap="square" rtlCol="0">
            <a:spAutoFit/>
          </a:bodyPr>
          <a:lstStyle/>
          <a:p>
            <a:r>
              <a:rPr kumimoji="1" lang="en-US" altLang="ja-JP" sz="2400" dirty="0" smtClean="0"/>
              <a:t>We can calculate g-factor</a:t>
            </a:r>
            <a:endParaRPr kumimoji="1" lang="ja-JP" altLang="en-US" sz="2400" dirty="0"/>
          </a:p>
        </p:txBody>
      </p:sp>
      <p:sp>
        <p:nvSpPr>
          <p:cNvPr id="19" name="下矢印 18"/>
          <p:cNvSpPr/>
          <p:nvPr/>
        </p:nvSpPr>
        <p:spPr>
          <a:xfrm>
            <a:off x="6740724" y="844989"/>
            <a:ext cx="353833" cy="4085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0" name="テキスト ボックス 19"/>
              <p:cNvSpPr txBox="1"/>
              <p:nvPr/>
            </p:nvSpPr>
            <p:spPr>
              <a:xfrm>
                <a:off x="833282" y="5451561"/>
                <a:ext cx="3061252" cy="8460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𝑃</m:t>
                      </m:r>
                      <m:r>
                        <a:rPr kumimoji="1" lang="en-US" altLang="ja-JP" sz="2400" b="0" i="1" smtClean="0">
                          <a:latin typeface="Cambria Math" panose="02040503050406030204" pitchFamily="18" charset="0"/>
                        </a:rPr>
                        <m:t>=</m:t>
                      </m:r>
                      <m:f>
                        <m:fPr>
                          <m:ctrlPr>
                            <a:rPr kumimoji="1" lang="en-US" altLang="ja-JP" sz="2400" b="0" i="1" smtClean="0">
                              <a:latin typeface="Cambria Math" charset="0"/>
                            </a:rPr>
                          </m:ctrlPr>
                        </m:fPr>
                        <m:num>
                          <m:sSub>
                            <m:sSubPr>
                              <m:ctrlPr>
                                <a:rPr kumimoji="1" lang="en-US" altLang="ja-JP" sz="2400" b="0" i="1" smtClean="0">
                                  <a:latin typeface="Cambria Math" charset="0"/>
                                </a:rPr>
                              </m:ctrlPr>
                            </m:sSubPr>
                            <m:e>
                              <m:r>
                                <a:rPr kumimoji="1" lang="en-US" altLang="ja-JP" sz="2400" b="0" i="1" smtClean="0">
                                  <a:latin typeface="Cambria Math" panose="02040503050406030204" pitchFamily="18" charset="0"/>
                                </a:rPr>
                                <m:t>𝑁</m:t>
                              </m:r>
                            </m:e>
                            <m:sub>
                              <m:r>
                                <a:rPr kumimoji="1" lang="en-US" altLang="ja-JP" sz="2400" b="0" i="1" smtClean="0">
                                  <a:latin typeface="Cambria Math" panose="02040503050406030204" pitchFamily="18" charset="0"/>
                                </a:rPr>
                                <m:t>+</m:t>
                              </m:r>
                            </m:sub>
                          </m:sSub>
                          <m:r>
                            <a:rPr kumimoji="1" lang="en-US" altLang="ja-JP" sz="2400" b="0" i="1" smtClean="0">
                              <a:latin typeface="Cambria Math" panose="02040503050406030204" pitchFamily="18" charset="0"/>
                            </a:rPr>
                            <m:t>−</m:t>
                          </m:r>
                          <m:sSub>
                            <m:sSubPr>
                              <m:ctrlPr>
                                <a:rPr kumimoji="1" lang="en-US" altLang="ja-JP" sz="2400" b="0" i="1" smtClean="0">
                                  <a:latin typeface="Cambria Math" charset="0"/>
                                </a:rPr>
                              </m:ctrlPr>
                            </m:sSubPr>
                            <m:e>
                              <m:r>
                                <a:rPr kumimoji="1" lang="en-US" altLang="ja-JP" sz="2400" b="0" i="1" smtClean="0">
                                  <a:latin typeface="Cambria Math" panose="02040503050406030204" pitchFamily="18" charset="0"/>
                                </a:rPr>
                                <m:t>𝑁</m:t>
                              </m:r>
                            </m:e>
                            <m:sub>
                              <m:r>
                                <a:rPr kumimoji="1" lang="en-US" altLang="ja-JP" sz="2400" b="0" i="1" smtClean="0">
                                  <a:latin typeface="Cambria Math" panose="02040503050406030204" pitchFamily="18" charset="0"/>
                                </a:rPr>
                                <m:t>−</m:t>
                              </m:r>
                            </m:sub>
                          </m:sSub>
                        </m:num>
                        <m:den>
                          <m:sSub>
                            <m:sSubPr>
                              <m:ctrlPr>
                                <a:rPr kumimoji="1" lang="en-US" altLang="ja-JP" sz="2400" b="0" i="1" smtClean="0">
                                  <a:latin typeface="Cambria Math" charset="0"/>
                                </a:rPr>
                              </m:ctrlPr>
                            </m:sSubPr>
                            <m:e>
                              <m:r>
                                <a:rPr kumimoji="1" lang="en-US" altLang="ja-JP" sz="2400" b="0" i="1" smtClean="0">
                                  <a:latin typeface="Cambria Math" panose="02040503050406030204" pitchFamily="18" charset="0"/>
                                </a:rPr>
                                <m:t>𝑁</m:t>
                              </m:r>
                            </m:e>
                            <m:sub>
                              <m:r>
                                <a:rPr kumimoji="1" lang="en-US" altLang="ja-JP" sz="2400" b="0" i="1" smtClean="0">
                                  <a:latin typeface="Cambria Math" panose="02040503050406030204" pitchFamily="18" charset="0"/>
                                </a:rPr>
                                <m:t>+</m:t>
                              </m:r>
                            </m:sub>
                          </m:sSub>
                          <m:r>
                            <a:rPr kumimoji="1" lang="en-US" altLang="ja-JP" sz="2400" b="0" i="1" smtClean="0">
                              <a:latin typeface="Cambria Math" panose="02040503050406030204" pitchFamily="18" charset="0"/>
                            </a:rPr>
                            <m:t>+</m:t>
                          </m:r>
                          <m:sSub>
                            <m:sSubPr>
                              <m:ctrlPr>
                                <a:rPr kumimoji="1" lang="en-US" altLang="ja-JP" sz="2400" b="0" i="1" smtClean="0">
                                  <a:latin typeface="Cambria Math" charset="0"/>
                                </a:rPr>
                              </m:ctrlPr>
                            </m:sSubPr>
                            <m:e>
                              <m:r>
                                <a:rPr kumimoji="1" lang="en-US" altLang="ja-JP" sz="2400" b="0" i="1" smtClean="0">
                                  <a:latin typeface="Cambria Math" panose="02040503050406030204" pitchFamily="18" charset="0"/>
                                </a:rPr>
                                <m:t>𝑁</m:t>
                              </m:r>
                            </m:e>
                            <m:sub>
                              <m:r>
                                <a:rPr kumimoji="1" lang="en-US" altLang="ja-JP" sz="2400" b="0" i="1" smtClean="0">
                                  <a:latin typeface="Cambria Math" panose="02040503050406030204" pitchFamily="18" charset="0"/>
                                </a:rPr>
                                <m:t>−</m:t>
                              </m:r>
                            </m:sub>
                          </m:sSub>
                        </m:den>
                      </m:f>
                    </m:oMath>
                  </m:oMathPara>
                </a14:m>
                <a:endParaRPr kumimoji="1" lang="ja-JP" altLang="en-US" sz="2400" dirty="0"/>
              </a:p>
            </p:txBody>
          </p:sp>
        </mc:Choice>
        <mc:Fallback xmlns="">
          <p:sp>
            <p:nvSpPr>
              <p:cNvPr id="20" name="テキスト ボックス 19"/>
              <p:cNvSpPr txBox="1">
                <a:spLocks noRot="1" noChangeAspect="1" noMove="1" noResize="1" noEditPoints="1" noAdjustHandles="1" noChangeArrowheads="1" noChangeShapeType="1" noTextEdit="1"/>
              </p:cNvSpPr>
              <p:nvPr/>
            </p:nvSpPr>
            <p:spPr>
              <a:xfrm>
                <a:off x="833282" y="5451561"/>
                <a:ext cx="3061252" cy="846065"/>
              </a:xfrm>
              <a:prstGeom prst="rect">
                <a:avLst/>
              </a:prstGeom>
              <a:blipFill rotWithShape="0">
                <a:blip r:embed="rId6"/>
                <a:stretch>
                  <a:fillRect/>
                </a:stretch>
              </a:blipFill>
            </p:spPr>
            <p:txBody>
              <a:bodyPr/>
              <a:lstStyle/>
              <a:p>
                <a:r>
                  <a:rPr lang="ja-JP" altLang="en-US">
                    <a:noFill/>
                  </a:rPr>
                  <a:t> </a:t>
                </a:r>
              </a:p>
            </p:txBody>
          </p:sp>
        </mc:Fallback>
      </mc:AlternateContent>
      <p:sp>
        <p:nvSpPr>
          <p:cNvPr id="2" name="スライド番号プレースホルダー 1"/>
          <p:cNvSpPr>
            <a:spLocks noGrp="1"/>
          </p:cNvSpPr>
          <p:nvPr>
            <p:ph type="sldNum" sz="quarter" idx="12"/>
          </p:nvPr>
        </p:nvSpPr>
        <p:spPr/>
        <p:txBody>
          <a:bodyPr/>
          <a:lstStyle/>
          <a:p>
            <a:fld id="{181D7695-31A9-49A4-833B-00A1E1F8F3EA}" type="slidenum">
              <a:rPr lang="ja-JP" altLang="en-US" smtClean="0"/>
              <a:pPr/>
              <a:t>10</a:t>
            </a:fld>
            <a:endParaRPr lang="ja-JP" altLang="en-US"/>
          </a:p>
        </p:txBody>
      </p:sp>
    </p:spTree>
    <p:extLst>
      <p:ext uri="{BB962C8B-B14F-4D97-AF65-F5344CB8AC3E}">
        <p14:creationId xmlns:p14="http://schemas.microsoft.com/office/powerpoint/2010/main" val="17800713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図形グループ 7"/>
          <p:cNvGrpSpPr/>
          <p:nvPr/>
        </p:nvGrpSpPr>
        <p:grpSpPr>
          <a:xfrm>
            <a:off x="4533900" y="1141011"/>
            <a:ext cx="4175253" cy="978179"/>
            <a:chOff x="6581523" y="2745001"/>
            <a:chExt cx="5076465" cy="1304239"/>
          </a:xfrm>
        </p:grpSpPr>
        <p:sp>
          <p:nvSpPr>
            <p:cNvPr id="21" name="正方形/長方形 20"/>
            <p:cNvSpPr/>
            <p:nvPr/>
          </p:nvSpPr>
          <p:spPr>
            <a:xfrm>
              <a:off x="8556563" y="3329240"/>
              <a:ext cx="3011163" cy="720000"/>
            </a:xfrm>
            <a:prstGeom prst="rect">
              <a:avLst/>
            </a:prstGeom>
            <a:solidFill>
              <a:srgbClr val="4BACC6">
                <a:lumMod val="20000"/>
                <a:lumOff val="80000"/>
              </a:srgbClr>
            </a:solidFill>
            <a:ln w="25400" cap="flat" cmpd="sng" algn="ctr">
              <a:noFill/>
              <a:prstDash val="solid"/>
            </a:ln>
            <a:effectLst/>
          </p:spPr>
          <p:txBody>
            <a:bodyPr rtlCol="0" anchor="ctr"/>
            <a:lstStyle/>
            <a:p>
              <a:pPr algn="ctr" defTabSz="685783">
                <a:defRPr/>
              </a:pPr>
              <a:endParaRPr kumimoji="0" lang="ja-JP" altLang="en-US" sz="1350" kern="0">
                <a:solidFill>
                  <a:prstClr val="white"/>
                </a:solidFill>
                <a:latin typeface="Calibri"/>
                <a:ea typeface="ＭＳ Ｐゴシック"/>
              </a:endParaRPr>
            </a:p>
          </p:txBody>
        </p:sp>
        <p:sp>
          <p:nvSpPr>
            <p:cNvPr id="25" name="正方形/長方形 24"/>
            <p:cNvSpPr/>
            <p:nvPr/>
          </p:nvSpPr>
          <p:spPr>
            <a:xfrm>
              <a:off x="6652384" y="3329240"/>
              <a:ext cx="1813917" cy="720000"/>
            </a:xfrm>
            <a:prstGeom prst="rect">
              <a:avLst/>
            </a:prstGeom>
            <a:solidFill>
              <a:schemeClr val="tx1"/>
            </a:solidFill>
            <a:ln w="25400" cap="flat" cmpd="sng" algn="ctr">
              <a:solidFill>
                <a:sysClr val="windowText" lastClr="000000"/>
              </a:solidFill>
              <a:prstDash val="solid"/>
            </a:ln>
            <a:effectLst/>
          </p:spPr>
          <p:txBody>
            <a:bodyPr rtlCol="0" anchor="ctr"/>
            <a:lstStyle/>
            <a:p>
              <a:pPr algn="ctr" defTabSz="685783">
                <a:defRPr/>
              </a:pPr>
              <a:endParaRPr kumimoji="0" lang="ja-JP" altLang="en-US" sz="1350" kern="0">
                <a:solidFill>
                  <a:prstClr val="white"/>
                </a:solidFill>
                <a:latin typeface="Calibri"/>
                <a:ea typeface="ＭＳ Ｐゴシック"/>
              </a:endParaRPr>
            </a:p>
          </p:txBody>
        </p:sp>
        <p:sp>
          <p:nvSpPr>
            <p:cNvPr id="27" name="テキスト ボックス 26"/>
            <p:cNvSpPr txBox="1"/>
            <p:nvPr/>
          </p:nvSpPr>
          <p:spPr>
            <a:xfrm>
              <a:off x="6581523" y="2745001"/>
              <a:ext cx="2129049" cy="492443"/>
            </a:xfrm>
            <a:prstGeom prst="rect">
              <a:avLst/>
            </a:prstGeom>
            <a:noFill/>
          </p:spPr>
          <p:txBody>
            <a:bodyPr wrap="square" rtlCol="0">
              <a:spAutoFit/>
            </a:bodyPr>
            <a:lstStyle/>
            <a:p>
              <a:r>
                <a:rPr lang="en-US" altLang="ja-JP" dirty="0">
                  <a:solidFill>
                    <a:prstClr val="black"/>
                  </a:solidFill>
                  <a:latin typeface="Calibri"/>
                  <a:ea typeface="ＭＳ Ｐゴシック"/>
                </a:rPr>
                <a:t>Detector(PMT</a:t>
              </a:r>
              <a:r>
                <a:rPr lang="en-US" altLang="ja-JP" sz="1350" dirty="0">
                  <a:solidFill>
                    <a:prstClr val="black"/>
                  </a:solidFill>
                  <a:latin typeface="Calibri"/>
                  <a:ea typeface="ＭＳ Ｐゴシック"/>
                </a:rPr>
                <a:t>)</a:t>
              </a:r>
            </a:p>
          </p:txBody>
        </p:sp>
        <p:sp>
          <p:nvSpPr>
            <p:cNvPr id="28" name="テキスト ボックス 27"/>
            <p:cNvSpPr txBox="1"/>
            <p:nvPr/>
          </p:nvSpPr>
          <p:spPr>
            <a:xfrm>
              <a:off x="10146109" y="3429689"/>
              <a:ext cx="1511879" cy="492443"/>
            </a:xfrm>
            <a:prstGeom prst="rect">
              <a:avLst/>
            </a:prstGeom>
            <a:noFill/>
          </p:spPr>
          <p:txBody>
            <a:bodyPr wrap="square" rtlCol="0">
              <a:spAutoFit/>
            </a:bodyPr>
            <a:lstStyle/>
            <a:p>
              <a:r>
                <a:rPr lang="en-US" altLang="ja-JP" dirty="0" err="1" smtClean="0">
                  <a:solidFill>
                    <a:prstClr val="black"/>
                  </a:solidFill>
                  <a:latin typeface="Calibri"/>
                  <a:ea typeface="ＭＳ Ｐゴシック"/>
                </a:rPr>
                <a:t>Scintillato</a:t>
              </a:r>
              <a:r>
                <a:rPr lang="ja-JP" altLang="en-US" dirty="0" smtClean="0">
                  <a:solidFill>
                    <a:prstClr val="black"/>
                  </a:solidFill>
                  <a:latin typeface="Calibri"/>
                  <a:ea typeface="ＭＳ Ｐゴシック"/>
                </a:rPr>
                <a:t>ｒ</a:t>
              </a:r>
              <a:endParaRPr lang="ja-JP" altLang="en-US" dirty="0">
                <a:solidFill>
                  <a:prstClr val="black"/>
                </a:solidFill>
                <a:latin typeface="Calibri"/>
                <a:ea typeface="ＭＳ Ｐゴシック"/>
              </a:endParaRPr>
            </a:p>
          </p:txBody>
        </p:sp>
      </p:grpSp>
      <p:sp>
        <p:nvSpPr>
          <p:cNvPr id="3" name="スライド番号プレースホルダー 2"/>
          <p:cNvSpPr>
            <a:spLocks noGrp="1"/>
          </p:cNvSpPr>
          <p:nvPr>
            <p:ph type="sldNum" sz="quarter" idx="12"/>
          </p:nvPr>
        </p:nvSpPr>
        <p:spPr/>
        <p:txBody>
          <a:bodyPr/>
          <a:lstStyle/>
          <a:p>
            <a:fld id="{712E8D4E-DECA-9E4B-9C0E-AC7CBABFBF3B}" type="slidenum">
              <a:rPr kumimoji="1" lang="ja-JP" altLang="en-US" smtClean="0"/>
              <a:t>11</a:t>
            </a:fld>
            <a:endParaRPr kumimoji="1" lang="ja-JP" altLang="en-US"/>
          </a:p>
        </p:txBody>
      </p:sp>
      <p:sp>
        <p:nvSpPr>
          <p:cNvPr id="5" name="テキスト ボックス 4"/>
          <p:cNvSpPr txBox="1"/>
          <p:nvPr/>
        </p:nvSpPr>
        <p:spPr>
          <a:xfrm>
            <a:off x="324001" y="0"/>
            <a:ext cx="2372701" cy="523220"/>
          </a:xfrm>
          <a:prstGeom prst="rect">
            <a:avLst/>
          </a:prstGeom>
          <a:noFill/>
        </p:spPr>
        <p:txBody>
          <a:bodyPr wrap="none" rtlCol="0">
            <a:spAutoFit/>
          </a:bodyPr>
          <a:lstStyle/>
          <a:p>
            <a:r>
              <a:rPr lang="en-US" altLang="ja-JP" sz="2800" b="1" dirty="0"/>
              <a:t>Detection plan</a:t>
            </a:r>
            <a:endParaRPr lang="ja-JP" altLang="en-US" sz="2800" b="1" dirty="0"/>
          </a:p>
        </p:txBody>
      </p:sp>
      <p:sp>
        <p:nvSpPr>
          <p:cNvPr id="4" name="テキスト ボックス 3"/>
          <p:cNvSpPr txBox="1"/>
          <p:nvPr/>
        </p:nvSpPr>
        <p:spPr>
          <a:xfrm>
            <a:off x="324001" y="1297818"/>
            <a:ext cx="3405676" cy="738664"/>
          </a:xfrm>
          <a:prstGeom prst="rect">
            <a:avLst/>
          </a:prstGeom>
          <a:noFill/>
        </p:spPr>
        <p:txBody>
          <a:bodyPr wrap="none" rtlCol="0">
            <a:spAutoFit/>
          </a:bodyPr>
          <a:lstStyle/>
          <a:p>
            <a:r>
              <a:rPr lang="en-US" altLang="ja-JP" sz="2100" dirty="0"/>
              <a:t>How is the muon detected</a:t>
            </a:r>
            <a:r>
              <a:rPr lang="en-US" altLang="ja-JP" sz="2100" dirty="0" smtClean="0"/>
              <a:t>?</a:t>
            </a:r>
            <a:endParaRPr lang="en-US" altLang="ja-JP" sz="2100" dirty="0"/>
          </a:p>
          <a:p>
            <a:r>
              <a:rPr lang="en-US" altLang="ja-JP" sz="2100" dirty="0"/>
              <a:t>You can’t see it in your eyes...</a:t>
            </a:r>
          </a:p>
        </p:txBody>
      </p:sp>
      <p:sp>
        <p:nvSpPr>
          <p:cNvPr id="33" name="下矢印 32"/>
          <p:cNvSpPr/>
          <p:nvPr/>
        </p:nvSpPr>
        <p:spPr>
          <a:xfrm>
            <a:off x="1518765" y="2695190"/>
            <a:ext cx="1156701" cy="66706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049" name="テキスト ボックス 2048"/>
          <p:cNvSpPr txBox="1"/>
          <p:nvPr/>
        </p:nvSpPr>
        <p:spPr>
          <a:xfrm>
            <a:off x="324001" y="4020963"/>
            <a:ext cx="3853837" cy="1061829"/>
          </a:xfrm>
          <a:prstGeom prst="rect">
            <a:avLst/>
          </a:prstGeom>
          <a:noFill/>
        </p:spPr>
        <p:txBody>
          <a:bodyPr wrap="square" rtlCol="0">
            <a:spAutoFit/>
          </a:bodyPr>
          <a:lstStyle/>
          <a:p>
            <a:r>
              <a:rPr lang="en-US" altLang="ja-JP" sz="2100" dirty="0"/>
              <a:t>Detect light signals by </a:t>
            </a:r>
          </a:p>
          <a:p>
            <a:r>
              <a:rPr lang="en-US" altLang="ja-JP" sz="2100" dirty="0"/>
              <a:t>PMT(</a:t>
            </a:r>
            <a:r>
              <a:rPr lang="en-US" altLang="ja-JP" sz="2100" dirty="0" err="1"/>
              <a:t>PhotoMultiplier</a:t>
            </a:r>
            <a:r>
              <a:rPr lang="en-US" altLang="ja-JP" sz="2100" dirty="0"/>
              <a:t> Tube)</a:t>
            </a:r>
          </a:p>
          <a:p>
            <a:r>
              <a:rPr lang="en-US" altLang="ja-JP" sz="2100" dirty="0"/>
              <a:t>when it goes through scintillators.</a:t>
            </a:r>
            <a:endParaRPr lang="ja-JP" altLang="en-US" sz="2100" dirty="0"/>
          </a:p>
        </p:txBody>
      </p:sp>
      <p:grpSp>
        <p:nvGrpSpPr>
          <p:cNvPr id="11" name="図形グループ 10"/>
          <p:cNvGrpSpPr/>
          <p:nvPr/>
        </p:nvGrpSpPr>
        <p:grpSpPr>
          <a:xfrm>
            <a:off x="6391556" y="1795989"/>
            <a:ext cx="948243" cy="369332"/>
            <a:chOff x="8522070" y="3619966"/>
            <a:chExt cx="1264324" cy="492444"/>
          </a:xfrm>
        </p:grpSpPr>
        <p:sp>
          <p:nvSpPr>
            <p:cNvPr id="2051" name="テキスト ボックス 2050"/>
            <p:cNvSpPr txBox="1"/>
            <p:nvPr/>
          </p:nvSpPr>
          <p:spPr>
            <a:xfrm>
              <a:off x="9099923" y="3619966"/>
              <a:ext cx="301848" cy="492444"/>
            </a:xfrm>
            <a:prstGeom prst="rect">
              <a:avLst/>
            </a:prstGeom>
            <a:noFill/>
          </p:spPr>
          <p:txBody>
            <a:bodyPr wrap="square" rtlCol="0">
              <a:spAutoFit/>
            </a:bodyPr>
            <a:lstStyle/>
            <a:p>
              <a:r>
                <a:rPr lang="en-US" altLang="ja-JP" dirty="0">
                  <a:latin typeface="Calibri" panose="020F0502020204030204" pitchFamily="34" charset="0"/>
                  <a:cs typeface="Calibri" panose="020F0502020204030204" pitchFamily="34" charset="0"/>
                </a:rPr>
                <a:t>γ</a:t>
              </a:r>
              <a:endParaRPr lang="ja-JP" altLang="en-US" dirty="0">
                <a:latin typeface="Calibri" panose="020F0502020204030204" pitchFamily="34" charset="0"/>
                <a:cs typeface="Calibri" panose="020F0502020204030204" pitchFamily="34" charset="0"/>
              </a:endParaRPr>
            </a:p>
          </p:txBody>
        </p:sp>
        <p:cxnSp>
          <p:nvCxnSpPr>
            <p:cNvPr id="24" name="直線矢印コネクタ 23"/>
            <p:cNvCxnSpPr/>
            <p:nvPr/>
          </p:nvCxnSpPr>
          <p:spPr>
            <a:xfrm flipH="1" flipV="1">
              <a:off x="8522070" y="3677572"/>
              <a:ext cx="1264324" cy="2"/>
            </a:xfrm>
            <a:prstGeom prst="straightConnector1">
              <a:avLst/>
            </a:prstGeom>
            <a:noFill/>
            <a:ln w="28575" cap="flat" cmpd="sng" algn="ctr">
              <a:solidFill>
                <a:srgbClr val="FF0000"/>
              </a:solidFill>
              <a:prstDash val="solid"/>
              <a:tailEnd type="arrow"/>
            </a:ln>
            <a:effectLst/>
          </p:spPr>
        </p:cxnSp>
      </p:grpSp>
      <p:grpSp>
        <p:nvGrpSpPr>
          <p:cNvPr id="10" name="図形グループ 9"/>
          <p:cNvGrpSpPr/>
          <p:nvPr/>
        </p:nvGrpSpPr>
        <p:grpSpPr>
          <a:xfrm>
            <a:off x="6342146" y="349011"/>
            <a:ext cx="1550289" cy="2633326"/>
            <a:chOff x="8456190" y="1690656"/>
            <a:chExt cx="2067052" cy="3511101"/>
          </a:xfrm>
        </p:grpSpPr>
        <p:sp>
          <p:nvSpPr>
            <p:cNvPr id="30" name="テキスト ボックス 29"/>
            <p:cNvSpPr txBox="1"/>
            <p:nvPr/>
          </p:nvSpPr>
          <p:spPr>
            <a:xfrm>
              <a:off x="8456190" y="1690656"/>
              <a:ext cx="1740213" cy="492443"/>
            </a:xfrm>
            <a:prstGeom prst="rect">
              <a:avLst/>
            </a:prstGeom>
            <a:noFill/>
          </p:spPr>
          <p:txBody>
            <a:bodyPr wrap="square" rtlCol="0">
              <a:spAutoFit/>
            </a:bodyPr>
            <a:lstStyle/>
            <a:p>
              <a:r>
                <a:rPr lang="en-US" altLang="ja-JP" dirty="0">
                  <a:latin typeface="Calibri" panose="020F0502020204030204" pitchFamily="34" charset="0"/>
                  <a:cs typeface="Calibri" panose="020F0502020204030204" pitchFamily="34" charset="0"/>
                </a:rPr>
                <a:t>Cosmic rays</a:t>
              </a:r>
              <a:endParaRPr lang="ja-JP" altLang="en-US" dirty="0">
                <a:latin typeface="Calibri" panose="020F0502020204030204" pitchFamily="34" charset="0"/>
                <a:cs typeface="Calibri" panose="020F0502020204030204" pitchFamily="34" charset="0"/>
              </a:endParaRPr>
            </a:p>
          </p:txBody>
        </p:sp>
        <p:grpSp>
          <p:nvGrpSpPr>
            <p:cNvPr id="9" name="図形グループ 8"/>
            <p:cNvGrpSpPr/>
            <p:nvPr/>
          </p:nvGrpSpPr>
          <p:grpSpPr>
            <a:xfrm>
              <a:off x="9401771" y="2164446"/>
              <a:ext cx="1121471" cy="3037311"/>
              <a:chOff x="9401771" y="2164446"/>
              <a:chExt cx="1121471" cy="3037311"/>
            </a:xfrm>
          </p:grpSpPr>
          <p:cxnSp>
            <p:nvCxnSpPr>
              <p:cNvPr id="22" name="直線矢印コネクタ 21"/>
              <p:cNvCxnSpPr/>
              <p:nvPr/>
            </p:nvCxnSpPr>
            <p:spPr>
              <a:xfrm>
                <a:off x="9401771" y="2164446"/>
                <a:ext cx="580298" cy="1587582"/>
              </a:xfrm>
              <a:prstGeom prst="straightConnector1">
                <a:avLst/>
              </a:prstGeom>
              <a:noFill/>
              <a:ln w="28575" cap="flat" cmpd="sng" algn="ctr">
                <a:solidFill>
                  <a:sysClr val="windowText" lastClr="000000"/>
                </a:solidFill>
                <a:prstDash val="solid"/>
                <a:tailEnd type="triangle"/>
              </a:ln>
              <a:effectLst/>
            </p:spPr>
          </p:cxnSp>
          <p:cxnSp>
            <p:nvCxnSpPr>
              <p:cNvPr id="23" name="直線矢印コネクタ 22"/>
              <p:cNvCxnSpPr/>
              <p:nvPr/>
            </p:nvCxnSpPr>
            <p:spPr>
              <a:xfrm>
                <a:off x="10001811" y="3763423"/>
                <a:ext cx="521431" cy="1438334"/>
              </a:xfrm>
              <a:prstGeom prst="straightConnector1">
                <a:avLst/>
              </a:prstGeom>
              <a:noFill/>
              <a:ln w="28575" cap="flat" cmpd="sng" algn="ctr">
                <a:solidFill>
                  <a:sysClr val="windowText" lastClr="000000"/>
                </a:solidFill>
                <a:prstDash val="solid"/>
                <a:tailEnd type="triangle"/>
              </a:ln>
              <a:effectLst/>
            </p:spPr>
          </p:cxnSp>
        </p:grpSp>
      </p:grpSp>
      <p:grpSp>
        <p:nvGrpSpPr>
          <p:cNvPr id="26" name="グループ化 5"/>
          <p:cNvGrpSpPr/>
          <p:nvPr/>
        </p:nvGrpSpPr>
        <p:grpSpPr>
          <a:xfrm>
            <a:off x="6427556" y="3608665"/>
            <a:ext cx="2404753" cy="2100308"/>
            <a:chOff x="461700" y="1022154"/>
            <a:chExt cx="2818556" cy="2461721"/>
          </a:xfrm>
        </p:grpSpPr>
        <p:pic>
          <p:nvPicPr>
            <p:cNvPr id="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08" y="1458557"/>
              <a:ext cx="2706848" cy="202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テキスト ボックス 30"/>
            <p:cNvSpPr txBox="1"/>
            <p:nvPr/>
          </p:nvSpPr>
          <p:spPr>
            <a:xfrm>
              <a:off x="461700" y="1022154"/>
              <a:ext cx="2251109" cy="469971"/>
            </a:xfrm>
            <a:prstGeom prst="rect">
              <a:avLst/>
            </a:prstGeom>
            <a:noFill/>
          </p:spPr>
          <p:txBody>
            <a:bodyPr wrap="none" rtlCol="0">
              <a:spAutoFit/>
            </a:bodyPr>
            <a:lstStyle/>
            <a:p>
              <a:r>
                <a:rPr lang="en-US" altLang="ja-JP" sz="1500" dirty="0"/>
                <a:t>Plastic scintillator</a:t>
              </a:r>
              <a:endParaRPr lang="ja-JP" altLang="en-US" sz="1500" dirty="0"/>
            </a:p>
          </p:txBody>
        </p:sp>
      </p:grpSp>
      <p:grpSp>
        <p:nvGrpSpPr>
          <p:cNvPr id="32" name="グループ化 8"/>
          <p:cNvGrpSpPr/>
          <p:nvPr/>
        </p:nvGrpSpPr>
        <p:grpSpPr>
          <a:xfrm>
            <a:off x="4422747" y="3608665"/>
            <a:ext cx="1830764" cy="2100308"/>
            <a:chOff x="730991" y="3523265"/>
            <a:chExt cx="2441019" cy="2800411"/>
          </a:xfrm>
        </p:grpSpPr>
        <p:pic>
          <p:nvPicPr>
            <p:cNvPr id="34" name="Picture 4" descr="https://www.hamamatsu.com/blobs/1328686565772?blobheadername1=content-disposition&amp;blobheadervalue1=inline%3Bfilename%3D1336991096550.jpg&amp;ssbinary=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710" y="3923375"/>
              <a:ext cx="2400300" cy="24003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5" name="テキスト ボックス 34"/>
            <p:cNvSpPr txBox="1"/>
            <p:nvPr/>
          </p:nvSpPr>
          <p:spPr>
            <a:xfrm>
              <a:off x="730991" y="3523265"/>
              <a:ext cx="722848" cy="430887"/>
            </a:xfrm>
            <a:prstGeom prst="rect">
              <a:avLst/>
            </a:prstGeom>
            <a:noFill/>
          </p:spPr>
          <p:txBody>
            <a:bodyPr wrap="none" rtlCol="0">
              <a:spAutoFit/>
            </a:bodyPr>
            <a:lstStyle/>
            <a:p>
              <a:r>
                <a:rPr lang="en-US" altLang="ja-JP" sz="1500" dirty="0"/>
                <a:t>PMT</a:t>
              </a:r>
              <a:endParaRPr lang="ja-JP" altLang="en-US" sz="1500" dirty="0"/>
            </a:p>
          </p:txBody>
        </p:sp>
      </p:grpSp>
      <p:sp>
        <p:nvSpPr>
          <p:cNvPr id="36" name="テキスト ボックス 35"/>
          <p:cNvSpPr txBox="1"/>
          <p:nvPr/>
        </p:nvSpPr>
        <p:spPr>
          <a:xfrm>
            <a:off x="4893651" y="5747762"/>
            <a:ext cx="3454520" cy="577081"/>
          </a:xfrm>
          <a:prstGeom prst="rect">
            <a:avLst/>
          </a:prstGeom>
          <a:noFill/>
        </p:spPr>
        <p:txBody>
          <a:bodyPr wrap="square" rtlCol="0">
            <a:spAutoFit/>
          </a:bodyPr>
          <a:lstStyle/>
          <a:p>
            <a:r>
              <a:rPr lang="en-US" altLang="ja-JP" sz="1050" dirty="0"/>
              <a:t>Source of </a:t>
            </a:r>
            <a:r>
              <a:rPr lang="en-US" altLang="ja-JP" sz="1050" dirty="0" smtClean="0"/>
              <a:t>pictures</a:t>
            </a:r>
          </a:p>
          <a:p>
            <a:r>
              <a:rPr lang="en-US" altLang="ja-JP" sz="1050" dirty="0"/>
              <a:t>PMT: https://</a:t>
            </a:r>
            <a:r>
              <a:rPr lang="en-US" altLang="ja-JP" sz="1050" dirty="0" err="1" smtClean="0"/>
              <a:t>www.hamamatsu.com</a:t>
            </a:r>
            <a:r>
              <a:rPr lang="en-US" altLang="ja-JP" sz="1050" dirty="0" smtClean="0"/>
              <a:t>/</a:t>
            </a:r>
            <a:r>
              <a:rPr lang="en-US" altLang="ja-JP" sz="1050" dirty="0" err="1" smtClean="0"/>
              <a:t>jp</a:t>
            </a:r>
            <a:r>
              <a:rPr lang="en-US" altLang="ja-JP" sz="1050" dirty="0" smtClean="0"/>
              <a:t>/ja/3001.html</a:t>
            </a:r>
            <a:endParaRPr lang="en-US" altLang="ja-JP" sz="1050" dirty="0"/>
          </a:p>
          <a:p>
            <a:r>
              <a:rPr lang="en-US" altLang="ja-JP" sz="1050" dirty="0"/>
              <a:t>Plastic scintillator: http://www.hep.sc.niigata-u.ac.jp/~</a:t>
            </a:r>
            <a:r>
              <a:rPr lang="en-US" altLang="ja-JP" sz="1050" dirty="0" err="1"/>
              <a:t>vnd</a:t>
            </a:r>
            <a:r>
              <a:rPr lang="en-US" altLang="ja-JP" sz="1050" dirty="0" smtClean="0"/>
              <a:t>/</a:t>
            </a:r>
            <a:endParaRPr lang="en-US" altLang="ja-JP" sz="1050" dirty="0"/>
          </a:p>
        </p:txBody>
      </p:sp>
    </p:spTree>
    <p:extLst>
      <p:ext uri="{BB962C8B-B14F-4D97-AF65-F5344CB8AC3E}">
        <p14:creationId xmlns:p14="http://schemas.microsoft.com/office/powerpoint/2010/main" val="38796293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12E8D4E-DECA-9E4B-9C0E-AC7CBABFBF3B}" type="slidenum">
              <a:rPr kumimoji="1" lang="ja-JP" altLang="en-US" smtClean="0"/>
              <a:t>12</a:t>
            </a:fld>
            <a:endParaRPr kumimoji="1" lang="ja-JP" altLang="en-US"/>
          </a:p>
        </p:txBody>
      </p:sp>
      <p:sp>
        <p:nvSpPr>
          <p:cNvPr id="5" name="テキスト ボックス 4"/>
          <p:cNvSpPr txBox="1"/>
          <p:nvPr/>
        </p:nvSpPr>
        <p:spPr>
          <a:xfrm>
            <a:off x="324001" y="0"/>
            <a:ext cx="4194803" cy="523220"/>
          </a:xfrm>
          <a:prstGeom prst="rect">
            <a:avLst/>
          </a:prstGeom>
          <a:noFill/>
        </p:spPr>
        <p:txBody>
          <a:bodyPr wrap="none" rtlCol="0">
            <a:spAutoFit/>
          </a:bodyPr>
          <a:lstStyle/>
          <a:p>
            <a:r>
              <a:rPr lang="en-US" altLang="ja-JP" sz="2800" b="1" dirty="0"/>
              <a:t>How to identify the muon?</a:t>
            </a:r>
            <a:endParaRPr lang="ja-JP" altLang="en-US" sz="2800" b="1" dirty="0"/>
          </a:p>
        </p:txBody>
      </p:sp>
      <p:sp>
        <p:nvSpPr>
          <p:cNvPr id="6" name="テキスト ボックス 5"/>
          <p:cNvSpPr txBox="1"/>
          <p:nvPr/>
        </p:nvSpPr>
        <p:spPr>
          <a:xfrm>
            <a:off x="414535" y="584063"/>
            <a:ext cx="7999313" cy="923330"/>
          </a:xfrm>
          <a:prstGeom prst="rect">
            <a:avLst/>
          </a:prstGeom>
          <a:noFill/>
        </p:spPr>
        <p:txBody>
          <a:bodyPr wrap="square" rtlCol="0">
            <a:spAutoFit/>
          </a:bodyPr>
          <a:lstStyle/>
          <a:p>
            <a:pPr marL="257168" indent="-257168">
              <a:buFont typeface="Arial" panose="020B0604020202020204" pitchFamily="34" charset="0"/>
              <a:buChar char="•"/>
            </a:pPr>
            <a:r>
              <a:rPr lang="en-US" altLang="ja-JP" dirty="0"/>
              <a:t>The muon penetrates scintillators easily, because it has heavier mass than other particles in the cosmic ray. So a signal detected by piled up scintillators is likely to be derived from the muon.</a:t>
            </a:r>
            <a:endParaRPr lang="ja-JP" altLang="en-US" dirty="0"/>
          </a:p>
        </p:txBody>
      </p:sp>
      <p:sp>
        <p:nvSpPr>
          <p:cNvPr id="7" name="テキスト ボックス 6"/>
          <p:cNvSpPr txBox="1"/>
          <p:nvPr/>
        </p:nvSpPr>
        <p:spPr>
          <a:xfrm>
            <a:off x="516037" y="1565305"/>
            <a:ext cx="7999313" cy="923330"/>
          </a:xfrm>
          <a:prstGeom prst="rect">
            <a:avLst/>
          </a:prstGeom>
          <a:noFill/>
        </p:spPr>
        <p:txBody>
          <a:bodyPr wrap="square" rtlCol="0">
            <a:spAutoFit/>
          </a:bodyPr>
          <a:lstStyle/>
          <a:p>
            <a:pPr marL="257168" indent="-257168">
              <a:buFont typeface="Arial" panose="020B0604020202020204" pitchFamily="34" charset="0"/>
              <a:buChar char="•"/>
            </a:pPr>
            <a:r>
              <a:rPr lang="en-US" altLang="ja-JP" dirty="0"/>
              <a:t>The muon decays to the electron and neutrinos with a mean lifetime of 2.2μs. If you detect a pair of signals with such an interval, there is a high possibility that you are seeing the decay event.</a:t>
            </a:r>
            <a:endParaRPr lang="ja-JP" altLang="en-US" dirty="0"/>
          </a:p>
        </p:txBody>
      </p:sp>
      <p:grpSp>
        <p:nvGrpSpPr>
          <p:cNvPr id="9" name="グループ化 108"/>
          <p:cNvGrpSpPr/>
          <p:nvPr/>
        </p:nvGrpSpPr>
        <p:grpSpPr>
          <a:xfrm>
            <a:off x="620845" y="5405495"/>
            <a:ext cx="4330016" cy="323165"/>
            <a:chOff x="827792" y="4629077"/>
            <a:chExt cx="5773355" cy="430886"/>
          </a:xfrm>
        </p:grpSpPr>
        <p:sp>
          <p:nvSpPr>
            <p:cNvPr id="10" name="正方形/長方形 9"/>
            <p:cNvSpPr/>
            <p:nvPr/>
          </p:nvSpPr>
          <p:spPr>
            <a:xfrm>
              <a:off x="2088867" y="4706524"/>
              <a:ext cx="4512280" cy="246083"/>
            </a:xfrm>
            <a:prstGeom prst="rect">
              <a:avLst/>
            </a:prstGeom>
            <a:solidFill>
              <a:srgbClr val="E7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11" name="テキスト ボックス 10"/>
            <p:cNvSpPr txBox="1"/>
            <p:nvPr/>
          </p:nvSpPr>
          <p:spPr>
            <a:xfrm>
              <a:off x="827792" y="4629077"/>
              <a:ext cx="1261957" cy="430886"/>
            </a:xfrm>
            <a:prstGeom prst="rect">
              <a:avLst/>
            </a:prstGeom>
            <a:noFill/>
          </p:spPr>
          <p:txBody>
            <a:bodyPr wrap="square" rtlCol="0">
              <a:spAutoFit/>
            </a:bodyPr>
            <a:lstStyle/>
            <a:p>
              <a:r>
                <a:rPr lang="en-US" altLang="ja-JP" sz="1500" dirty="0"/>
                <a:t>Cu plate</a:t>
              </a:r>
              <a:endParaRPr lang="ja-JP" altLang="en-US" sz="1500" dirty="0"/>
            </a:p>
          </p:txBody>
        </p:sp>
      </p:grpSp>
      <p:grpSp>
        <p:nvGrpSpPr>
          <p:cNvPr id="12" name="グループ化 107"/>
          <p:cNvGrpSpPr/>
          <p:nvPr/>
        </p:nvGrpSpPr>
        <p:grpSpPr>
          <a:xfrm>
            <a:off x="620847" y="5877240"/>
            <a:ext cx="5240741" cy="300082"/>
            <a:chOff x="827792" y="5258054"/>
            <a:chExt cx="6987654" cy="400109"/>
          </a:xfrm>
        </p:grpSpPr>
        <p:grpSp>
          <p:nvGrpSpPr>
            <p:cNvPr id="13" name="グループ化 56"/>
            <p:cNvGrpSpPr/>
            <p:nvPr/>
          </p:nvGrpSpPr>
          <p:grpSpPr>
            <a:xfrm>
              <a:off x="827792" y="5258054"/>
              <a:ext cx="5773355" cy="400109"/>
              <a:chOff x="120685" y="4398007"/>
              <a:chExt cx="6334706" cy="400109"/>
            </a:xfrm>
          </p:grpSpPr>
          <p:sp>
            <p:nvSpPr>
              <p:cNvPr id="15" name="正方形/長方形 14"/>
              <p:cNvSpPr/>
              <p:nvPr/>
            </p:nvSpPr>
            <p:spPr>
              <a:xfrm>
                <a:off x="1504375" y="4413396"/>
                <a:ext cx="4951016" cy="36933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6" name="テキスト ボックス 15"/>
              <p:cNvSpPr txBox="1"/>
              <p:nvPr/>
            </p:nvSpPr>
            <p:spPr>
              <a:xfrm>
                <a:off x="120685" y="4398007"/>
                <a:ext cx="1383690" cy="400109"/>
              </a:xfrm>
              <a:prstGeom prst="rect">
                <a:avLst/>
              </a:prstGeom>
              <a:solidFill>
                <a:schemeClr val="tx1"/>
              </a:solidFill>
              <a:ln>
                <a:solidFill>
                  <a:schemeClr val="tx1"/>
                </a:solidFill>
              </a:ln>
            </p:spPr>
            <p:txBody>
              <a:bodyPr wrap="square" rtlCol="0" anchor="ctr">
                <a:spAutoFit/>
              </a:bodyPr>
              <a:lstStyle/>
              <a:p>
                <a:pPr algn="ctr"/>
                <a:r>
                  <a:rPr lang="en-US" altLang="ja-JP" sz="1350" dirty="0">
                    <a:solidFill>
                      <a:schemeClr val="bg1"/>
                    </a:solidFill>
                  </a:rPr>
                  <a:t>PMT C</a:t>
                </a:r>
                <a:endParaRPr lang="ja-JP" altLang="en-US" sz="1350" dirty="0">
                  <a:solidFill>
                    <a:schemeClr val="bg1"/>
                  </a:solidFill>
                </a:endParaRPr>
              </a:p>
            </p:txBody>
          </p:sp>
        </p:grpSp>
        <p:sp>
          <p:nvSpPr>
            <p:cNvPr id="14" name="テキスト ボックス 13"/>
            <p:cNvSpPr txBox="1"/>
            <p:nvPr/>
          </p:nvSpPr>
          <p:spPr>
            <a:xfrm>
              <a:off x="6601145" y="5258054"/>
              <a:ext cx="1214301" cy="400109"/>
            </a:xfrm>
            <a:prstGeom prst="rect">
              <a:avLst/>
            </a:prstGeom>
            <a:solidFill>
              <a:schemeClr val="tx1"/>
            </a:solidFill>
            <a:ln>
              <a:solidFill>
                <a:schemeClr val="tx1"/>
              </a:solidFill>
            </a:ln>
          </p:spPr>
          <p:txBody>
            <a:bodyPr wrap="square" rtlCol="0" anchor="ctr">
              <a:spAutoFit/>
            </a:bodyPr>
            <a:lstStyle/>
            <a:p>
              <a:pPr algn="ctr"/>
              <a:r>
                <a:rPr lang="en-US" altLang="ja-JP" sz="1350" dirty="0">
                  <a:solidFill>
                    <a:schemeClr val="bg1"/>
                  </a:solidFill>
                </a:rPr>
                <a:t>PMT D</a:t>
              </a:r>
              <a:endParaRPr lang="ja-JP" altLang="en-US" sz="1350" dirty="0">
                <a:solidFill>
                  <a:schemeClr val="bg1"/>
                </a:solidFill>
              </a:endParaRPr>
            </a:p>
          </p:txBody>
        </p:sp>
      </p:grpSp>
      <p:grpSp>
        <p:nvGrpSpPr>
          <p:cNvPr id="17" name="グループ化 106"/>
          <p:cNvGrpSpPr/>
          <p:nvPr/>
        </p:nvGrpSpPr>
        <p:grpSpPr>
          <a:xfrm>
            <a:off x="620847" y="4933526"/>
            <a:ext cx="5240741" cy="300655"/>
            <a:chOff x="827792" y="3999772"/>
            <a:chExt cx="6987654" cy="400872"/>
          </a:xfrm>
        </p:grpSpPr>
        <p:grpSp>
          <p:nvGrpSpPr>
            <p:cNvPr id="18" name="グループ化 55"/>
            <p:cNvGrpSpPr/>
            <p:nvPr/>
          </p:nvGrpSpPr>
          <p:grpSpPr>
            <a:xfrm>
              <a:off x="827792" y="4000536"/>
              <a:ext cx="5773355" cy="400108"/>
              <a:chOff x="120685" y="2900807"/>
              <a:chExt cx="6334706" cy="400108"/>
            </a:xfrm>
          </p:grpSpPr>
          <p:sp>
            <p:nvSpPr>
              <p:cNvPr id="20" name="正方形/長方形 19"/>
              <p:cNvSpPr/>
              <p:nvPr/>
            </p:nvSpPr>
            <p:spPr>
              <a:xfrm>
                <a:off x="1504376" y="2916194"/>
                <a:ext cx="4951015" cy="369333"/>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テキスト ボックス 20"/>
              <p:cNvSpPr txBox="1"/>
              <p:nvPr/>
            </p:nvSpPr>
            <p:spPr>
              <a:xfrm>
                <a:off x="120685" y="2900807"/>
                <a:ext cx="1383690" cy="400108"/>
              </a:xfrm>
              <a:prstGeom prst="rect">
                <a:avLst/>
              </a:prstGeom>
              <a:solidFill>
                <a:schemeClr val="tx1"/>
              </a:solidFill>
              <a:ln>
                <a:solidFill>
                  <a:schemeClr val="tx1"/>
                </a:solidFill>
              </a:ln>
            </p:spPr>
            <p:txBody>
              <a:bodyPr wrap="square" rtlCol="0" anchor="ctr">
                <a:spAutoFit/>
              </a:bodyPr>
              <a:lstStyle/>
              <a:p>
                <a:pPr algn="ctr"/>
                <a:r>
                  <a:rPr lang="en-US" altLang="ja-JP" sz="1350" dirty="0">
                    <a:solidFill>
                      <a:schemeClr val="bg1"/>
                    </a:solidFill>
                  </a:rPr>
                  <a:t>PMT A</a:t>
                </a:r>
                <a:endParaRPr lang="ja-JP" altLang="en-US" sz="1350" dirty="0">
                  <a:solidFill>
                    <a:schemeClr val="bg1"/>
                  </a:solidFill>
                </a:endParaRPr>
              </a:p>
            </p:txBody>
          </p:sp>
        </p:grpSp>
        <p:sp>
          <p:nvSpPr>
            <p:cNvPr id="19" name="テキスト ボックス 18"/>
            <p:cNvSpPr txBox="1"/>
            <p:nvPr/>
          </p:nvSpPr>
          <p:spPr>
            <a:xfrm>
              <a:off x="6601146" y="3999772"/>
              <a:ext cx="1214300" cy="400108"/>
            </a:xfrm>
            <a:prstGeom prst="rect">
              <a:avLst/>
            </a:prstGeom>
            <a:solidFill>
              <a:schemeClr val="tx1"/>
            </a:solidFill>
            <a:ln>
              <a:solidFill>
                <a:schemeClr val="tx1"/>
              </a:solidFill>
            </a:ln>
          </p:spPr>
          <p:txBody>
            <a:bodyPr wrap="square" rtlCol="0" anchor="ctr">
              <a:spAutoFit/>
            </a:bodyPr>
            <a:lstStyle/>
            <a:p>
              <a:pPr algn="ctr"/>
              <a:r>
                <a:rPr lang="en-US" altLang="ja-JP" sz="1350" dirty="0">
                  <a:solidFill>
                    <a:schemeClr val="bg1"/>
                  </a:solidFill>
                </a:rPr>
                <a:t>PMT B</a:t>
              </a:r>
              <a:endParaRPr lang="ja-JP" altLang="en-US" sz="1350" dirty="0">
                <a:solidFill>
                  <a:schemeClr val="bg1"/>
                </a:solidFill>
              </a:endParaRPr>
            </a:p>
          </p:txBody>
        </p:sp>
      </p:grpSp>
      <mc:AlternateContent xmlns:mc="http://schemas.openxmlformats.org/markup-compatibility/2006" xmlns:a14="http://schemas.microsoft.com/office/drawing/2010/main">
        <mc:Choice Requires="a14">
          <p:sp>
            <p:nvSpPr>
              <p:cNvPr id="22" name="正方形/長方形 21"/>
              <p:cNvSpPr/>
              <p:nvPr/>
            </p:nvSpPr>
            <p:spPr>
              <a:xfrm>
                <a:off x="2523456" y="4911014"/>
                <a:ext cx="35644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a:rPr>
                        <m:t>𝑒</m:t>
                      </m:r>
                    </m:oMath>
                  </m:oMathPara>
                </a14:m>
                <a:endParaRPr lang="ja-JP" altLang="en-US" dirty="0"/>
              </a:p>
            </p:txBody>
          </p:sp>
        </mc:Choice>
        <mc:Fallback xmlns="">
          <p:sp>
            <p:nvSpPr>
              <p:cNvPr id="22" name="正方形/長方形 21"/>
              <p:cNvSpPr>
                <a:spLocks noRot="1" noChangeAspect="1" noMove="1" noResize="1" noEditPoints="1" noAdjustHandles="1" noChangeArrowheads="1" noChangeShapeType="1" noTextEdit="1"/>
              </p:cNvSpPr>
              <p:nvPr/>
            </p:nvSpPr>
            <p:spPr>
              <a:xfrm>
                <a:off x="2523456" y="4911014"/>
                <a:ext cx="356444" cy="369332"/>
              </a:xfrm>
              <a:prstGeom prst="rect">
                <a:avLst/>
              </a:prstGeom>
              <a:blipFill rotWithShape="0">
                <a:blip r:embed="rId3"/>
                <a:stretch>
                  <a:fillRect/>
                </a:stretch>
              </a:blipFill>
            </p:spPr>
            <p:txBody>
              <a:bodyPr/>
              <a:lstStyle/>
              <a:p>
                <a:r>
                  <a:rPr lang="ja-JP" altLang="en-US">
                    <a:noFill/>
                  </a:rPr>
                  <a:t> </a:t>
                </a:r>
              </a:p>
            </p:txBody>
          </p:sp>
        </mc:Fallback>
      </mc:AlternateContent>
      <p:grpSp>
        <p:nvGrpSpPr>
          <p:cNvPr id="23" name="グループ化 81"/>
          <p:cNvGrpSpPr/>
          <p:nvPr/>
        </p:nvGrpSpPr>
        <p:grpSpPr>
          <a:xfrm>
            <a:off x="6108475" y="4944048"/>
            <a:ext cx="993240" cy="279610"/>
            <a:chOff x="7849098" y="3996289"/>
            <a:chExt cx="1324320" cy="372813"/>
          </a:xfrm>
        </p:grpSpPr>
        <p:sp>
          <p:nvSpPr>
            <p:cNvPr id="24" name="正方形/長方形 23"/>
            <p:cNvSpPr/>
            <p:nvPr/>
          </p:nvSpPr>
          <p:spPr>
            <a:xfrm>
              <a:off x="7849098" y="4000534"/>
              <a:ext cx="1324320" cy="36856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5" name="円/楕円 24"/>
            <p:cNvSpPr/>
            <p:nvPr/>
          </p:nvSpPr>
          <p:spPr>
            <a:xfrm>
              <a:off x="8328228" y="3996289"/>
              <a:ext cx="366057" cy="36605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t>B</a:t>
              </a:r>
              <a:endParaRPr lang="ja-JP" altLang="en-US" sz="1350" dirty="0"/>
            </a:p>
          </p:txBody>
        </p:sp>
      </p:grpSp>
      <p:sp>
        <p:nvSpPr>
          <p:cNvPr id="26" name="テキスト ボックス 25"/>
          <p:cNvSpPr txBox="1"/>
          <p:nvPr/>
        </p:nvSpPr>
        <p:spPr>
          <a:xfrm>
            <a:off x="164047" y="4906601"/>
            <a:ext cx="417102" cy="369332"/>
          </a:xfrm>
          <a:prstGeom prst="rect">
            <a:avLst/>
          </a:prstGeom>
          <a:noFill/>
        </p:spPr>
        <p:txBody>
          <a:bodyPr wrap="none" rtlCol="0">
            <a:spAutoFit/>
          </a:bodyPr>
          <a:lstStyle/>
          <a:p>
            <a:r>
              <a:rPr lang="en-US" altLang="ja-JP" dirty="0"/>
              <a:t>#2</a:t>
            </a:r>
            <a:endParaRPr lang="ja-JP" altLang="en-US" dirty="0"/>
          </a:p>
        </p:txBody>
      </p:sp>
      <p:sp>
        <p:nvSpPr>
          <p:cNvPr id="27" name="テキスト ボックス 26"/>
          <p:cNvSpPr txBox="1"/>
          <p:nvPr/>
        </p:nvSpPr>
        <p:spPr>
          <a:xfrm>
            <a:off x="2192792" y="5380432"/>
            <a:ext cx="617046" cy="323165"/>
          </a:xfrm>
          <a:prstGeom prst="rect">
            <a:avLst/>
          </a:prstGeom>
          <a:noFill/>
        </p:spPr>
        <p:txBody>
          <a:bodyPr wrap="square" rtlCol="0">
            <a:spAutoFit/>
          </a:bodyPr>
          <a:lstStyle/>
          <a:p>
            <a:r>
              <a:rPr lang="en-US" altLang="ja-JP" sz="1500" b="1" dirty="0">
                <a:solidFill>
                  <a:schemeClr val="bg1"/>
                </a:solidFill>
              </a:rPr>
              <a:t>stop</a:t>
            </a:r>
            <a:endParaRPr lang="ja-JP" altLang="en-US" sz="1500" b="1" dirty="0">
              <a:solidFill>
                <a:schemeClr val="bg1"/>
              </a:solidFill>
            </a:endParaRPr>
          </a:p>
        </p:txBody>
      </p:sp>
      <p:sp>
        <p:nvSpPr>
          <p:cNvPr id="28" name="正方形/長方形 27"/>
          <p:cNvSpPr/>
          <p:nvPr/>
        </p:nvSpPr>
        <p:spPr>
          <a:xfrm>
            <a:off x="3333236" y="5380432"/>
            <a:ext cx="779265" cy="323165"/>
          </a:xfrm>
          <a:prstGeom prst="rect">
            <a:avLst/>
          </a:prstGeom>
        </p:spPr>
        <p:txBody>
          <a:bodyPr wrap="square">
            <a:spAutoFit/>
          </a:bodyPr>
          <a:lstStyle/>
          <a:p>
            <a:r>
              <a:rPr lang="en-US" altLang="ja-JP" sz="1500" b="1" dirty="0">
                <a:solidFill>
                  <a:schemeClr val="bg1"/>
                </a:solidFill>
              </a:rPr>
              <a:t>decay</a:t>
            </a:r>
            <a:endParaRPr lang="ja-JP" altLang="en-US" sz="1500" b="1" dirty="0">
              <a:solidFill>
                <a:schemeClr val="bg1"/>
              </a:solidFill>
            </a:endParaRPr>
          </a:p>
        </p:txBody>
      </p:sp>
      <p:sp>
        <p:nvSpPr>
          <p:cNvPr id="29" name="正方形/長方形 28"/>
          <p:cNvSpPr/>
          <p:nvPr/>
        </p:nvSpPr>
        <p:spPr>
          <a:xfrm>
            <a:off x="6108473" y="5468200"/>
            <a:ext cx="993240" cy="184562"/>
          </a:xfrm>
          <a:prstGeom prst="rect">
            <a:avLst/>
          </a:prstGeom>
          <a:solidFill>
            <a:srgbClr val="E76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mc:AlternateContent xmlns:mc="http://schemas.openxmlformats.org/markup-compatibility/2006" xmlns:a14="http://schemas.microsoft.com/office/drawing/2010/main">
        <mc:Choice Requires="a14">
          <p:sp>
            <p:nvSpPr>
              <p:cNvPr id="30" name="正方形/長方形 29"/>
              <p:cNvSpPr/>
              <p:nvPr/>
            </p:nvSpPr>
            <p:spPr>
              <a:xfrm>
                <a:off x="2523456" y="5854153"/>
                <a:ext cx="35644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a:rPr>
                        <m:t>𝑒</m:t>
                      </m:r>
                    </m:oMath>
                  </m:oMathPara>
                </a14:m>
                <a:endParaRPr lang="ja-JP" altLang="en-US" dirty="0"/>
              </a:p>
            </p:txBody>
          </p:sp>
        </mc:Choice>
        <mc:Fallback xmlns="">
          <p:sp>
            <p:nvSpPr>
              <p:cNvPr id="30" name="正方形/長方形 29"/>
              <p:cNvSpPr>
                <a:spLocks noRot="1" noChangeAspect="1" noMove="1" noResize="1" noEditPoints="1" noAdjustHandles="1" noChangeArrowheads="1" noChangeShapeType="1" noTextEdit="1"/>
              </p:cNvSpPr>
              <p:nvPr/>
            </p:nvSpPr>
            <p:spPr>
              <a:xfrm>
                <a:off x="2523456" y="5854153"/>
                <a:ext cx="356444" cy="369332"/>
              </a:xfrm>
              <a:prstGeom prst="rect">
                <a:avLst/>
              </a:prstGeom>
              <a:blipFill rotWithShape="0">
                <a:blip r:embed="rId4"/>
                <a:stretch>
                  <a:fillRect/>
                </a:stretch>
              </a:blipFill>
            </p:spPr>
            <p:txBody>
              <a:bodyPr/>
              <a:lstStyle/>
              <a:p>
                <a:r>
                  <a:rPr lang="ja-JP" altLang="en-US">
                    <a:noFill/>
                  </a:rPr>
                  <a:t> </a:t>
                </a:r>
              </a:p>
            </p:txBody>
          </p:sp>
        </mc:Fallback>
      </mc:AlternateContent>
      <p:grpSp>
        <p:nvGrpSpPr>
          <p:cNvPr id="31" name="グループ化 82"/>
          <p:cNvGrpSpPr/>
          <p:nvPr/>
        </p:nvGrpSpPr>
        <p:grpSpPr>
          <a:xfrm>
            <a:off x="6108475" y="5889068"/>
            <a:ext cx="993240" cy="276426"/>
            <a:chOff x="7849097" y="5304986"/>
            <a:chExt cx="1324320" cy="368568"/>
          </a:xfrm>
        </p:grpSpPr>
        <p:sp>
          <p:nvSpPr>
            <p:cNvPr id="32" name="正方形/長方形 31"/>
            <p:cNvSpPr/>
            <p:nvPr/>
          </p:nvSpPr>
          <p:spPr>
            <a:xfrm>
              <a:off x="7849097" y="5304986"/>
              <a:ext cx="1324320" cy="36856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3" name="円/楕円 32"/>
            <p:cNvSpPr/>
            <p:nvPr/>
          </p:nvSpPr>
          <p:spPr>
            <a:xfrm>
              <a:off x="8328227" y="5304986"/>
              <a:ext cx="366057" cy="36605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t>D</a:t>
              </a:r>
              <a:endParaRPr lang="ja-JP" altLang="en-US" sz="1350" dirty="0"/>
            </a:p>
          </p:txBody>
        </p:sp>
      </p:grpSp>
      <p:sp>
        <p:nvSpPr>
          <p:cNvPr id="34" name="テキスト ボックス 33"/>
          <p:cNvSpPr txBox="1"/>
          <p:nvPr/>
        </p:nvSpPr>
        <p:spPr>
          <a:xfrm>
            <a:off x="164047" y="5852924"/>
            <a:ext cx="417102" cy="369332"/>
          </a:xfrm>
          <a:prstGeom prst="rect">
            <a:avLst/>
          </a:prstGeom>
          <a:noFill/>
        </p:spPr>
        <p:txBody>
          <a:bodyPr wrap="none" rtlCol="0">
            <a:spAutoFit/>
          </a:bodyPr>
          <a:lstStyle/>
          <a:p>
            <a:r>
              <a:rPr lang="en-US" altLang="ja-JP" dirty="0"/>
              <a:t>#3</a:t>
            </a:r>
            <a:endParaRPr lang="ja-JP" altLang="en-US" dirty="0"/>
          </a:p>
        </p:txBody>
      </p:sp>
      <p:grpSp>
        <p:nvGrpSpPr>
          <p:cNvPr id="38" name="グループ化 83"/>
          <p:cNvGrpSpPr/>
          <p:nvPr/>
        </p:nvGrpSpPr>
        <p:grpSpPr>
          <a:xfrm>
            <a:off x="6108475" y="2943617"/>
            <a:ext cx="993241" cy="302539"/>
            <a:chOff x="7849097" y="1318190"/>
            <a:chExt cx="1324321" cy="403385"/>
          </a:xfrm>
        </p:grpSpPr>
        <p:sp>
          <p:nvSpPr>
            <p:cNvPr id="40" name="正方形/長方形 39"/>
            <p:cNvSpPr/>
            <p:nvPr/>
          </p:nvSpPr>
          <p:spPr>
            <a:xfrm>
              <a:off x="7849097" y="1318190"/>
              <a:ext cx="662160" cy="40338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1" name="正方形/長方形 40"/>
            <p:cNvSpPr/>
            <p:nvPr/>
          </p:nvSpPr>
          <p:spPr>
            <a:xfrm>
              <a:off x="8511258" y="1318190"/>
              <a:ext cx="662160" cy="40338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2" name="円/楕円 41"/>
            <p:cNvSpPr/>
            <p:nvPr/>
          </p:nvSpPr>
          <p:spPr>
            <a:xfrm>
              <a:off x="7997148" y="1336853"/>
              <a:ext cx="366057" cy="36605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t>F</a:t>
              </a:r>
              <a:endParaRPr lang="ja-JP" altLang="en-US" sz="1350" dirty="0"/>
            </a:p>
          </p:txBody>
        </p:sp>
        <p:sp>
          <p:nvSpPr>
            <p:cNvPr id="43" name="円/楕円 42"/>
            <p:cNvSpPr/>
            <p:nvPr/>
          </p:nvSpPr>
          <p:spPr>
            <a:xfrm>
              <a:off x="8659309" y="1336853"/>
              <a:ext cx="366057" cy="36605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t>H</a:t>
              </a:r>
              <a:endParaRPr lang="ja-JP" altLang="en-US" sz="1350" dirty="0"/>
            </a:p>
          </p:txBody>
        </p:sp>
      </p:grpSp>
      <p:sp>
        <p:nvSpPr>
          <p:cNvPr id="48" name="正方形/長方形 47"/>
          <p:cNvSpPr/>
          <p:nvPr/>
        </p:nvSpPr>
        <p:spPr>
          <a:xfrm>
            <a:off x="2501333" y="4634016"/>
            <a:ext cx="397866" cy="323165"/>
          </a:xfrm>
          <a:prstGeom prst="rect">
            <a:avLst/>
          </a:prstGeom>
        </p:spPr>
        <p:txBody>
          <a:bodyPr wrap="none">
            <a:spAutoFit/>
          </a:bodyPr>
          <a:lstStyle/>
          <a:p>
            <a:r>
              <a:rPr lang="en-US" altLang="ja-JP" sz="1500" dirty="0"/>
              <a:t>(2)</a:t>
            </a:r>
            <a:endParaRPr lang="ja-JP" altLang="en-US" sz="1500" dirty="0"/>
          </a:p>
        </p:txBody>
      </p:sp>
      <p:sp>
        <p:nvSpPr>
          <p:cNvPr id="49" name="正方形/長方形 48"/>
          <p:cNvSpPr/>
          <p:nvPr/>
        </p:nvSpPr>
        <p:spPr>
          <a:xfrm>
            <a:off x="2477289" y="6223488"/>
            <a:ext cx="445956" cy="323165"/>
          </a:xfrm>
          <a:prstGeom prst="rect">
            <a:avLst/>
          </a:prstGeom>
        </p:spPr>
        <p:txBody>
          <a:bodyPr wrap="none">
            <a:spAutoFit/>
          </a:bodyPr>
          <a:lstStyle/>
          <a:p>
            <a:r>
              <a:rPr lang="en-US" altLang="ja-JP" sz="1500" dirty="0"/>
              <a:t>(2)’</a:t>
            </a:r>
            <a:endParaRPr lang="ja-JP" altLang="en-US" sz="1500" dirty="0"/>
          </a:p>
        </p:txBody>
      </p:sp>
      <p:cxnSp>
        <p:nvCxnSpPr>
          <p:cNvPr id="50" name="直線矢印コネクタ 49"/>
          <p:cNvCxnSpPr/>
          <p:nvPr/>
        </p:nvCxnSpPr>
        <p:spPr>
          <a:xfrm flipH="1" flipV="1">
            <a:off x="2898578" y="5089753"/>
            <a:ext cx="281975" cy="45983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a:off x="2898578" y="5549592"/>
            <a:ext cx="281975" cy="477689"/>
          </a:xfrm>
          <a:prstGeom prst="straightConnector1">
            <a:avLst/>
          </a:prstGeom>
          <a:ln w="158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正方形/長方形 51"/>
              <p:cNvSpPr/>
              <p:nvPr/>
            </p:nvSpPr>
            <p:spPr>
              <a:xfrm>
                <a:off x="2809838" y="3832643"/>
                <a:ext cx="3642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ja-JP" i="1">
                          <a:latin typeface="Cambria Math"/>
                        </a:rPr>
                        <m:t>μ</m:t>
                      </m:r>
                    </m:oMath>
                  </m:oMathPara>
                </a14:m>
                <a:endParaRPr lang="ja-JP" altLang="en-US" dirty="0"/>
              </a:p>
            </p:txBody>
          </p:sp>
        </mc:Choice>
        <mc:Fallback xmlns="">
          <p:sp>
            <p:nvSpPr>
              <p:cNvPr id="52" name="正方形/長方形 51"/>
              <p:cNvSpPr>
                <a:spLocks noRot="1" noChangeAspect="1" noMove="1" noResize="1" noEditPoints="1" noAdjustHandles="1" noChangeArrowheads="1" noChangeShapeType="1" noTextEdit="1"/>
              </p:cNvSpPr>
              <p:nvPr/>
            </p:nvSpPr>
            <p:spPr>
              <a:xfrm>
                <a:off x="2809838" y="3832643"/>
                <a:ext cx="364202" cy="369332"/>
              </a:xfrm>
              <a:prstGeom prst="rect">
                <a:avLst/>
              </a:prstGeom>
              <a:blipFill rotWithShape="0">
                <a:blip r:embed="rId5"/>
                <a:stretch>
                  <a:fillRect b="-3333"/>
                </a:stretch>
              </a:blipFill>
            </p:spPr>
            <p:txBody>
              <a:bodyPr/>
              <a:lstStyle/>
              <a:p>
                <a:r>
                  <a:rPr lang="ja-JP" altLang="en-US">
                    <a:noFill/>
                  </a:rPr>
                  <a:t> </a:t>
                </a:r>
              </a:p>
            </p:txBody>
          </p:sp>
        </mc:Fallback>
      </mc:AlternateContent>
      <p:grpSp>
        <p:nvGrpSpPr>
          <p:cNvPr id="2" name="図形グループ 1"/>
          <p:cNvGrpSpPr/>
          <p:nvPr/>
        </p:nvGrpSpPr>
        <p:grpSpPr>
          <a:xfrm>
            <a:off x="164048" y="2908894"/>
            <a:ext cx="5697537" cy="382487"/>
            <a:chOff x="164048" y="2908894"/>
            <a:chExt cx="5697537" cy="382487"/>
          </a:xfrm>
        </p:grpSpPr>
        <p:grpSp>
          <p:nvGrpSpPr>
            <p:cNvPr id="36" name="グループ化 54"/>
            <p:cNvGrpSpPr/>
            <p:nvPr/>
          </p:nvGrpSpPr>
          <p:grpSpPr>
            <a:xfrm>
              <a:off x="620845" y="2946073"/>
              <a:ext cx="4330016" cy="300082"/>
              <a:chOff x="120685" y="1607827"/>
              <a:chExt cx="6334706" cy="400109"/>
            </a:xfrm>
          </p:grpSpPr>
          <p:sp>
            <p:nvSpPr>
              <p:cNvPr id="44" name="正方形/長方形 43"/>
              <p:cNvSpPr/>
              <p:nvPr/>
            </p:nvSpPr>
            <p:spPr>
              <a:xfrm>
                <a:off x="1504376" y="1616788"/>
                <a:ext cx="4951015" cy="3821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schemeClr val="tx1"/>
                    </a:solidFill>
                  </a:rPr>
                  <a:t>Cherenkov counter</a:t>
                </a:r>
                <a:endParaRPr lang="ja-JP" altLang="en-US" sz="788" dirty="0">
                  <a:solidFill>
                    <a:schemeClr val="tx1"/>
                  </a:solidFill>
                </a:endParaRPr>
              </a:p>
            </p:txBody>
          </p:sp>
          <p:sp>
            <p:nvSpPr>
              <p:cNvPr id="45" name="テキスト ボックス 44"/>
              <p:cNvSpPr txBox="1"/>
              <p:nvPr/>
            </p:nvSpPr>
            <p:spPr>
              <a:xfrm>
                <a:off x="120685" y="1607827"/>
                <a:ext cx="1383691" cy="400109"/>
              </a:xfrm>
              <a:prstGeom prst="rect">
                <a:avLst/>
              </a:prstGeom>
              <a:solidFill>
                <a:schemeClr val="tx1"/>
              </a:solidFill>
              <a:ln>
                <a:solidFill>
                  <a:schemeClr val="tx1"/>
                </a:solidFill>
              </a:ln>
            </p:spPr>
            <p:txBody>
              <a:bodyPr wrap="square" rtlCol="0" anchor="ctr">
                <a:spAutoFit/>
              </a:bodyPr>
              <a:lstStyle/>
              <a:p>
                <a:pPr algn="ctr"/>
                <a:r>
                  <a:rPr lang="en-US" altLang="ja-JP" sz="1350" dirty="0">
                    <a:solidFill>
                      <a:schemeClr val="bg1"/>
                    </a:solidFill>
                  </a:rPr>
                  <a:t>PMT E, G</a:t>
                </a:r>
                <a:endParaRPr lang="ja-JP" altLang="en-US" sz="1350" dirty="0">
                  <a:solidFill>
                    <a:schemeClr val="bg1"/>
                  </a:solidFill>
                </a:endParaRPr>
              </a:p>
            </p:txBody>
          </p:sp>
        </p:grpSp>
        <p:sp>
          <p:nvSpPr>
            <p:cNvPr id="37" name="テキスト ボックス 36"/>
            <p:cNvSpPr txBox="1"/>
            <p:nvPr/>
          </p:nvSpPr>
          <p:spPr>
            <a:xfrm>
              <a:off x="4950861" y="2946073"/>
              <a:ext cx="910724" cy="300082"/>
            </a:xfrm>
            <a:prstGeom prst="rect">
              <a:avLst/>
            </a:prstGeom>
            <a:solidFill>
              <a:schemeClr val="tx1"/>
            </a:solidFill>
            <a:ln>
              <a:solidFill>
                <a:schemeClr val="tx1"/>
              </a:solidFill>
            </a:ln>
          </p:spPr>
          <p:txBody>
            <a:bodyPr wrap="square" rtlCol="0" anchor="ctr">
              <a:spAutoFit/>
            </a:bodyPr>
            <a:lstStyle/>
            <a:p>
              <a:pPr algn="ctr"/>
              <a:r>
                <a:rPr lang="en-US" altLang="ja-JP" sz="1350" dirty="0">
                  <a:solidFill>
                    <a:schemeClr val="bg1"/>
                  </a:solidFill>
                </a:rPr>
                <a:t>PMT F, H</a:t>
              </a:r>
              <a:endParaRPr lang="ja-JP" altLang="en-US" sz="1350" dirty="0">
                <a:solidFill>
                  <a:schemeClr val="bg1"/>
                </a:solidFill>
              </a:endParaRPr>
            </a:p>
          </p:txBody>
        </p:sp>
        <p:sp>
          <p:nvSpPr>
            <p:cNvPr id="39" name="テキスト ボックス 38"/>
            <p:cNvSpPr txBox="1"/>
            <p:nvPr/>
          </p:nvSpPr>
          <p:spPr>
            <a:xfrm>
              <a:off x="164048" y="2922049"/>
              <a:ext cx="417102" cy="369332"/>
            </a:xfrm>
            <a:prstGeom prst="rect">
              <a:avLst/>
            </a:prstGeom>
            <a:noFill/>
          </p:spPr>
          <p:txBody>
            <a:bodyPr wrap="none" rtlCol="0">
              <a:spAutoFit/>
            </a:bodyPr>
            <a:lstStyle/>
            <a:p>
              <a:r>
                <a:rPr lang="en-US" altLang="ja-JP" dirty="0"/>
                <a:t>#1</a:t>
              </a:r>
              <a:endParaRPr lang="ja-JP" altLang="en-US" dirty="0"/>
            </a:p>
          </p:txBody>
        </p:sp>
        <p:sp>
          <p:nvSpPr>
            <p:cNvPr id="47" name="テキスト ボックス 46"/>
            <p:cNvSpPr txBox="1"/>
            <p:nvPr/>
          </p:nvSpPr>
          <p:spPr>
            <a:xfrm>
              <a:off x="1988572" y="2947307"/>
              <a:ext cx="408440" cy="323165"/>
            </a:xfrm>
            <a:prstGeom prst="rect">
              <a:avLst/>
            </a:prstGeom>
            <a:noFill/>
          </p:spPr>
          <p:txBody>
            <a:bodyPr wrap="square" rtlCol="0">
              <a:spAutoFit/>
            </a:bodyPr>
            <a:lstStyle/>
            <a:p>
              <a:r>
                <a:rPr lang="en-US" altLang="ja-JP" sz="1350" dirty="0"/>
                <a:t>(</a:t>
              </a:r>
              <a:r>
                <a:rPr lang="en-US" altLang="ja-JP" sz="1500" dirty="0"/>
                <a:t>1)</a:t>
              </a:r>
              <a:endParaRPr lang="ja-JP" altLang="en-US" sz="1500" dirty="0"/>
            </a:p>
          </p:txBody>
        </p:sp>
        <p:sp>
          <p:nvSpPr>
            <p:cNvPr id="53" name="正方形/長方形 52"/>
            <p:cNvSpPr/>
            <p:nvPr/>
          </p:nvSpPr>
          <p:spPr>
            <a:xfrm>
              <a:off x="3845077" y="2908894"/>
              <a:ext cx="271228" cy="300082"/>
            </a:xfrm>
            <a:prstGeom prst="rect">
              <a:avLst/>
            </a:prstGeom>
          </p:spPr>
          <p:txBody>
            <a:bodyPr wrap="none">
              <a:spAutoFit/>
            </a:bodyPr>
            <a:lstStyle/>
            <a:p>
              <a:r>
                <a:rPr lang="ja-JP" altLang="en-US" sz="1350" dirty="0"/>
                <a:t>*</a:t>
              </a:r>
            </a:p>
          </p:txBody>
        </p:sp>
      </p:grpSp>
      <p:sp>
        <p:nvSpPr>
          <p:cNvPr id="54" name="正方形/長方形 53"/>
          <p:cNvSpPr/>
          <p:nvPr/>
        </p:nvSpPr>
        <p:spPr>
          <a:xfrm>
            <a:off x="7195780" y="2543349"/>
            <a:ext cx="1866332" cy="1131079"/>
          </a:xfrm>
          <a:prstGeom prst="rect">
            <a:avLst/>
          </a:prstGeom>
          <a:ln>
            <a:solidFill>
              <a:schemeClr val="tx1"/>
            </a:solidFill>
          </a:ln>
        </p:spPr>
        <p:txBody>
          <a:bodyPr wrap="square">
            <a:spAutoFit/>
          </a:bodyPr>
          <a:lstStyle/>
          <a:p>
            <a:r>
              <a:rPr lang="ja-JP" altLang="en-US" sz="1350" dirty="0"/>
              <a:t>* </a:t>
            </a:r>
            <a:r>
              <a:rPr lang="en-US" altLang="ja-JP" sz="1350" dirty="0"/>
              <a:t>It’s just made of acrylic resin and no fluorescence. We couldn’t get enough scintillation counters.</a:t>
            </a:r>
            <a:endParaRPr lang="ja-JP" altLang="en-US" sz="1350" dirty="0"/>
          </a:p>
        </p:txBody>
      </p:sp>
      <p:cxnSp>
        <p:nvCxnSpPr>
          <p:cNvPr id="55" name="直線矢印コネクタ 54"/>
          <p:cNvCxnSpPr/>
          <p:nvPr/>
        </p:nvCxnSpPr>
        <p:spPr>
          <a:xfrm>
            <a:off x="5998192" y="2642279"/>
            <a:ext cx="1299950" cy="321064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6" name="グループ化 121"/>
          <p:cNvGrpSpPr/>
          <p:nvPr/>
        </p:nvGrpSpPr>
        <p:grpSpPr>
          <a:xfrm>
            <a:off x="3983792" y="3247383"/>
            <a:ext cx="1422437" cy="1686143"/>
            <a:chOff x="5311720" y="1751581"/>
            <a:chExt cx="1896581" cy="2248190"/>
          </a:xfrm>
        </p:grpSpPr>
        <p:grpSp>
          <p:nvGrpSpPr>
            <p:cNvPr id="57" name="グループ化 119"/>
            <p:cNvGrpSpPr/>
            <p:nvPr/>
          </p:nvGrpSpPr>
          <p:grpSpPr>
            <a:xfrm>
              <a:off x="7208295" y="1751581"/>
              <a:ext cx="6" cy="2248190"/>
              <a:chOff x="8382002" y="1751581"/>
              <a:chExt cx="6" cy="2248190"/>
            </a:xfrm>
          </p:grpSpPr>
          <p:cxnSp>
            <p:nvCxnSpPr>
              <p:cNvPr id="59" name="直線矢印コネクタ 58"/>
              <p:cNvCxnSpPr/>
              <p:nvPr/>
            </p:nvCxnSpPr>
            <p:spPr>
              <a:xfrm>
                <a:off x="8382002" y="2778150"/>
                <a:ext cx="4" cy="122162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flipH="1" flipV="1">
                <a:off x="8382002" y="1751581"/>
                <a:ext cx="6" cy="101638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8" name="テキスト ボックス 57"/>
            <p:cNvSpPr txBox="1"/>
            <p:nvPr/>
          </p:nvSpPr>
          <p:spPr>
            <a:xfrm>
              <a:off x="5311720" y="2531927"/>
              <a:ext cx="1786812" cy="492443"/>
            </a:xfrm>
            <a:prstGeom prst="rect">
              <a:avLst/>
            </a:prstGeom>
            <a:noFill/>
          </p:spPr>
          <p:txBody>
            <a:bodyPr wrap="none" rtlCol="0">
              <a:spAutoFit/>
            </a:bodyPr>
            <a:lstStyle/>
            <a:p>
              <a:r>
                <a:rPr lang="en-US" altLang="ja-JP" dirty="0"/>
                <a:t>What’s this?</a:t>
              </a:r>
              <a:endParaRPr lang="ja-JP" altLang="en-US" dirty="0"/>
            </a:p>
          </p:txBody>
        </p:sp>
      </p:grpSp>
      <p:sp>
        <p:nvSpPr>
          <p:cNvPr id="61" name="乗算記号 60"/>
          <p:cNvSpPr/>
          <p:nvPr/>
        </p:nvSpPr>
        <p:spPr>
          <a:xfrm>
            <a:off x="6219514" y="3724963"/>
            <a:ext cx="771164" cy="77116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cxnSp>
        <p:nvCxnSpPr>
          <p:cNvPr id="46" name="直線矢印コネクタ 45"/>
          <p:cNvCxnSpPr/>
          <p:nvPr/>
        </p:nvCxnSpPr>
        <p:spPr>
          <a:xfrm>
            <a:off x="2268811" y="2779942"/>
            <a:ext cx="923144" cy="27805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45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52">
                                            <p:txEl>
                                              <p:pRg st="0" end="0"/>
                                            </p:txEl>
                                          </p:spTgt>
                                        </p:tgtEl>
                                        <p:attrNameLst>
                                          <p:attrName>style.visibility</p:attrName>
                                        </p:attrNameLst>
                                      </p:cBhvr>
                                      <p:to>
                                        <p:strVal val="visible"/>
                                      </p:to>
                                    </p:set>
                                    <p:animEffect transition="in" filter="fade">
                                      <p:cBhvr>
                                        <p:cTn id="10" dur="500"/>
                                        <p:tgtEl>
                                          <p:spTgt spid="5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 presetClass="entr" presetSubtype="0" fill="hold" nodeType="withEffect">
                                  <p:stCondLst>
                                    <p:cond delay="0"/>
                                  </p:stCondLst>
                                  <p:childTnLst>
                                    <p:set>
                                      <p:cBhvr>
                                        <p:cTn id="20" dur="1" fill="hold">
                                          <p:stCondLst>
                                            <p:cond delay="0"/>
                                          </p:stCondLst>
                                        </p:cTn>
                                        <p:tgtEl>
                                          <p:spTgt spid="48">
                                            <p:txEl>
                                              <p:pRg st="0" end="0"/>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 presetClass="entr" presetSubtype="0" fill="hold" nodeType="withEffect">
                                  <p:stCondLst>
                                    <p:cond delay="0"/>
                                  </p:stCondLst>
                                  <p:childTnLst>
                                    <p:set>
                                      <p:cBhvr>
                                        <p:cTn id="25" dur="1" fill="hold">
                                          <p:stCondLst>
                                            <p:cond delay="0"/>
                                          </p:stCondLst>
                                        </p:cTn>
                                        <p:tgtEl>
                                          <p:spTgt spid="49">
                                            <p:txEl>
                                              <p:pRg st="0" end="0"/>
                                            </p:txEl>
                                          </p:spTgt>
                                        </p:tgtEl>
                                        <p:attrNameLst>
                                          <p:attrName>style.visibility</p:attrName>
                                        </p:attrNameLst>
                                      </p:cBhvr>
                                      <p:to>
                                        <p:strVal val="visible"/>
                                      </p:to>
                                    </p:se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barn(inHorizontal)">
                                      <p:cBhvr>
                                        <p:cTn id="39" dur="500"/>
                                        <p:tgtEl>
                                          <p:spTgt spid="5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par>
                          <p:cTn id="45" fill="hold">
                            <p:stCondLst>
                              <p:cond delay="500"/>
                            </p:stCondLst>
                            <p:childTnLst>
                              <p:par>
                                <p:cTn id="46" presetID="1" presetClass="entr" presetSubtype="0" fill="hold" grpId="0" nodeType="afterEffect">
                                  <p:stCondLst>
                                    <p:cond delay="500"/>
                                  </p:stCondLst>
                                  <p:childTnLst>
                                    <p:set>
                                      <p:cBhvr>
                                        <p:cTn id="47"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28" grpId="0"/>
      <p:bldP spid="30" grpId="0"/>
      <p:bldP spid="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12E8D4E-DECA-9E4B-9C0E-AC7CBABFBF3B}" type="slidenum">
              <a:rPr kumimoji="1" lang="ja-JP" altLang="en-US" smtClean="0"/>
              <a:t>13</a:t>
            </a:fld>
            <a:endParaRPr kumimoji="1" lang="ja-JP" altLang="en-US" dirty="0"/>
          </a:p>
        </p:txBody>
      </p:sp>
      <p:sp>
        <p:nvSpPr>
          <p:cNvPr id="36" name="テキスト ボックス 35"/>
          <p:cNvSpPr txBox="1"/>
          <p:nvPr/>
        </p:nvSpPr>
        <p:spPr>
          <a:xfrm>
            <a:off x="324001" y="0"/>
            <a:ext cx="2758832" cy="369332"/>
          </a:xfrm>
          <a:prstGeom prst="rect">
            <a:avLst/>
          </a:prstGeom>
          <a:noFill/>
        </p:spPr>
        <p:txBody>
          <a:bodyPr wrap="none" rtlCol="0">
            <a:spAutoFit/>
          </a:bodyPr>
          <a:lstStyle/>
          <a:p>
            <a:r>
              <a:rPr lang="en-US" altLang="ja-JP" b="1" dirty="0"/>
              <a:t>How to identify the muon?</a:t>
            </a:r>
            <a:endParaRPr lang="ja-JP" altLang="en-US" b="1" dirty="0"/>
          </a:p>
        </p:txBody>
      </p:sp>
      <mc:AlternateContent xmlns:mc="http://schemas.openxmlformats.org/markup-compatibility/2006" xmlns:a14="http://schemas.microsoft.com/office/drawing/2010/main">
        <mc:Choice Requires="a14">
          <p:sp>
            <p:nvSpPr>
              <p:cNvPr id="48" name="テキスト ボックス 47"/>
              <p:cNvSpPr txBox="1"/>
              <p:nvPr/>
            </p:nvSpPr>
            <p:spPr>
              <a:xfrm>
                <a:off x="1000918" y="4415307"/>
                <a:ext cx="2404951" cy="416140"/>
              </a:xfrm>
              <a:prstGeom prst="rect">
                <a:avLst/>
              </a:prstGeom>
              <a:noFill/>
            </p:spPr>
            <p:txBody>
              <a:bodyPr wrap="square" rtlCol="0">
                <a:spAutoFit/>
              </a:bodyPr>
              <a:lstStyle/>
              <a:p>
                <a:r>
                  <a:rPr lang="en-US" altLang="ja-JP" sz="2100" dirty="0"/>
                  <a:t>(1) </a:t>
                </a:r>
                <a:r>
                  <a:rPr lang="ja-JP" altLang="en-US" sz="2100" dirty="0"/>
                  <a:t> </a:t>
                </a:r>
                <a14:m>
                  <m:oMath xmlns:m="http://schemas.openxmlformats.org/officeDocument/2006/math">
                    <m:r>
                      <a:rPr lang="en-US" altLang="ja-JP" sz="2100" i="1" dirty="0">
                        <a:latin typeface="Cambria Math"/>
                      </a:rPr>
                      <m:t>#1</m:t>
                    </m:r>
                    <m:r>
                      <a:rPr lang="en-US" altLang="ja-JP" sz="2100" i="1">
                        <a:latin typeface="Cambria Math"/>
                        <a:ea typeface="Cambria Math"/>
                      </a:rPr>
                      <m:t>∩#2∩#</m:t>
                    </m:r>
                    <m:acc>
                      <m:accPr>
                        <m:chr m:val="̅"/>
                        <m:ctrlPr>
                          <a:rPr lang="en-US" altLang="ja-JP" sz="2100" i="1">
                            <a:latin typeface="Cambria Math" charset="0"/>
                            <a:ea typeface="Cambria Math"/>
                          </a:rPr>
                        </m:ctrlPr>
                      </m:accPr>
                      <m:e>
                        <m:r>
                          <a:rPr lang="en-US" altLang="ja-JP" sz="2100" i="1">
                            <a:latin typeface="Cambria Math"/>
                            <a:ea typeface="Cambria Math"/>
                          </a:rPr>
                          <m:t>3</m:t>
                        </m:r>
                      </m:e>
                    </m:acc>
                  </m:oMath>
                </a14:m>
                <a:endParaRPr lang="ja-JP" altLang="en-US" sz="2100" dirty="0"/>
              </a:p>
            </p:txBody>
          </p:sp>
        </mc:Choice>
        <mc:Fallback xmlns="">
          <p:sp>
            <p:nvSpPr>
              <p:cNvPr id="48" name="テキスト ボックス 47"/>
              <p:cNvSpPr txBox="1">
                <a:spLocks noRot="1" noChangeAspect="1" noMove="1" noResize="1" noEditPoints="1" noAdjustHandles="1" noChangeArrowheads="1" noChangeShapeType="1" noTextEdit="1"/>
              </p:cNvSpPr>
              <p:nvPr/>
            </p:nvSpPr>
            <p:spPr>
              <a:xfrm>
                <a:off x="1000918" y="4415307"/>
                <a:ext cx="2404951" cy="416140"/>
              </a:xfrm>
              <a:prstGeom prst="rect">
                <a:avLst/>
              </a:prstGeom>
              <a:blipFill rotWithShape="0">
                <a:blip r:embed="rId2"/>
                <a:stretch>
                  <a:fillRect l="-3038" t="-8696" b="-275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9" name="テキスト ボックス 48"/>
              <p:cNvSpPr txBox="1"/>
              <p:nvPr/>
            </p:nvSpPr>
            <p:spPr>
              <a:xfrm>
                <a:off x="1000918" y="5009711"/>
                <a:ext cx="2404951" cy="416140"/>
              </a:xfrm>
              <a:prstGeom prst="rect">
                <a:avLst/>
              </a:prstGeom>
              <a:noFill/>
            </p:spPr>
            <p:txBody>
              <a:bodyPr wrap="square" rtlCol="0">
                <a:spAutoFit/>
              </a:bodyPr>
              <a:lstStyle/>
              <a:p>
                <a:r>
                  <a:rPr lang="en-US" altLang="ja-JP" sz="2100" dirty="0">
                    <a:ea typeface="Cambria Math"/>
                  </a:rPr>
                  <a:t>(2) </a:t>
                </a:r>
                <a:r>
                  <a:rPr lang="ja-JP" altLang="en-US" sz="2100" dirty="0">
                    <a:ea typeface="Cambria Math"/>
                  </a:rPr>
                  <a:t> </a:t>
                </a:r>
                <a14:m>
                  <m:oMath xmlns:m="http://schemas.openxmlformats.org/officeDocument/2006/math">
                    <m:r>
                      <a:rPr lang="en-US" altLang="ja-JP" sz="2100" i="1">
                        <a:latin typeface="Cambria Math"/>
                        <a:ea typeface="Cambria Math"/>
                      </a:rPr>
                      <m:t>#</m:t>
                    </m:r>
                    <m:acc>
                      <m:accPr>
                        <m:chr m:val="̅"/>
                        <m:ctrlPr>
                          <a:rPr lang="en-US" altLang="ja-JP" sz="2100" i="1">
                            <a:latin typeface="Cambria Math" charset="0"/>
                            <a:ea typeface="Cambria Math"/>
                          </a:rPr>
                        </m:ctrlPr>
                      </m:accPr>
                      <m:e>
                        <m:r>
                          <a:rPr lang="en-US" altLang="ja-JP" sz="2100" i="1">
                            <a:latin typeface="Cambria Math"/>
                            <a:ea typeface="Cambria Math"/>
                          </a:rPr>
                          <m:t>1</m:t>
                        </m:r>
                      </m:e>
                    </m:acc>
                    <m:r>
                      <a:rPr lang="en-US" altLang="ja-JP" sz="2100" i="1">
                        <a:latin typeface="Cambria Math"/>
                        <a:ea typeface="Cambria Math"/>
                      </a:rPr>
                      <m:t>∩#2∩#</m:t>
                    </m:r>
                    <m:acc>
                      <m:accPr>
                        <m:chr m:val="̅"/>
                        <m:ctrlPr>
                          <a:rPr lang="en-US" altLang="ja-JP" sz="2100" i="1">
                            <a:latin typeface="Cambria Math" charset="0"/>
                            <a:ea typeface="Cambria Math"/>
                          </a:rPr>
                        </m:ctrlPr>
                      </m:accPr>
                      <m:e>
                        <m:r>
                          <a:rPr lang="en-US" altLang="ja-JP" sz="2100" i="1">
                            <a:latin typeface="Cambria Math"/>
                            <a:ea typeface="Cambria Math"/>
                          </a:rPr>
                          <m:t>3</m:t>
                        </m:r>
                      </m:e>
                    </m:acc>
                  </m:oMath>
                </a14:m>
                <a:endParaRPr lang="ja-JP" altLang="en-US" sz="2100" dirty="0"/>
              </a:p>
            </p:txBody>
          </p:sp>
        </mc:Choice>
        <mc:Fallback xmlns="">
          <p:sp>
            <p:nvSpPr>
              <p:cNvPr id="49" name="テキスト ボックス 48"/>
              <p:cNvSpPr txBox="1">
                <a:spLocks noRot="1" noChangeAspect="1" noMove="1" noResize="1" noEditPoints="1" noAdjustHandles="1" noChangeArrowheads="1" noChangeShapeType="1" noTextEdit="1"/>
              </p:cNvSpPr>
              <p:nvPr/>
            </p:nvSpPr>
            <p:spPr>
              <a:xfrm>
                <a:off x="1000918" y="5009711"/>
                <a:ext cx="2404951" cy="416140"/>
              </a:xfrm>
              <a:prstGeom prst="rect">
                <a:avLst/>
              </a:prstGeom>
              <a:blipFill rotWithShape="0">
                <a:blip r:embed="rId3"/>
                <a:stretch>
                  <a:fillRect l="-3038" t="-8824" b="-27941"/>
                </a:stretch>
              </a:blipFill>
            </p:spPr>
            <p:txBody>
              <a:bodyPr/>
              <a:lstStyle/>
              <a:p>
                <a:r>
                  <a:rPr lang="ja-JP" altLang="en-US">
                    <a:noFill/>
                  </a:rPr>
                  <a:t> </a:t>
                </a:r>
              </a:p>
            </p:txBody>
          </p:sp>
        </mc:Fallback>
      </mc:AlternateContent>
      <p:sp>
        <p:nvSpPr>
          <p:cNvPr id="50" name="テキスト ボックス 49"/>
          <p:cNvSpPr txBox="1"/>
          <p:nvPr/>
        </p:nvSpPr>
        <p:spPr>
          <a:xfrm>
            <a:off x="1981404" y="5353400"/>
            <a:ext cx="443978" cy="323165"/>
          </a:xfrm>
          <a:prstGeom prst="rect">
            <a:avLst/>
          </a:prstGeom>
          <a:noFill/>
        </p:spPr>
        <p:txBody>
          <a:bodyPr wrap="square" rtlCol="0">
            <a:spAutoFit/>
          </a:bodyPr>
          <a:lstStyle/>
          <a:p>
            <a:r>
              <a:rPr lang="en-US" altLang="ja-JP" sz="1500" dirty="0"/>
              <a:t>OR</a:t>
            </a:r>
            <a:endParaRPr lang="ja-JP" altLang="en-US" sz="1500" dirty="0"/>
          </a:p>
        </p:txBody>
      </p:sp>
      <mc:AlternateContent xmlns:mc="http://schemas.openxmlformats.org/markup-compatibility/2006" xmlns:a14="http://schemas.microsoft.com/office/drawing/2010/main">
        <mc:Choice Requires="a14">
          <p:sp>
            <p:nvSpPr>
              <p:cNvPr id="51" name="テキスト ボックス 50"/>
              <p:cNvSpPr txBox="1"/>
              <p:nvPr/>
            </p:nvSpPr>
            <p:spPr>
              <a:xfrm>
                <a:off x="1000918" y="5604115"/>
                <a:ext cx="2404951" cy="416140"/>
              </a:xfrm>
              <a:prstGeom prst="rect">
                <a:avLst/>
              </a:prstGeom>
              <a:noFill/>
            </p:spPr>
            <p:txBody>
              <a:bodyPr wrap="square" rtlCol="0">
                <a:spAutoFit/>
              </a:bodyPr>
              <a:lstStyle/>
              <a:p>
                <a:r>
                  <a:rPr lang="en-US" altLang="ja-JP" sz="2100" dirty="0"/>
                  <a:t>(2)’ </a:t>
                </a:r>
                <a14:m>
                  <m:oMath xmlns:m="http://schemas.openxmlformats.org/officeDocument/2006/math">
                    <m:r>
                      <a:rPr lang="en-US" altLang="ja-JP" sz="2100" i="1">
                        <a:latin typeface="Cambria Math"/>
                      </a:rPr>
                      <m:t>#</m:t>
                    </m:r>
                    <m:acc>
                      <m:accPr>
                        <m:chr m:val="̅"/>
                        <m:ctrlPr>
                          <a:rPr lang="en-US" altLang="ja-JP" sz="2100" i="1">
                            <a:latin typeface="Cambria Math" charset="0"/>
                          </a:rPr>
                        </m:ctrlPr>
                      </m:accPr>
                      <m:e>
                        <m:r>
                          <a:rPr lang="en-US" altLang="ja-JP" sz="2100" i="1">
                            <a:latin typeface="Cambria Math"/>
                          </a:rPr>
                          <m:t>1</m:t>
                        </m:r>
                      </m:e>
                    </m:acc>
                    <m:r>
                      <a:rPr lang="en-US" altLang="ja-JP" sz="2100" i="1">
                        <a:latin typeface="Cambria Math"/>
                        <a:ea typeface="Cambria Math"/>
                      </a:rPr>
                      <m:t>∩#</m:t>
                    </m:r>
                    <m:acc>
                      <m:accPr>
                        <m:chr m:val="̅"/>
                        <m:ctrlPr>
                          <a:rPr lang="en-US" altLang="ja-JP" sz="2100" i="1">
                            <a:latin typeface="Cambria Math" charset="0"/>
                            <a:ea typeface="Cambria Math"/>
                          </a:rPr>
                        </m:ctrlPr>
                      </m:accPr>
                      <m:e>
                        <m:r>
                          <a:rPr lang="en-US" altLang="ja-JP" sz="2100" i="1">
                            <a:latin typeface="Cambria Math"/>
                            <a:ea typeface="Cambria Math"/>
                          </a:rPr>
                          <m:t>2</m:t>
                        </m:r>
                      </m:e>
                    </m:acc>
                    <m:r>
                      <a:rPr lang="en-US" altLang="ja-JP" sz="2100" i="1">
                        <a:latin typeface="Cambria Math"/>
                        <a:ea typeface="Cambria Math"/>
                      </a:rPr>
                      <m:t>∩#3</m:t>
                    </m:r>
                  </m:oMath>
                </a14:m>
                <a:endParaRPr lang="ja-JP" altLang="en-US" sz="2100" dirty="0"/>
              </a:p>
            </p:txBody>
          </p:sp>
        </mc:Choice>
        <mc:Fallback xmlns="">
          <p:sp>
            <p:nvSpPr>
              <p:cNvPr id="51" name="テキスト ボックス 50"/>
              <p:cNvSpPr txBox="1">
                <a:spLocks noRot="1" noChangeAspect="1" noMove="1" noResize="1" noEditPoints="1" noAdjustHandles="1" noChangeArrowheads="1" noChangeShapeType="1" noTextEdit="1"/>
              </p:cNvSpPr>
              <p:nvPr/>
            </p:nvSpPr>
            <p:spPr>
              <a:xfrm>
                <a:off x="1000918" y="5604115"/>
                <a:ext cx="2404951" cy="416140"/>
              </a:xfrm>
              <a:prstGeom prst="rect">
                <a:avLst/>
              </a:prstGeom>
              <a:blipFill rotWithShape="0">
                <a:blip r:embed="rId4"/>
                <a:stretch>
                  <a:fillRect l="-3038" t="-8696" b="-27536"/>
                </a:stretch>
              </a:blipFill>
            </p:spPr>
            <p:txBody>
              <a:bodyPr/>
              <a:lstStyle/>
              <a:p>
                <a:r>
                  <a:rPr lang="ja-JP" altLang="en-US">
                    <a:noFill/>
                  </a:rPr>
                  <a:t> </a:t>
                </a:r>
              </a:p>
            </p:txBody>
          </p:sp>
        </mc:Fallback>
      </mc:AlternateContent>
      <p:sp>
        <p:nvSpPr>
          <p:cNvPr id="53" name="右中かっこ 52"/>
          <p:cNvSpPr/>
          <p:nvPr/>
        </p:nvSpPr>
        <p:spPr>
          <a:xfrm>
            <a:off x="5643374" y="4378003"/>
            <a:ext cx="356166" cy="1619201"/>
          </a:xfrm>
          <a:prstGeom prst="rightBrace">
            <a:avLst>
              <a:gd name="adj1" fmla="val 833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sp>
        <p:nvSpPr>
          <p:cNvPr id="54" name="右矢印 53"/>
          <p:cNvSpPr/>
          <p:nvPr/>
        </p:nvSpPr>
        <p:spPr>
          <a:xfrm>
            <a:off x="3388332" y="5403843"/>
            <a:ext cx="590189" cy="23881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5" name="テキスト ボックス 54"/>
          <p:cNvSpPr txBox="1"/>
          <p:nvPr/>
        </p:nvSpPr>
        <p:spPr>
          <a:xfrm>
            <a:off x="3978521" y="4415628"/>
            <a:ext cx="1549341" cy="415498"/>
          </a:xfrm>
          <a:prstGeom prst="rect">
            <a:avLst/>
          </a:prstGeom>
          <a:noFill/>
        </p:spPr>
        <p:txBody>
          <a:bodyPr wrap="square" rtlCol="0">
            <a:spAutoFit/>
          </a:bodyPr>
          <a:lstStyle/>
          <a:p>
            <a:r>
              <a:rPr lang="en-US" altLang="ja-JP" sz="2100" dirty="0"/>
              <a:t>Start trigger</a:t>
            </a:r>
            <a:endParaRPr lang="ja-JP" altLang="en-US" sz="2100" dirty="0"/>
          </a:p>
        </p:txBody>
      </p:sp>
      <p:sp>
        <p:nvSpPr>
          <p:cNvPr id="56" name="テキスト ボックス 55"/>
          <p:cNvSpPr txBox="1"/>
          <p:nvPr/>
        </p:nvSpPr>
        <p:spPr>
          <a:xfrm>
            <a:off x="3978522" y="5315501"/>
            <a:ext cx="1732069" cy="415498"/>
          </a:xfrm>
          <a:prstGeom prst="rect">
            <a:avLst/>
          </a:prstGeom>
          <a:noFill/>
        </p:spPr>
        <p:txBody>
          <a:bodyPr wrap="square" rtlCol="0">
            <a:spAutoFit/>
          </a:bodyPr>
          <a:lstStyle/>
          <a:p>
            <a:r>
              <a:rPr lang="en-US" altLang="ja-JP" sz="2100" dirty="0"/>
              <a:t>Stop trigger</a:t>
            </a:r>
            <a:endParaRPr lang="ja-JP" altLang="en-US" sz="2100" dirty="0"/>
          </a:p>
        </p:txBody>
      </p:sp>
      <p:sp>
        <p:nvSpPr>
          <p:cNvPr id="57" name="テキスト ボックス 56"/>
          <p:cNvSpPr txBox="1"/>
          <p:nvPr/>
        </p:nvSpPr>
        <p:spPr>
          <a:xfrm>
            <a:off x="6115052" y="4535035"/>
            <a:ext cx="1958995" cy="415498"/>
          </a:xfrm>
          <a:prstGeom prst="rect">
            <a:avLst/>
          </a:prstGeom>
          <a:noFill/>
        </p:spPr>
        <p:txBody>
          <a:bodyPr wrap="square" rtlCol="0">
            <a:spAutoFit/>
          </a:bodyPr>
          <a:lstStyle/>
          <a:p>
            <a:r>
              <a:rPr lang="en-US" altLang="ja-JP" sz="2100" dirty="0"/>
              <a:t>Interval=2.2μs</a:t>
            </a:r>
            <a:endParaRPr lang="ja-JP" altLang="en-US" sz="2100" dirty="0"/>
          </a:p>
        </p:txBody>
      </p:sp>
      <p:sp>
        <p:nvSpPr>
          <p:cNvPr id="58" name="右矢印 57"/>
          <p:cNvSpPr/>
          <p:nvPr/>
        </p:nvSpPr>
        <p:spPr>
          <a:xfrm rot="5400000">
            <a:off x="6927976" y="5081111"/>
            <a:ext cx="333146" cy="2376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9" name="テキスト ボックス 58"/>
          <p:cNvSpPr txBox="1"/>
          <p:nvPr/>
        </p:nvSpPr>
        <p:spPr>
          <a:xfrm>
            <a:off x="6185018" y="5449289"/>
            <a:ext cx="1819063" cy="415498"/>
          </a:xfrm>
          <a:prstGeom prst="rect">
            <a:avLst/>
          </a:prstGeom>
          <a:noFill/>
        </p:spPr>
        <p:txBody>
          <a:bodyPr wrap="square" rtlCol="0">
            <a:spAutoFit/>
          </a:bodyPr>
          <a:lstStyle/>
          <a:p>
            <a:r>
              <a:rPr lang="en-US" altLang="ja-JP" sz="2100" dirty="0"/>
              <a:t>It’s the muon.</a:t>
            </a:r>
            <a:endParaRPr lang="ja-JP" altLang="en-US" sz="2100" dirty="0"/>
          </a:p>
        </p:txBody>
      </p:sp>
      <p:sp>
        <p:nvSpPr>
          <p:cNvPr id="61" name="右矢印 60"/>
          <p:cNvSpPr/>
          <p:nvPr/>
        </p:nvSpPr>
        <p:spPr>
          <a:xfrm>
            <a:off x="3388332" y="4503970"/>
            <a:ext cx="590189" cy="23881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6" name="図 5"/>
          <p:cNvPicPr>
            <a:picLocks noChangeAspect="1"/>
          </p:cNvPicPr>
          <p:nvPr/>
        </p:nvPicPr>
        <p:blipFill>
          <a:blip r:embed="rId5"/>
          <a:stretch>
            <a:fillRect/>
          </a:stretch>
        </p:blipFill>
        <p:spPr>
          <a:xfrm>
            <a:off x="1547337" y="411437"/>
            <a:ext cx="5528200" cy="3677349"/>
          </a:xfrm>
          <a:prstGeom prst="rect">
            <a:avLst/>
          </a:prstGeom>
        </p:spPr>
      </p:pic>
    </p:spTree>
    <p:extLst>
      <p:ext uri="{BB962C8B-B14F-4D97-AF65-F5344CB8AC3E}">
        <p14:creationId xmlns:p14="http://schemas.microsoft.com/office/powerpoint/2010/main" val="4458065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08"/>
          <p:cNvGrpSpPr/>
          <p:nvPr/>
        </p:nvGrpSpPr>
        <p:grpSpPr>
          <a:xfrm>
            <a:off x="2419110" y="3244602"/>
            <a:ext cx="4038840" cy="2253887"/>
            <a:chOff x="1737068" y="4495179"/>
            <a:chExt cx="4986317" cy="1112262"/>
          </a:xfrm>
        </p:grpSpPr>
        <p:sp>
          <p:nvSpPr>
            <p:cNvPr id="16" name="正方形/長方形 15"/>
            <p:cNvSpPr/>
            <p:nvPr/>
          </p:nvSpPr>
          <p:spPr>
            <a:xfrm>
              <a:off x="1737068" y="4495179"/>
              <a:ext cx="4986317" cy="1112262"/>
            </a:xfrm>
            <a:prstGeom prst="rect">
              <a:avLst/>
            </a:prstGeom>
            <a:solidFill>
              <a:srgbClr val="E76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17" name="テキスト ボックス 16"/>
            <p:cNvSpPr txBox="1"/>
            <p:nvPr/>
          </p:nvSpPr>
          <p:spPr>
            <a:xfrm>
              <a:off x="5889964" y="4920674"/>
              <a:ext cx="560079" cy="182260"/>
            </a:xfrm>
            <a:prstGeom prst="rect">
              <a:avLst/>
            </a:prstGeom>
            <a:noFill/>
          </p:spPr>
          <p:txBody>
            <a:bodyPr wrap="square" rtlCol="0">
              <a:spAutoFit/>
            </a:bodyPr>
            <a:lstStyle/>
            <a:p>
              <a:r>
                <a:rPr lang="en-US" altLang="ja-JP" smtClean="0"/>
                <a:t>Cu</a:t>
              </a:r>
              <a:endParaRPr lang="ja-JP" altLang="en-US" dirty="0"/>
            </a:p>
          </p:txBody>
        </p:sp>
      </p:grpSp>
      <p:grpSp>
        <p:nvGrpSpPr>
          <p:cNvPr id="74" name="図形グループ 73"/>
          <p:cNvGrpSpPr/>
          <p:nvPr/>
        </p:nvGrpSpPr>
        <p:grpSpPr>
          <a:xfrm>
            <a:off x="3943596" y="3589587"/>
            <a:ext cx="1247525" cy="1299615"/>
            <a:chOff x="3943596" y="3589587"/>
            <a:chExt cx="1247525" cy="1299615"/>
          </a:xfrm>
        </p:grpSpPr>
        <p:cxnSp>
          <p:nvCxnSpPr>
            <p:cNvPr id="69" name="直線矢印コネクタ 68"/>
            <p:cNvCxnSpPr/>
            <p:nvPr/>
          </p:nvCxnSpPr>
          <p:spPr>
            <a:xfrm flipH="1">
              <a:off x="3943596" y="3830874"/>
              <a:ext cx="959195" cy="1058328"/>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4897451" y="3589587"/>
              <a:ext cx="293670" cy="369332"/>
            </a:xfrm>
            <a:prstGeom prst="rect">
              <a:avLst/>
            </a:prstGeom>
            <a:noFill/>
          </p:spPr>
          <p:txBody>
            <a:bodyPr wrap="none" rtlCol="0">
              <a:spAutoFit/>
            </a:bodyPr>
            <a:lstStyle/>
            <a:p>
              <a:r>
                <a:rPr kumimoji="1" lang="en-US" altLang="ja-JP" b="1" dirty="0" smtClean="0"/>
                <a:t>S</a:t>
              </a:r>
              <a:endParaRPr kumimoji="1" lang="ja-JP" altLang="en-US" b="1" dirty="0"/>
            </a:p>
          </p:txBody>
        </p:sp>
      </p:grpSp>
      <p:sp>
        <p:nvSpPr>
          <p:cNvPr id="61" name="正方形/長方形 60"/>
          <p:cNvSpPr/>
          <p:nvPr/>
        </p:nvSpPr>
        <p:spPr>
          <a:xfrm>
            <a:off x="2419109" y="2609033"/>
            <a:ext cx="4038841" cy="479556"/>
          </a:xfrm>
          <a:prstGeom prst="rect">
            <a:avLst/>
          </a:prstGeom>
          <a:solidFill>
            <a:srgbClr val="8FA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scintillator</a:t>
            </a:r>
            <a:endParaRPr kumimoji="1" lang="ja-JP" altLang="en-US" dirty="0"/>
          </a:p>
        </p:txBody>
      </p:sp>
      <p:sp>
        <p:nvSpPr>
          <p:cNvPr id="3" name="スライド番号プレースホルダー 2"/>
          <p:cNvSpPr>
            <a:spLocks noGrp="1"/>
          </p:cNvSpPr>
          <p:nvPr>
            <p:ph type="sldNum" sz="quarter" idx="12"/>
          </p:nvPr>
        </p:nvSpPr>
        <p:spPr/>
        <p:txBody>
          <a:bodyPr/>
          <a:lstStyle/>
          <a:p>
            <a:fld id="{712E8D4E-DECA-9E4B-9C0E-AC7CBABFBF3B}" type="slidenum">
              <a:rPr lang="ja-JP" altLang="en-US"/>
              <a:t>14</a:t>
            </a:fld>
            <a:endParaRPr lang="ja-JP" altLang="en-US" dirty="0"/>
          </a:p>
        </p:txBody>
      </p:sp>
      <p:sp>
        <p:nvSpPr>
          <p:cNvPr id="5" name="テキスト ボックス 4"/>
          <p:cNvSpPr txBox="1"/>
          <p:nvPr/>
        </p:nvSpPr>
        <p:spPr>
          <a:xfrm>
            <a:off x="324000" y="0"/>
            <a:ext cx="4474879" cy="523220"/>
          </a:xfrm>
          <a:prstGeom prst="rect">
            <a:avLst/>
          </a:prstGeom>
          <a:noFill/>
        </p:spPr>
        <p:txBody>
          <a:bodyPr wrap="none" rtlCol="0">
            <a:spAutoFit/>
          </a:bodyPr>
          <a:lstStyle/>
          <a:p>
            <a:r>
              <a:rPr lang="en-US" altLang="ja-JP" sz="2800" b="1" dirty="0"/>
              <a:t>Muon g-factor measurement</a:t>
            </a:r>
            <a:endParaRPr lang="ja-JP" altLang="en-US" sz="2800" b="1" dirty="0"/>
          </a:p>
        </p:txBody>
      </p:sp>
      <p:sp>
        <p:nvSpPr>
          <p:cNvPr id="7" name="テキスト ボックス 6"/>
          <p:cNvSpPr txBox="1"/>
          <p:nvPr/>
        </p:nvSpPr>
        <p:spPr>
          <a:xfrm>
            <a:off x="323999" y="608774"/>
            <a:ext cx="8292381" cy="646331"/>
          </a:xfrm>
          <a:prstGeom prst="rect">
            <a:avLst/>
          </a:prstGeom>
          <a:noFill/>
        </p:spPr>
        <p:txBody>
          <a:bodyPr wrap="square" rtlCol="0">
            <a:spAutoFit/>
          </a:bodyPr>
          <a:lstStyle/>
          <a:p>
            <a:r>
              <a:rPr lang="en-US" altLang="ja-JP" dirty="0"/>
              <a:t>Electrons after muon will be alternately detected by the upper and lower scintillators when putting the stopping target(Cu plate) into magnetic field.</a:t>
            </a:r>
            <a:endParaRPr lang="ja-JP" altLang="en-US" dirty="0"/>
          </a:p>
        </p:txBody>
      </p:sp>
      <mc:AlternateContent xmlns:mc="http://schemas.openxmlformats.org/markup-compatibility/2006" xmlns:a14="http://schemas.microsoft.com/office/drawing/2010/main">
        <mc:Choice Requires="a14">
          <p:sp>
            <p:nvSpPr>
              <p:cNvPr id="14" name="テキスト ボックス 13"/>
              <p:cNvSpPr txBox="1"/>
              <p:nvPr/>
            </p:nvSpPr>
            <p:spPr>
              <a:xfrm>
                <a:off x="3793873" y="1824257"/>
                <a:ext cx="1107291" cy="528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charset="0"/>
                        </a:rPr>
                        <m:t>𝑔</m:t>
                      </m:r>
                      <m:r>
                        <a:rPr lang="en-US" altLang="ja-JP" i="1">
                          <a:latin typeface="Cambria Math" charset="0"/>
                        </a:rPr>
                        <m:t>=</m:t>
                      </m:r>
                      <m:f>
                        <m:fPr>
                          <m:ctrlPr>
                            <a:rPr lang="mr-IN" altLang="ja-JP" i="1">
                              <a:latin typeface="Cambria Math" charset="0"/>
                            </a:rPr>
                          </m:ctrlPr>
                        </m:fPr>
                        <m:num>
                          <m:r>
                            <a:rPr lang="en-US" altLang="ja-JP" i="1">
                              <a:latin typeface="Cambria Math" charset="0"/>
                            </a:rPr>
                            <m:t>2</m:t>
                          </m:r>
                          <m:sSub>
                            <m:sSubPr>
                              <m:ctrlPr>
                                <a:rPr lang="en-US" altLang="ja-JP" i="1">
                                  <a:latin typeface="Cambria Math" charset="0"/>
                                </a:rPr>
                              </m:ctrlPr>
                            </m:sSubPr>
                            <m:e>
                              <m:r>
                                <a:rPr lang="en-US" altLang="ja-JP" i="1">
                                  <a:latin typeface="Cambria Math" charset="0"/>
                                </a:rPr>
                                <m:t>𝑚</m:t>
                              </m:r>
                            </m:e>
                            <m:sub>
                              <m:r>
                                <a:rPr lang="en-US" altLang="ja-JP" i="1">
                                  <a:latin typeface="Cambria Math" charset="0"/>
                                  <a:ea typeface="Cambria Math" charset="0"/>
                                  <a:cs typeface="Cambria Math" charset="0"/>
                                </a:rPr>
                                <m:t>𝜇</m:t>
                              </m:r>
                            </m:sub>
                          </m:sSub>
                          <m:r>
                            <a:rPr lang="en-US" altLang="ja-JP" i="1">
                              <a:latin typeface="Cambria Math" charset="0"/>
                              <a:ea typeface="Cambria Math" charset="0"/>
                              <a:cs typeface="Cambria Math" charset="0"/>
                            </a:rPr>
                            <m:t>𝜔</m:t>
                          </m:r>
                        </m:num>
                        <m:den>
                          <m:r>
                            <a:rPr lang="en-US" altLang="ja-JP" i="1">
                              <a:latin typeface="Cambria Math" charset="0"/>
                            </a:rPr>
                            <m:t>𝑒𝐵</m:t>
                          </m:r>
                        </m:den>
                      </m:f>
                    </m:oMath>
                  </m:oMathPara>
                </a14:m>
                <a:endParaRPr lang="ja-JP" altLang="en-US"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3793873" y="1824257"/>
                <a:ext cx="1107291" cy="528350"/>
              </a:xfrm>
              <a:prstGeom prst="rect">
                <a:avLst/>
              </a:prstGeom>
              <a:blipFill rotWithShape="0">
                <a:blip r:embed="rId3"/>
                <a:stretch>
                  <a:fillRect/>
                </a:stretch>
              </a:blipFill>
            </p:spPr>
            <p:txBody>
              <a:bodyPr/>
              <a:lstStyle/>
              <a:p>
                <a:r>
                  <a:rPr lang="ja-JP" altLang="en-US">
                    <a:noFill/>
                  </a:rPr>
                  <a:t> </a:t>
                </a:r>
              </a:p>
            </p:txBody>
          </p:sp>
        </mc:Fallback>
      </mc:AlternateContent>
      <p:sp>
        <p:nvSpPr>
          <p:cNvPr id="15" name="テキスト ボックス 14"/>
          <p:cNvSpPr txBox="1"/>
          <p:nvPr/>
        </p:nvSpPr>
        <p:spPr>
          <a:xfrm>
            <a:off x="329422" y="1346489"/>
            <a:ext cx="8286959" cy="369332"/>
          </a:xfrm>
          <a:prstGeom prst="rect">
            <a:avLst/>
          </a:prstGeom>
          <a:noFill/>
        </p:spPr>
        <p:txBody>
          <a:bodyPr wrap="square" rtlCol="0">
            <a:spAutoFit/>
          </a:bodyPr>
          <a:lstStyle/>
          <a:p>
            <a:r>
              <a:rPr lang="ja-JP" altLang="en-US" dirty="0" smtClean="0"/>
              <a:t>→</a:t>
            </a:r>
            <a:r>
              <a:rPr lang="en-US" altLang="ja-JP" dirty="0" smtClean="0"/>
              <a:t> g-factor </a:t>
            </a:r>
            <a:r>
              <a:rPr lang="en-US" altLang="ja-JP" dirty="0"/>
              <a:t>can be obtained from the </a:t>
            </a:r>
            <a:r>
              <a:rPr lang="en-US" altLang="ja-JP" dirty="0" smtClean="0"/>
              <a:t>frequency of detecting cycle </a:t>
            </a:r>
            <a:r>
              <a:rPr lang="en-US" altLang="ja-JP" dirty="0" err="1" smtClean="0"/>
              <a:t>ω</a:t>
            </a:r>
            <a:r>
              <a:rPr lang="en-US" altLang="ja-JP" dirty="0" smtClean="0"/>
              <a:t>.</a:t>
            </a:r>
            <a:endParaRPr lang="ja-JP" altLang="en-US" dirty="0"/>
          </a:p>
        </p:txBody>
      </p:sp>
      <p:cxnSp>
        <p:nvCxnSpPr>
          <p:cNvPr id="19" name="直線矢印コネクタ 18"/>
          <p:cNvCxnSpPr/>
          <p:nvPr/>
        </p:nvCxnSpPr>
        <p:spPr>
          <a:xfrm>
            <a:off x="3097190" y="2865831"/>
            <a:ext cx="844778" cy="87718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4114800" y="2239701"/>
            <a:ext cx="65" cy="276999"/>
          </a:xfrm>
          <a:prstGeom prst="rect">
            <a:avLst/>
          </a:prstGeom>
          <a:noFill/>
        </p:spPr>
        <p:txBody>
          <a:bodyPr wrap="none" lIns="0" tIns="0" rIns="0" bIns="0" rtlCol="0">
            <a:spAutoFit/>
          </a:bodyPr>
          <a:lstStyle/>
          <a:p>
            <a:endParaRPr kumimoji="1" lang="ja-JP" altLang="en-US" dirty="0"/>
          </a:p>
        </p:txBody>
      </p:sp>
      <p:grpSp>
        <p:nvGrpSpPr>
          <p:cNvPr id="70" name="図形グループ 69"/>
          <p:cNvGrpSpPr/>
          <p:nvPr/>
        </p:nvGrpSpPr>
        <p:grpSpPr>
          <a:xfrm>
            <a:off x="3941970" y="3726263"/>
            <a:ext cx="1252864" cy="1317574"/>
            <a:chOff x="3941970" y="3726263"/>
            <a:chExt cx="1252864" cy="1317574"/>
          </a:xfrm>
        </p:grpSpPr>
        <p:cxnSp>
          <p:nvCxnSpPr>
            <p:cNvPr id="28" name="直線矢印コネクタ 27"/>
            <p:cNvCxnSpPr/>
            <p:nvPr/>
          </p:nvCxnSpPr>
          <p:spPr>
            <a:xfrm flipH="1" flipV="1">
              <a:off x="3941970" y="3726263"/>
              <a:ext cx="1000554" cy="1053726"/>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4901164" y="4674505"/>
              <a:ext cx="293670" cy="369332"/>
            </a:xfrm>
            <a:prstGeom prst="rect">
              <a:avLst/>
            </a:prstGeom>
            <a:noFill/>
          </p:spPr>
          <p:txBody>
            <a:bodyPr wrap="none" rtlCol="0">
              <a:spAutoFit/>
            </a:bodyPr>
            <a:lstStyle/>
            <a:p>
              <a:r>
                <a:rPr kumimoji="1" lang="en-US" altLang="ja-JP" b="1" dirty="0" smtClean="0"/>
                <a:t>S</a:t>
              </a:r>
              <a:endParaRPr kumimoji="1" lang="ja-JP" altLang="en-US" b="1" dirty="0"/>
            </a:p>
          </p:txBody>
        </p:sp>
      </p:grpSp>
      <p:sp>
        <p:nvSpPr>
          <p:cNvPr id="23" name="円/楕円 22"/>
          <p:cNvSpPr/>
          <p:nvPr/>
        </p:nvSpPr>
        <p:spPr>
          <a:xfrm>
            <a:off x="4085518" y="3902385"/>
            <a:ext cx="778213" cy="778213"/>
          </a:xfrm>
          <a:prstGeom prst="ellipse">
            <a:avLst/>
          </a:prstGeom>
          <a:gradFill flip="none" rotWithShape="1">
            <a:gsLst>
              <a:gs pos="100000">
                <a:schemeClr val="bg1">
                  <a:lumMod val="50000"/>
                </a:schemeClr>
              </a:gs>
              <a:gs pos="50000">
                <a:schemeClr val="bg1">
                  <a:lumMod val="85000"/>
                </a:schemeClr>
              </a:gs>
              <a:gs pos="0">
                <a:schemeClr val="bg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μ</a:t>
            </a:r>
            <a:endParaRPr kumimoji="1" lang="ja-JP" altLang="en-US" dirty="0">
              <a:solidFill>
                <a:schemeClr val="tx1"/>
              </a:solidFill>
            </a:endParaRPr>
          </a:p>
        </p:txBody>
      </p:sp>
      <p:sp>
        <p:nvSpPr>
          <p:cNvPr id="48" name="ドーナツ 47"/>
          <p:cNvSpPr/>
          <p:nvPr/>
        </p:nvSpPr>
        <p:spPr>
          <a:xfrm>
            <a:off x="3578395" y="3542953"/>
            <a:ext cx="365628" cy="1402347"/>
          </a:xfrm>
          <a:prstGeom prst="don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50" name="直線矢印コネクタ 49"/>
          <p:cNvCxnSpPr/>
          <p:nvPr/>
        </p:nvCxnSpPr>
        <p:spPr>
          <a:xfrm flipV="1">
            <a:off x="3622640" y="3996955"/>
            <a:ext cx="0" cy="4282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3903862" y="4020105"/>
            <a:ext cx="0" cy="4282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図形グループ 55"/>
          <p:cNvGrpSpPr/>
          <p:nvPr/>
        </p:nvGrpSpPr>
        <p:grpSpPr>
          <a:xfrm>
            <a:off x="3454330" y="5043837"/>
            <a:ext cx="2037145" cy="398834"/>
            <a:chOff x="1597306" y="5723053"/>
            <a:chExt cx="2037145" cy="398834"/>
          </a:xfrm>
        </p:grpSpPr>
        <p:cxnSp>
          <p:nvCxnSpPr>
            <p:cNvPr id="54" name="直線矢印コネクタ 53"/>
            <p:cNvCxnSpPr/>
            <p:nvPr/>
          </p:nvCxnSpPr>
          <p:spPr>
            <a:xfrm flipH="1">
              <a:off x="1597306" y="5723053"/>
              <a:ext cx="2037145" cy="0"/>
            </a:xfrm>
            <a:prstGeom prst="straightConnector1">
              <a:avLst/>
            </a:prstGeom>
            <a:ln w="571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2458623" y="5752555"/>
              <a:ext cx="314510" cy="369332"/>
            </a:xfrm>
            <a:prstGeom prst="rect">
              <a:avLst/>
            </a:prstGeom>
            <a:noFill/>
          </p:spPr>
          <p:txBody>
            <a:bodyPr wrap="none" rtlCol="0">
              <a:spAutoFit/>
            </a:bodyPr>
            <a:lstStyle/>
            <a:p>
              <a:r>
                <a:rPr kumimoji="1" lang="en-US" altLang="ja-JP" b="1" dirty="0" smtClean="0"/>
                <a:t>B</a:t>
              </a:r>
              <a:endParaRPr kumimoji="1" lang="ja-JP" altLang="en-US" b="1" dirty="0"/>
            </a:p>
          </p:txBody>
        </p:sp>
      </p:grpSp>
      <p:sp>
        <p:nvSpPr>
          <p:cNvPr id="62" name="正方形/長方形 61"/>
          <p:cNvSpPr/>
          <p:nvPr/>
        </p:nvSpPr>
        <p:spPr>
          <a:xfrm>
            <a:off x="2419110" y="5654502"/>
            <a:ext cx="4038840" cy="479556"/>
          </a:xfrm>
          <a:prstGeom prst="rect">
            <a:avLst/>
          </a:prstGeom>
          <a:solidFill>
            <a:srgbClr val="8FA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scintillator</a:t>
            </a:r>
            <a:endParaRPr kumimoji="1" lang="ja-JP" altLang="en-US" dirty="0"/>
          </a:p>
        </p:txBody>
      </p:sp>
      <p:grpSp>
        <p:nvGrpSpPr>
          <p:cNvPr id="66" name="図形グループ 65"/>
          <p:cNvGrpSpPr/>
          <p:nvPr/>
        </p:nvGrpSpPr>
        <p:grpSpPr>
          <a:xfrm>
            <a:off x="2824223" y="4878526"/>
            <a:ext cx="1130648" cy="1158639"/>
            <a:chOff x="2824223" y="5584582"/>
            <a:chExt cx="1130648" cy="1158639"/>
          </a:xfrm>
        </p:grpSpPr>
        <p:cxnSp>
          <p:nvCxnSpPr>
            <p:cNvPr id="63" name="直線矢印コネクタ 62"/>
            <p:cNvCxnSpPr/>
            <p:nvPr/>
          </p:nvCxnSpPr>
          <p:spPr>
            <a:xfrm flipH="1">
              <a:off x="3120340" y="5584582"/>
              <a:ext cx="834531" cy="87390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円/楕円 64"/>
            <p:cNvSpPr/>
            <p:nvPr/>
          </p:nvSpPr>
          <p:spPr>
            <a:xfrm>
              <a:off x="2824223" y="6447104"/>
              <a:ext cx="296117" cy="29611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e</a:t>
              </a:r>
              <a:endParaRPr kumimoji="1" lang="ja-JP" altLang="en-US" dirty="0">
                <a:solidFill>
                  <a:schemeClr val="tx1"/>
                </a:solidFill>
              </a:endParaRPr>
            </a:p>
          </p:txBody>
        </p:sp>
      </p:grpSp>
      <p:sp>
        <p:nvSpPr>
          <p:cNvPr id="68" name="テキスト ボックス 67"/>
          <p:cNvSpPr txBox="1"/>
          <p:nvPr/>
        </p:nvSpPr>
        <p:spPr>
          <a:xfrm>
            <a:off x="3206927" y="4106825"/>
            <a:ext cx="344966" cy="369332"/>
          </a:xfrm>
          <a:prstGeom prst="rect">
            <a:avLst/>
          </a:prstGeom>
          <a:noFill/>
        </p:spPr>
        <p:txBody>
          <a:bodyPr wrap="none" rtlCol="0">
            <a:spAutoFit/>
          </a:bodyPr>
          <a:lstStyle/>
          <a:p>
            <a:r>
              <a:rPr kumimoji="1" lang="en-US" altLang="ja-JP" smtClean="0"/>
              <a:t>ω</a:t>
            </a:r>
            <a:endParaRPr kumimoji="1" lang="ja-JP" altLang="en-US" dirty="0"/>
          </a:p>
        </p:txBody>
      </p:sp>
    </p:spTree>
    <p:extLst>
      <p:ext uri="{BB962C8B-B14F-4D97-AF65-F5344CB8AC3E}">
        <p14:creationId xmlns:p14="http://schemas.microsoft.com/office/powerpoint/2010/main" val="71496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25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9"/>
                                        </p:tgtEl>
                                        <p:attrNameLst>
                                          <p:attrName>style.visibility</p:attrName>
                                        </p:attrNameLst>
                                      </p:cBhvr>
                                      <p:to>
                                        <p:strVal val="hidden"/>
                                      </p:to>
                                    </p:set>
                                  </p:childTnLst>
                                </p:cTn>
                              </p:par>
                              <p:par>
                                <p:cTn id="20" presetID="12" presetClass="entr" presetSubtype="2"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additive="base">
                                        <p:cTn id="22" dur="500"/>
                                        <p:tgtEl>
                                          <p:spTgt spid="56"/>
                                        </p:tgtEl>
                                        <p:attrNameLst>
                                          <p:attrName>ppt_x</p:attrName>
                                        </p:attrNameLst>
                                      </p:cBhvr>
                                      <p:tavLst>
                                        <p:tav tm="0">
                                          <p:val>
                                            <p:strVal val="#ppt_x+#ppt_w*1.125000"/>
                                          </p:val>
                                        </p:tav>
                                        <p:tav tm="100000">
                                          <p:val>
                                            <p:strVal val="#ppt_x"/>
                                          </p:val>
                                        </p:tav>
                                      </p:tavLst>
                                    </p:anim>
                                    <p:animEffect transition="in" filter="wipe(left)">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8"/>
                                        </p:tgtEl>
                                        <p:attrNameLst>
                                          <p:attrName>style.visibility</p:attrName>
                                        </p:attrNameLst>
                                      </p:cBhvr>
                                      <p:to>
                                        <p:strVal val="visible"/>
                                      </p:to>
                                    </p:set>
                                  </p:childTnLst>
                                </p:cTn>
                              </p:par>
                            </p:childTnLst>
                          </p:cTn>
                        </p:par>
                        <p:par>
                          <p:cTn id="30" fill="hold">
                            <p:stCondLst>
                              <p:cond delay="0"/>
                            </p:stCondLst>
                            <p:childTnLst>
                              <p:par>
                                <p:cTn id="31" presetID="22" presetClass="entr" presetSubtype="4" fill="hold" nodeType="afterEffect">
                                  <p:stCondLst>
                                    <p:cond delay="250"/>
                                  </p:stCondLst>
                                  <p:childTnLst>
                                    <p:set>
                                      <p:cBhvr>
                                        <p:cTn id="32" dur="1" fill="hold">
                                          <p:stCondLst>
                                            <p:cond delay="0"/>
                                          </p:stCondLst>
                                        </p:cTn>
                                        <p:tgtEl>
                                          <p:spTgt spid="50"/>
                                        </p:tgtEl>
                                        <p:attrNameLst>
                                          <p:attrName>style.visibility</p:attrName>
                                        </p:attrNameLst>
                                      </p:cBhvr>
                                      <p:to>
                                        <p:strVal val="visible"/>
                                      </p:to>
                                    </p:set>
                                    <p:animEffect transition="in" filter="wipe(down)">
                                      <p:cBhvr>
                                        <p:cTn id="33" dur="500"/>
                                        <p:tgtEl>
                                          <p:spTgt spid="50"/>
                                        </p:tgtEl>
                                      </p:cBhvr>
                                    </p:animEffect>
                                  </p:childTnLst>
                                </p:cTn>
                              </p:par>
                            </p:childTnLst>
                          </p:cTn>
                        </p:par>
                        <p:par>
                          <p:cTn id="34" fill="hold">
                            <p:stCondLst>
                              <p:cond delay="750"/>
                            </p:stCondLst>
                            <p:childTnLst>
                              <p:par>
                                <p:cTn id="35" presetID="22" presetClass="entr" presetSubtype="1"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up)">
                                      <p:cBhvr>
                                        <p:cTn id="37" dur="500"/>
                                        <p:tgtEl>
                                          <p:spTgt spid="51"/>
                                        </p:tgtEl>
                                      </p:cBhvr>
                                    </p:animEffect>
                                  </p:childTnLst>
                                </p:cTn>
                              </p:par>
                              <p:par>
                                <p:cTn id="38" presetID="10" presetClass="exit" presetSubtype="0" fill="hold" nodeType="withEffect">
                                  <p:stCondLst>
                                    <p:cond delay="0"/>
                                  </p:stCondLst>
                                  <p:childTnLst>
                                    <p:animEffect transition="out" filter="fade">
                                      <p:cBhvr>
                                        <p:cTn id="39" dur="500"/>
                                        <p:tgtEl>
                                          <p:spTgt spid="70"/>
                                        </p:tgtEl>
                                      </p:cBhvr>
                                    </p:animEffect>
                                    <p:set>
                                      <p:cBhvr>
                                        <p:cTn id="40" dur="1" fill="hold">
                                          <p:stCondLst>
                                            <p:cond delay="499"/>
                                          </p:stCondLst>
                                        </p:cTn>
                                        <p:tgtEl>
                                          <p:spTgt spid="70"/>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500"/>
                                        <p:tgtEl>
                                          <p:spTgt spid="7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1" nodeType="clickEffect">
                                  <p:stCondLst>
                                    <p:cond delay="0"/>
                                  </p:stCondLst>
                                  <p:childTnLst>
                                    <p:animEffect transition="out" filter="dissolve">
                                      <p:cBhvr>
                                        <p:cTn id="47" dur="500"/>
                                        <p:tgtEl>
                                          <p:spTgt spid="23"/>
                                        </p:tgtEl>
                                      </p:cBhvr>
                                    </p:animEffect>
                                    <p:set>
                                      <p:cBhvr>
                                        <p:cTn id="48" dur="1" fill="hold">
                                          <p:stCondLst>
                                            <p:cond delay="499"/>
                                          </p:stCondLst>
                                        </p:cTn>
                                        <p:tgtEl>
                                          <p:spTgt spid="23"/>
                                        </p:tgtEl>
                                        <p:attrNameLst>
                                          <p:attrName>style.visibility</p:attrName>
                                        </p:attrNameLst>
                                      </p:cBhvr>
                                      <p:to>
                                        <p:strVal val="hidden"/>
                                      </p:to>
                                    </p:set>
                                  </p:childTnLst>
                                </p:cTn>
                              </p:par>
                              <p:par>
                                <p:cTn id="49" presetID="18" presetClass="entr" presetSubtype="12"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strips(downLeft)">
                                      <p:cBhvr>
                                        <p:cTn id="5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48" grpId="0" animBg="1"/>
      <p:bldP spid="6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12E8D4E-DECA-9E4B-9C0E-AC7CBABFBF3B}" type="slidenum">
              <a:rPr lang="ja-JP" altLang="en-US"/>
              <a:t>15</a:t>
            </a:fld>
            <a:endParaRPr lang="ja-JP" altLang="en-US" dirty="0"/>
          </a:p>
        </p:txBody>
      </p:sp>
      <p:sp>
        <p:nvSpPr>
          <p:cNvPr id="7" name="テキスト ボックス 6"/>
          <p:cNvSpPr txBox="1"/>
          <p:nvPr/>
        </p:nvSpPr>
        <p:spPr>
          <a:xfrm>
            <a:off x="324003" y="0"/>
            <a:ext cx="3868367" cy="523220"/>
          </a:xfrm>
          <a:prstGeom prst="rect">
            <a:avLst/>
          </a:prstGeom>
          <a:noFill/>
        </p:spPr>
        <p:txBody>
          <a:bodyPr wrap="none" rtlCol="0">
            <a:spAutoFit/>
          </a:bodyPr>
          <a:lstStyle/>
          <a:p>
            <a:r>
              <a:rPr lang="en-US" altLang="ja-JP" sz="2800" b="1" dirty="0"/>
              <a:t>Design of the equipment</a:t>
            </a:r>
            <a:endParaRPr lang="ja-JP" altLang="en-US" sz="2800" b="1" dirty="0"/>
          </a:p>
        </p:txBody>
      </p:sp>
      <p:graphicFrame>
        <p:nvGraphicFramePr>
          <p:cNvPr id="10" name="表 9"/>
          <p:cNvGraphicFramePr>
            <a:graphicFrameLocks noGrp="1"/>
          </p:cNvGraphicFramePr>
          <p:nvPr>
            <p:extLst>
              <p:ext uri="{D42A27DB-BD31-4B8C-83A1-F6EECF244321}">
                <p14:modId xmlns:p14="http://schemas.microsoft.com/office/powerpoint/2010/main" val="887849982"/>
              </p:ext>
            </p:extLst>
          </p:nvPr>
        </p:nvGraphicFramePr>
        <p:xfrm>
          <a:off x="1527858" y="4006074"/>
          <a:ext cx="6088284" cy="2389543"/>
        </p:xfrm>
        <a:graphic>
          <a:graphicData uri="http://schemas.openxmlformats.org/drawingml/2006/table">
            <a:tbl>
              <a:tblPr firstRow="1" bandRow="1">
                <a:tableStyleId>{5C22544A-7EE6-4342-B048-85BDC9FD1C3A}</a:tableStyleId>
              </a:tblPr>
              <a:tblGrid>
                <a:gridCol w="1522071"/>
                <a:gridCol w="1522071"/>
                <a:gridCol w="1522071"/>
                <a:gridCol w="1522071"/>
              </a:tblGrid>
              <a:tr h="437205">
                <a:tc>
                  <a:txBody>
                    <a:bodyPr/>
                    <a:lstStyle/>
                    <a:p>
                      <a:pPr algn="ctr"/>
                      <a:endParaRPr kumimoji="1" lang="ja-JP" altLang="en-US" sz="1600" dirty="0"/>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kumimoji="1" lang="en-US" altLang="ja-JP" sz="1600" dirty="0" smtClean="0"/>
                        <a:t>Cerenkov counter</a:t>
                      </a:r>
                      <a:endParaRPr kumimoji="1" lang="ja-JP" altLang="en-US" sz="1600" dirty="0"/>
                    </a:p>
                  </a:txBody>
                  <a:tcPr marL="68580" marR="68580" marT="34290" marB="34290" anchor="ctr">
                    <a:lnT w="12700" cap="flat" cmpd="sng" algn="ctr">
                      <a:solidFill>
                        <a:schemeClr val="tx1"/>
                      </a:solidFill>
                      <a:prstDash val="solid"/>
                      <a:round/>
                      <a:headEnd type="none" w="med" len="med"/>
                      <a:tailEnd type="none" w="med" len="med"/>
                    </a:lnT>
                  </a:tcPr>
                </a:tc>
                <a:tc>
                  <a:txBody>
                    <a:bodyPr/>
                    <a:lstStyle/>
                    <a:p>
                      <a:pPr algn="ctr"/>
                      <a:r>
                        <a:rPr kumimoji="1" lang="en-US" altLang="ja-JP" sz="1600" dirty="0" smtClean="0"/>
                        <a:t>Scintillation counter</a:t>
                      </a:r>
                      <a:endParaRPr kumimoji="1" lang="ja-JP" altLang="en-US" sz="1600" dirty="0"/>
                    </a:p>
                  </a:txBody>
                  <a:tcPr marL="68580" marR="68580" marT="34290" marB="34290" anchor="ctr">
                    <a:lnT w="12700" cap="flat" cmpd="sng" algn="ctr">
                      <a:solidFill>
                        <a:schemeClr val="tx1"/>
                      </a:solidFill>
                      <a:prstDash val="solid"/>
                      <a:round/>
                      <a:headEnd type="none" w="med" len="med"/>
                      <a:tailEnd type="none" w="med" len="med"/>
                    </a:lnT>
                  </a:tcPr>
                </a:tc>
                <a:tc>
                  <a:txBody>
                    <a:bodyPr/>
                    <a:lstStyle/>
                    <a:p>
                      <a:pPr algn="ctr"/>
                      <a:r>
                        <a:rPr kumimoji="1" lang="en-US" altLang="ja-JP" sz="1600" dirty="0" smtClean="0"/>
                        <a:t>Cu plate</a:t>
                      </a:r>
                      <a:endParaRPr kumimoji="1" lang="ja-JP" altLang="en-US" sz="1600" dirty="0"/>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64827">
                <a:tc>
                  <a:txBody>
                    <a:bodyPr/>
                    <a:lstStyle/>
                    <a:p>
                      <a:pPr algn="ctr"/>
                      <a:r>
                        <a:rPr kumimoji="1" lang="en-US" altLang="ja-JP" sz="1600" dirty="0" smtClean="0"/>
                        <a:t>Length[cm]</a:t>
                      </a:r>
                      <a:endParaRPr kumimoji="1" lang="ja-JP" altLang="en-US" sz="1600" dirty="0"/>
                    </a:p>
                  </a:txBody>
                  <a:tcPr marL="68580" marR="68580" marT="34290" marB="34290" anchor="ctr">
                    <a:lnL w="12700" cap="flat" cmpd="sng" algn="ctr">
                      <a:solidFill>
                        <a:schemeClr val="tx1"/>
                      </a:solidFill>
                      <a:prstDash val="solid"/>
                      <a:round/>
                      <a:headEnd type="none" w="med" len="med"/>
                      <a:tailEnd type="none" w="med" len="med"/>
                    </a:lnL>
                  </a:tcPr>
                </a:tc>
                <a:tc>
                  <a:txBody>
                    <a:bodyPr/>
                    <a:lstStyle/>
                    <a:p>
                      <a:pPr algn="ctr"/>
                      <a:r>
                        <a:rPr kumimoji="1" lang="en-US" altLang="ja-JP" sz="1600" dirty="0" smtClean="0"/>
                        <a:t>140</a:t>
                      </a:r>
                      <a:endParaRPr kumimoji="1" lang="ja-JP" altLang="en-US" sz="1600" dirty="0"/>
                    </a:p>
                  </a:txBody>
                  <a:tcPr marL="68580" marR="68580" marT="34290" marB="34290" anchor="ctr"/>
                </a:tc>
                <a:tc>
                  <a:txBody>
                    <a:bodyPr/>
                    <a:lstStyle/>
                    <a:p>
                      <a:pPr algn="ctr"/>
                      <a:r>
                        <a:rPr kumimoji="1" lang="en-US" altLang="ja-JP" sz="1600" dirty="0" smtClean="0"/>
                        <a:t>100</a:t>
                      </a:r>
                      <a:endParaRPr kumimoji="1" lang="ja-JP" altLang="en-US" sz="1600" dirty="0"/>
                    </a:p>
                  </a:txBody>
                  <a:tcPr marL="68580" marR="68580" marT="34290" marB="34290" anchor="ctr"/>
                </a:tc>
                <a:tc>
                  <a:txBody>
                    <a:bodyPr/>
                    <a:lstStyle/>
                    <a:p>
                      <a:pPr algn="ctr"/>
                      <a:r>
                        <a:rPr kumimoji="1" lang="en-US" altLang="ja-JP" sz="1600" dirty="0" smtClean="0"/>
                        <a:t>25</a:t>
                      </a:r>
                      <a:endParaRPr kumimoji="1" lang="ja-JP" altLang="en-US" sz="1600" dirty="0"/>
                    </a:p>
                  </a:txBody>
                  <a:tcPr marL="68580" marR="68580" marT="34290" marB="34290" anchor="ctr">
                    <a:lnR w="12700" cap="flat" cmpd="sng" algn="ctr">
                      <a:solidFill>
                        <a:schemeClr val="tx1"/>
                      </a:solidFill>
                      <a:prstDash val="solid"/>
                      <a:round/>
                      <a:headEnd type="none" w="med" len="med"/>
                      <a:tailEnd type="none" w="med" len="med"/>
                    </a:lnR>
                  </a:tcPr>
                </a:tc>
              </a:tr>
              <a:tr h="364827">
                <a:tc>
                  <a:txBody>
                    <a:bodyPr/>
                    <a:lstStyle/>
                    <a:p>
                      <a:pPr algn="ctr"/>
                      <a:r>
                        <a:rPr kumimoji="1" lang="en-US" altLang="ja-JP" sz="1600" dirty="0" smtClean="0"/>
                        <a:t>Width[cm]</a:t>
                      </a:r>
                      <a:endParaRPr kumimoji="1" lang="ja-JP" altLang="en-US" sz="1600" dirty="0"/>
                    </a:p>
                  </a:txBody>
                  <a:tcPr marL="68580" marR="68580" marT="34290" marB="34290" anchor="ctr">
                    <a:lnL w="12700" cap="flat" cmpd="sng" algn="ctr">
                      <a:solidFill>
                        <a:schemeClr val="tx1"/>
                      </a:solidFill>
                      <a:prstDash val="solid"/>
                      <a:round/>
                      <a:headEnd type="none" w="med" len="med"/>
                      <a:tailEnd type="none" w="med" len="med"/>
                    </a:lnL>
                  </a:tcPr>
                </a:tc>
                <a:tc>
                  <a:txBody>
                    <a:bodyPr/>
                    <a:lstStyle/>
                    <a:p>
                      <a:pPr algn="ctr"/>
                      <a:r>
                        <a:rPr kumimoji="1" lang="en-US" altLang="ja-JP" sz="1600" dirty="0" smtClean="0"/>
                        <a:t>10</a:t>
                      </a:r>
                      <a:endParaRPr kumimoji="1" lang="ja-JP" altLang="en-US" sz="1600" dirty="0"/>
                    </a:p>
                  </a:txBody>
                  <a:tcPr marL="68580" marR="68580" marT="34290" marB="34290" anchor="ctr"/>
                </a:tc>
                <a:tc>
                  <a:txBody>
                    <a:bodyPr/>
                    <a:lstStyle/>
                    <a:p>
                      <a:pPr algn="ctr"/>
                      <a:r>
                        <a:rPr kumimoji="1" lang="en-US" altLang="ja-JP" sz="1600" dirty="0" smtClean="0"/>
                        <a:t>20</a:t>
                      </a:r>
                      <a:endParaRPr kumimoji="1" lang="ja-JP" altLang="en-US" sz="1600" dirty="0"/>
                    </a:p>
                  </a:txBody>
                  <a:tcPr marL="68580" marR="68580" marT="34290" marB="34290" anchor="ctr"/>
                </a:tc>
                <a:tc>
                  <a:txBody>
                    <a:bodyPr/>
                    <a:lstStyle/>
                    <a:p>
                      <a:pPr algn="ctr"/>
                      <a:r>
                        <a:rPr kumimoji="1" lang="en-US" altLang="ja-JP" sz="1600" dirty="0" smtClean="0"/>
                        <a:t>25</a:t>
                      </a:r>
                      <a:endParaRPr kumimoji="1" lang="ja-JP" altLang="en-US" sz="1600" dirty="0"/>
                    </a:p>
                  </a:txBody>
                  <a:tcPr marL="68580" marR="68580" marT="34290" marB="34290" anchor="ctr">
                    <a:lnR w="12700" cap="flat" cmpd="sng" algn="ctr">
                      <a:solidFill>
                        <a:schemeClr val="tx1"/>
                      </a:solidFill>
                      <a:prstDash val="solid"/>
                      <a:round/>
                      <a:headEnd type="none" w="med" len="med"/>
                      <a:tailEnd type="none" w="med" len="med"/>
                    </a:lnR>
                  </a:tcPr>
                </a:tc>
              </a:tr>
              <a:tr h="738802">
                <a:tc>
                  <a:txBody>
                    <a:bodyPr/>
                    <a:lstStyle/>
                    <a:p>
                      <a:pPr algn="ctr"/>
                      <a:r>
                        <a:rPr kumimoji="1" lang="en-US" altLang="ja-JP" sz="1600" dirty="0" smtClean="0"/>
                        <a:t>Height[cm]</a:t>
                      </a:r>
                      <a:endParaRPr kumimoji="1" lang="ja-JP" altLang="en-US" sz="1600" dirty="0"/>
                    </a:p>
                  </a:txBody>
                  <a:tcPr marL="68580" marR="68580" marT="34290" marB="34290" anchor="ctr">
                    <a:lnL w="12700" cap="flat" cmpd="sng" algn="ctr">
                      <a:solidFill>
                        <a:schemeClr val="tx1"/>
                      </a:solidFill>
                      <a:prstDash val="solid"/>
                      <a:round/>
                      <a:headEnd type="none" w="med" len="med"/>
                      <a:tailEnd type="none" w="med" len="med"/>
                    </a:lnL>
                  </a:tcPr>
                </a:tc>
                <a:tc>
                  <a:txBody>
                    <a:bodyPr/>
                    <a:lstStyle/>
                    <a:p>
                      <a:pPr algn="ctr"/>
                      <a:r>
                        <a:rPr kumimoji="1" lang="en-US" altLang="ja-JP" sz="1600" dirty="0" smtClean="0"/>
                        <a:t>4</a:t>
                      </a:r>
                      <a:endParaRPr kumimoji="1" lang="ja-JP" altLang="en-US" sz="1600" dirty="0"/>
                    </a:p>
                  </a:txBody>
                  <a:tcPr marL="68580" marR="68580" marT="34290" marB="34290" anchor="ctr"/>
                </a:tc>
                <a:tc>
                  <a:txBody>
                    <a:bodyPr/>
                    <a:lstStyle/>
                    <a:p>
                      <a:pPr algn="ctr"/>
                      <a:r>
                        <a:rPr kumimoji="1" lang="en-US" altLang="ja-JP" sz="1600" dirty="0" smtClean="0"/>
                        <a:t>5</a:t>
                      </a:r>
                      <a:endParaRPr kumimoji="1" lang="ja-JP" altLang="en-US" sz="1600" dirty="0"/>
                    </a:p>
                  </a:txBody>
                  <a:tcPr marL="68580" marR="68580" marT="34290" marB="34290" anchor="ctr"/>
                </a:tc>
                <a:tc>
                  <a:txBody>
                    <a:bodyPr/>
                    <a:lstStyle/>
                    <a:p>
                      <a:pPr algn="ctr"/>
                      <a:r>
                        <a:rPr kumimoji="1" lang="en-US" altLang="ja-JP" sz="1600" dirty="0" smtClean="0"/>
                        <a:t>0.5×2</a:t>
                      </a:r>
                    </a:p>
                    <a:p>
                      <a:pPr algn="ctr"/>
                      <a:r>
                        <a:rPr kumimoji="1" lang="en-US" altLang="ja-JP" sz="1600" dirty="0" smtClean="0"/>
                        <a:t>double-coursed</a:t>
                      </a:r>
                      <a:endParaRPr kumimoji="1" lang="ja-JP" altLang="en-US" sz="1600" dirty="0"/>
                    </a:p>
                  </a:txBody>
                  <a:tcPr marL="68580" marR="68580" marT="34290" marB="34290" anchor="ctr">
                    <a:lnR w="12700" cap="flat" cmpd="sng" algn="ctr">
                      <a:solidFill>
                        <a:schemeClr val="tx1"/>
                      </a:solidFill>
                      <a:prstDash val="solid"/>
                      <a:round/>
                      <a:headEnd type="none" w="med" len="med"/>
                      <a:tailEnd type="none" w="med" len="med"/>
                    </a:lnR>
                  </a:tcPr>
                </a:tc>
              </a:tr>
              <a:tr h="364827">
                <a:tc>
                  <a:txBody>
                    <a:bodyPr/>
                    <a:lstStyle/>
                    <a:p>
                      <a:pPr algn="ctr"/>
                      <a:r>
                        <a:rPr kumimoji="1" lang="en-US" altLang="ja-JP" sz="1600" dirty="0" smtClean="0"/>
                        <a:t>number</a:t>
                      </a:r>
                      <a:endParaRPr kumimoji="1" lang="ja-JP" altLang="en-US" sz="1600" dirty="0"/>
                    </a:p>
                  </a:txBody>
                  <a:tcPr marL="68580" marR="68580" marT="34290" marB="3429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2</a:t>
                      </a:r>
                      <a:endParaRPr kumimoji="1" lang="ja-JP" altLang="en-US" sz="1600" dirty="0"/>
                    </a:p>
                  </a:txBody>
                  <a:tcPr marL="68580" marR="68580" marT="34290" marB="34290" anchor="ctr">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2</a:t>
                      </a:r>
                      <a:endParaRPr kumimoji="1" lang="ja-JP" altLang="en-US" sz="1600" dirty="0"/>
                    </a:p>
                  </a:txBody>
                  <a:tcPr marL="68580" marR="68580" marT="34290" marB="34290" anchor="ctr">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6</a:t>
                      </a:r>
                      <a:endParaRPr kumimoji="1" lang="ja-JP" altLang="en-US" sz="1600" dirty="0"/>
                    </a:p>
                  </a:txBody>
                  <a:tcPr marL="68580" marR="68580" marT="34290" marB="3429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172" y="556370"/>
            <a:ext cx="4363656" cy="3272742"/>
          </a:xfrm>
          <a:prstGeom prst="rect">
            <a:avLst/>
          </a:prstGeom>
        </p:spPr>
      </p:pic>
      <p:grpSp>
        <p:nvGrpSpPr>
          <p:cNvPr id="37" name="図形グループ 36"/>
          <p:cNvGrpSpPr/>
          <p:nvPr/>
        </p:nvGrpSpPr>
        <p:grpSpPr>
          <a:xfrm>
            <a:off x="6319777" y="1638405"/>
            <a:ext cx="2700443" cy="369332"/>
            <a:chOff x="6099853" y="1638405"/>
            <a:chExt cx="2700443" cy="369332"/>
          </a:xfrm>
        </p:grpSpPr>
        <p:cxnSp>
          <p:nvCxnSpPr>
            <p:cNvPr id="8" name="直線矢印コネクタ 7"/>
            <p:cNvCxnSpPr/>
            <p:nvPr/>
          </p:nvCxnSpPr>
          <p:spPr>
            <a:xfrm flipH="1">
              <a:off x="6099853" y="1828800"/>
              <a:ext cx="8055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6905354" y="1638405"/>
              <a:ext cx="1894942" cy="369332"/>
            </a:xfrm>
            <a:prstGeom prst="rect">
              <a:avLst/>
            </a:prstGeom>
            <a:noFill/>
          </p:spPr>
          <p:txBody>
            <a:bodyPr wrap="none" rtlCol="0">
              <a:spAutoFit/>
            </a:bodyPr>
            <a:lstStyle/>
            <a:p>
              <a:r>
                <a:rPr kumimoji="1" lang="en-US" altLang="ja-JP" dirty="0" smtClean="0"/>
                <a:t>Cerenkov counter</a:t>
              </a:r>
              <a:endParaRPr kumimoji="1" lang="ja-JP" altLang="en-US" dirty="0"/>
            </a:p>
          </p:txBody>
        </p:sp>
      </p:grpSp>
      <p:grpSp>
        <p:nvGrpSpPr>
          <p:cNvPr id="38" name="図形グループ 37"/>
          <p:cNvGrpSpPr/>
          <p:nvPr/>
        </p:nvGrpSpPr>
        <p:grpSpPr>
          <a:xfrm>
            <a:off x="6319777" y="2772931"/>
            <a:ext cx="2866578" cy="369332"/>
            <a:chOff x="6099853" y="2772931"/>
            <a:chExt cx="2866578" cy="369332"/>
          </a:xfrm>
        </p:grpSpPr>
        <p:cxnSp>
          <p:nvCxnSpPr>
            <p:cNvPr id="11" name="直線矢印コネクタ 10"/>
            <p:cNvCxnSpPr>
              <a:stCxn id="14" idx="1"/>
            </p:cNvCxnSpPr>
            <p:nvPr/>
          </p:nvCxnSpPr>
          <p:spPr>
            <a:xfrm flipH="1" flipV="1">
              <a:off x="6099853" y="2772931"/>
              <a:ext cx="805501" cy="1846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stCxn id="14" idx="1"/>
            </p:cNvCxnSpPr>
            <p:nvPr/>
          </p:nvCxnSpPr>
          <p:spPr>
            <a:xfrm flipH="1">
              <a:off x="6099853" y="2957597"/>
              <a:ext cx="805501" cy="1846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6905354" y="2772931"/>
              <a:ext cx="2061077" cy="369332"/>
            </a:xfrm>
            <a:prstGeom prst="rect">
              <a:avLst/>
            </a:prstGeom>
            <a:noFill/>
          </p:spPr>
          <p:txBody>
            <a:bodyPr wrap="none" rtlCol="0">
              <a:spAutoFit/>
            </a:bodyPr>
            <a:lstStyle/>
            <a:p>
              <a:r>
                <a:rPr kumimoji="1" lang="en-US" altLang="ja-JP" dirty="0" smtClean="0"/>
                <a:t>Scintillation counter</a:t>
              </a:r>
              <a:endParaRPr kumimoji="1" lang="ja-JP" altLang="en-US" dirty="0"/>
            </a:p>
          </p:txBody>
        </p:sp>
      </p:grpSp>
      <p:grpSp>
        <p:nvGrpSpPr>
          <p:cNvPr id="39" name="図形グループ 38"/>
          <p:cNvGrpSpPr/>
          <p:nvPr/>
        </p:nvGrpSpPr>
        <p:grpSpPr>
          <a:xfrm>
            <a:off x="686301" y="2902866"/>
            <a:ext cx="2503947" cy="369332"/>
            <a:chOff x="466377" y="2902866"/>
            <a:chExt cx="2503947" cy="369332"/>
          </a:xfrm>
        </p:grpSpPr>
        <p:cxnSp>
          <p:nvCxnSpPr>
            <p:cNvPr id="22" name="直線矢印コネクタ 21"/>
            <p:cNvCxnSpPr/>
            <p:nvPr/>
          </p:nvCxnSpPr>
          <p:spPr>
            <a:xfrm>
              <a:off x="1449338" y="3079828"/>
              <a:ext cx="1520986" cy="154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466377" y="2902866"/>
              <a:ext cx="982961" cy="369332"/>
            </a:xfrm>
            <a:prstGeom prst="rect">
              <a:avLst/>
            </a:prstGeom>
            <a:noFill/>
          </p:spPr>
          <p:txBody>
            <a:bodyPr wrap="none" rtlCol="0">
              <a:spAutoFit/>
            </a:bodyPr>
            <a:lstStyle/>
            <a:p>
              <a:r>
                <a:rPr kumimoji="1" lang="en-US" altLang="ja-JP" smtClean="0"/>
                <a:t>solenoid</a:t>
              </a:r>
              <a:endParaRPr kumimoji="1" lang="ja-JP" altLang="en-US" dirty="0"/>
            </a:p>
          </p:txBody>
        </p:sp>
      </p:grpSp>
    </p:spTree>
    <p:extLst>
      <p:ext uri="{BB962C8B-B14F-4D97-AF65-F5344CB8AC3E}">
        <p14:creationId xmlns:p14="http://schemas.microsoft.com/office/powerpoint/2010/main" val="2866619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4003" y="0"/>
            <a:ext cx="3504486" cy="523220"/>
          </a:xfrm>
          <a:prstGeom prst="rect">
            <a:avLst/>
          </a:prstGeom>
          <a:noFill/>
        </p:spPr>
        <p:txBody>
          <a:bodyPr wrap="none" rtlCol="0">
            <a:spAutoFit/>
          </a:bodyPr>
          <a:lstStyle/>
          <a:p>
            <a:r>
              <a:rPr lang="en-US" altLang="ja-JP" sz="2800" b="1" dirty="0"/>
              <a:t>Design of the solenoid</a:t>
            </a:r>
            <a:endParaRPr lang="ja-JP" altLang="en-US" sz="2800" b="1" dirty="0"/>
          </a:p>
        </p:txBody>
      </p:sp>
      <p:sp>
        <p:nvSpPr>
          <p:cNvPr id="3" name="テキスト ボックス 2"/>
          <p:cNvSpPr txBox="1"/>
          <p:nvPr/>
        </p:nvSpPr>
        <p:spPr>
          <a:xfrm>
            <a:off x="324000" y="623246"/>
            <a:ext cx="8458157" cy="369332"/>
          </a:xfrm>
          <a:prstGeom prst="rect">
            <a:avLst/>
          </a:prstGeom>
          <a:noFill/>
        </p:spPr>
        <p:txBody>
          <a:bodyPr wrap="square" rtlCol="0">
            <a:spAutoFit/>
          </a:bodyPr>
          <a:lstStyle/>
          <a:p>
            <a:r>
              <a:rPr lang="en-US" altLang="ja-JP" dirty="0"/>
              <a:t>We enlarged a solenoid to almost four times in order to adapt for the size of scintillators.</a:t>
            </a:r>
          </a:p>
        </p:txBody>
      </p:sp>
      <p:sp>
        <p:nvSpPr>
          <p:cNvPr id="4" name="テキスト ボックス 3"/>
          <p:cNvSpPr txBox="1"/>
          <p:nvPr/>
        </p:nvSpPr>
        <p:spPr>
          <a:xfrm>
            <a:off x="324000" y="1155698"/>
            <a:ext cx="8458156" cy="369332"/>
          </a:xfrm>
          <a:prstGeom prst="rect">
            <a:avLst/>
          </a:prstGeom>
          <a:noFill/>
        </p:spPr>
        <p:txBody>
          <a:bodyPr wrap="square" rtlCol="0">
            <a:spAutoFit/>
          </a:bodyPr>
          <a:lstStyle/>
          <a:p>
            <a:r>
              <a:rPr lang="en-US" altLang="ja-JP" dirty="0"/>
              <a:t>It also contributes to homogeneity of magnetic field.</a:t>
            </a:r>
            <a:endParaRPr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804417427"/>
              </p:ext>
            </p:extLst>
          </p:nvPr>
        </p:nvGraphicFramePr>
        <p:xfrm>
          <a:off x="324000" y="2463067"/>
          <a:ext cx="4295367" cy="3085120"/>
        </p:xfrm>
        <a:graphic>
          <a:graphicData uri="http://schemas.openxmlformats.org/drawingml/2006/table">
            <a:tbl>
              <a:tblPr firstRow="1" bandRow="1">
                <a:tableStyleId>{5C22544A-7EE6-4342-B048-85BDC9FD1C3A}</a:tableStyleId>
              </a:tblPr>
              <a:tblGrid>
                <a:gridCol w="1431789"/>
                <a:gridCol w="1431789"/>
                <a:gridCol w="1431789"/>
              </a:tblGrid>
              <a:tr h="505772">
                <a:tc>
                  <a:txBody>
                    <a:bodyPr/>
                    <a:lstStyle/>
                    <a:p>
                      <a:pPr algn="ctr"/>
                      <a:endParaRPr kumimoji="1" lang="ja-JP" altLang="en-US" sz="1600" dirty="0"/>
                    </a:p>
                  </a:txBody>
                  <a:tcPr marL="68580" marR="68580" marT="34290" marB="34290" anchor="ctr"/>
                </a:tc>
                <a:tc>
                  <a:txBody>
                    <a:bodyPr/>
                    <a:lstStyle/>
                    <a:p>
                      <a:pPr algn="ctr"/>
                      <a:r>
                        <a:rPr kumimoji="1" lang="en-US" altLang="ja-JP" sz="1600" dirty="0" smtClean="0"/>
                        <a:t>Last year</a:t>
                      </a:r>
                      <a:endParaRPr kumimoji="1" lang="ja-JP" altLang="en-US" sz="1600" dirty="0"/>
                    </a:p>
                  </a:txBody>
                  <a:tcPr marL="68580" marR="68580" marT="34290" marB="34290" anchor="ctr"/>
                </a:tc>
                <a:tc>
                  <a:txBody>
                    <a:bodyPr/>
                    <a:lstStyle/>
                    <a:p>
                      <a:pPr algn="ctr"/>
                      <a:r>
                        <a:rPr kumimoji="1" lang="en-US" altLang="ja-JP" sz="1600" dirty="0" smtClean="0"/>
                        <a:t>This year</a:t>
                      </a:r>
                      <a:endParaRPr kumimoji="1" lang="ja-JP" altLang="en-US" sz="1600" dirty="0"/>
                    </a:p>
                  </a:txBody>
                  <a:tcPr marL="68580" marR="68580" marT="34290" marB="34290" anchor="ctr"/>
                </a:tc>
              </a:tr>
              <a:tr h="505772">
                <a:tc>
                  <a:txBody>
                    <a:bodyPr/>
                    <a:lstStyle/>
                    <a:p>
                      <a:pPr algn="ctr"/>
                      <a:r>
                        <a:rPr kumimoji="1" lang="en-US" altLang="ja-JP" sz="1600" dirty="0" smtClean="0"/>
                        <a:t>Length[cm]</a:t>
                      </a:r>
                      <a:endParaRPr kumimoji="1" lang="ja-JP" altLang="en-US" sz="1600" dirty="0"/>
                    </a:p>
                  </a:txBody>
                  <a:tcPr marL="68580" marR="68580" marT="34290" marB="34290" anchor="ctr"/>
                </a:tc>
                <a:tc>
                  <a:txBody>
                    <a:bodyPr/>
                    <a:lstStyle/>
                    <a:p>
                      <a:pPr algn="ctr"/>
                      <a:r>
                        <a:rPr kumimoji="1" lang="en-US" altLang="ja-JP" sz="1600" dirty="0" smtClean="0"/>
                        <a:t>38</a:t>
                      </a:r>
                      <a:endParaRPr kumimoji="1" lang="ja-JP" altLang="en-US" sz="1600" dirty="0"/>
                    </a:p>
                  </a:txBody>
                  <a:tcPr marL="68580" marR="68580" marT="34290" marB="34290" anchor="ctr"/>
                </a:tc>
                <a:tc>
                  <a:txBody>
                    <a:bodyPr/>
                    <a:lstStyle/>
                    <a:p>
                      <a:pPr algn="ctr"/>
                      <a:r>
                        <a:rPr kumimoji="1" lang="en-US" altLang="ja-JP" sz="1600" dirty="0" smtClean="0"/>
                        <a:t>116</a:t>
                      </a:r>
                      <a:endParaRPr kumimoji="1" lang="ja-JP" altLang="en-US" sz="1600" dirty="0"/>
                    </a:p>
                  </a:txBody>
                  <a:tcPr marL="68580" marR="68580" marT="34290" marB="34290" anchor="ctr"/>
                </a:tc>
              </a:tr>
              <a:tr h="505772">
                <a:tc>
                  <a:txBody>
                    <a:bodyPr/>
                    <a:lstStyle/>
                    <a:p>
                      <a:pPr algn="ctr"/>
                      <a:r>
                        <a:rPr kumimoji="1" lang="en-US" altLang="ja-JP" sz="1600" dirty="0" smtClean="0"/>
                        <a:t>Width[cm]</a:t>
                      </a:r>
                      <a:endParaRPr kumimoji="1" lang="ja-JP" altLang="en-US" sz="1600" dirty="0"/>
                    </a:p>
                  </a:txBody>
                  <a:tcPr marL="68580" marR="68580" marT="34290" marB="34290" anchor="ctr"/>
                </a:tc>
                <a:tc>
                  <a:txBody>
                    <a:bodyPr/>
                    <a:lstStyle/>
                    <a:p>
                      <a:pPr algn="ctr"/>
                      <a:r>
                        <a:rPr kumimoji="1" lang="en-US" altLang="ja-JP" sz="1600" dirty="0" smtClean="0"/>
                        <a:t>36</a:t>
                      </a:r>
                      <a:endParaRPr kumimoji="1" lang="ja-JP" altLang="en-US" sz="1600" dirty="0"/>
                    </a:p>
                  </a:txBody>
                  <a:tcPr marL="68580" marR="68580" marT="34290" marB="34290" anchor="ctr"/>
                </a:tc>
                <a:tc>
                  <a:txBody>
                    <a:bodyPr/>
                    <a:lstStyle/>
                    <a:p>
                      <a:pPr algn="ctr"/>
                      <a:r>
                        <a:rPr kumimoji="1" lang="en-US" altLang="ja-JP" sz="1600" dirty="0" smtClean="0"/>
                        <a:t>39</a:t>
                      </a:r>
                      <a:endParaRPr kumimoji="1" lang="ja-JP" altLang="en-US" sz="1600" dirty="0"/>
                    </a:p>
                  </a:txBody>
                  <a:tcPr marL="68580" marR="68580" marT="34290" marB="34290" anchor="ctr"/>
                </a:tc>
              </a:tr>
              <a:tr h="505772">
                <a:tc>
                  <a:txBody>
                    <a:bodyPr/>
                    <a:lstStyle/>
                    <a:p>
                      <a:pPr algn="ctr"/>
                      <a:r>
                        <a:rPr kumimoji="1" lang="en-US" altLang="ja-JP" sz="1600" dirty="0" smtClean="0"/>
                        <a:t>Height[cm]</a:t>
                      </a:r>
                      <a:endParaRPr kumimoji="1" lang="ja-JP" altLang="en-US" sz="1600" dirty="0"/>
                    </a:p>
                  </a:txBody>
                  <a:tcPr marL="68580" marR="68580" marT="34290" marB="34290" anchor="ctr"/>
                </a:tc>
                <a:tc>
                  <a:txBody>
                    <a:bodyPr/>
                    <a:lstStyle/>
                    <a:p>
                      <a:pPr algn="ctr"/>
                      <a:r>
                        <a:rPr kumimoji="1" lang="en-US" altLang="ja-JP" sz="1600" dirty="0" smtClean="0"/>
                        <a:t>8</a:t>
                      </a:r>
                      <a:endParaRPr kumimoji="1" lang="ja-JP" altLang="en-US" sz="1600" dirty="0"/>
                    </a:p>
                  </a:txBody>
                  <a:tcPr marL="68580" marR="68580" marT="34290" marB="34290" anchor="ctr"/>
                </a:tc>
                <a:tc>
                  <a:txBody>
                    <a:bodyPr/>
                    <a:lstStyle/>
                    <a:p>
                      <a:pPr algn="ctr"/>
                      <a:r>
                        <a:rPr kumimoji="1" lang="en-US" altLang="ja-JP" sz="1600" dirty="0" smtClean="0"/>
                        <a:t>14</a:t>
                      </a:r>
                      <a:endParaRPr kumimoji="1" lang="ja-JP" altLang="en-US" sz="1600" dirty="0"/>
                    </a:p>
                  </a:txBody>
                  <a:tcPr marL="68580" marR="68580" marT="34290" marB="34290" anchor="ctr"/>
                </a:tc>
              </a:tr>
              <a:tr h="505772">
                <a:tc>
                  <a:txBody>
                    <a:bodyPr/>
                    <a:lstStyle/>
                    <a:p>
                      <a:pPr algn="ctr"/>
                      <a:r>
                        <a:rPr kumimoji="1" lang="en-US" altLang="ja-JP" sz="1600" dirty="0" smtClean="0"/>
                        <a:t>Number of turns</a:t>
                      </a:r>
                      <a:endParaRPr kumimoji="1" lang="ja-JP" altLang="en-US" sz="1600" dirty="0"/>
                    </a:p>
                  </a:txBody>
                  <a:tcPr marL="68580" marR="68580" marT="34290" marB="34290" anchor="ctr"/>
                </a:tc>
                <a:tc>
                  <a:txBody>
                    <a:bodyPr/>
                    <a:lstStyle/>
                    <a:p>
                      <a:pPr algn="ctr"/>
                      <a:r>
                        <a:rPr kumimoji="1" lang="en-US" altLang="ja-JP" sz="1600" dirty="0" smtClean="0"/>
                        <a:t>340</a:t>
                      </a:r>
                      <a:endParaRPr kumimoji="1" lang="ja-JP" altLang="en-US" sz="1600" dirty="0"/>
                    </a:p>
                  </a:txBody>
                  <a:tcPr marL="68580" marR="68580" marT="34290" marB="34290" anchor="ctr"/>
                </a:tc>
                <a:tc>
                  <a:txBody>
                    <a:bodyPr/>
                    <a:lstStyle/>
                    <a:p>
                      <a:pPr algn="ctr"/>
                      <a:r>
                        <a:rPr kumimoji="1" lang="en-US" altLang="ja-JP" sz="1600" dirty="0" smtClean="0"/>
                        <a:t>1104</a:t>
                      </a:r>
                      <a:endParaRPr kumimoji="1" lang="ja-JP" altLang="en-US" sz="1600" dirty="0"/>
                    </a:p>
                  </a:txBody>
                  <a:tcPr marL="68580" marR="68580" marT="34290" marB="34290" anchor="ctr"/>
                </a:tc>
              </a:tr>
              <a:tr h="505772">
                <a:tc>
                  <a:txBody>
                    <a:bodyPr/>
                    <a:lstStyle/>
                    <a:p>
                      <a:pPr algn="ctr"/>
                      <a:r>
                        <a:rPr kumimoji="1" lang="en-US" altLang="ja-JP" sz="1600" dirty="0" smtClean="0"/>
                        <a:t>Current[A]</a:t>
                      </a:r>
                      <a:endParaRPr kumimoji="1" lang="ja-JP" altLang="en-US" sz="1600" dirty="0"/>
                    </a:p>
                  </a:txBody>
                  <a:tcPr marL="68580" marR="68580" marT="34290" marB="34290" anchor="ctr"/>
                </a:tc>
                <a:tc>
                  <a:txBody>
                    <a:bodyPr/>
                    <a:lstStyle/>
                    <a:p>
                      <a:pPr algn="ctr"/>
                      <a:r>
                        <a:rPr kumimoji="1" lang="en-US" altLang="ja-JP" sz="1600" dirty="0" smtClean="0"/>
                        <a:t>5.002</a:t>
                      </a:r>
                      <a:endParaRPr kumimoji="1" lang="ja-JP" altLang="en-US" sz="1600" dirty="0"/>
                    </a:p>
                  </a:txBody>
                  <a:tcPr marL="68580" marR="68580" marT="34290" marB="34290" anchor="ctr"/>
                </a:tc>
                <a:tc>
                  <a:txBody>
                    <a:bodyPr/>
                    <a:lstStyle/>
                    <a:p>
                      <a:pPr algn="ctr"/>
                      <a:r>
                        <a:rPr kumimoji="1" lang="en-US" altLang="ja-JP" sz="1600" dirty="0" smtClean="0"/>
                        <a:t>5.00</a:t>
                      </a:r>
                      <a:endParaRPr kumimoji="1" lang="ja-JP" altLang="en-US" sz="1600" dirty="0"/>
                    </a:p>
                  </a:txBody>
                  <a:tcPr marL="68580" marR="68580" marT="34290" marB="34290" anchor="ctr"/>
                </a:tc>
              </a:tr>
            </a:tbl>
          </a:graphicData>
        </a:graphic>
      </p:graphicFrame>
      <p:sp>
        <p:nvSpPr>
          <p:cNvPr id="10" name="スライド番号プレースホルダー 9"/>
          <p:cNvSpPr>
            <a:spLocks noGrp="1"/>
          </p:cNvSpPr>
          <p:nvPr>
            <p:ph type="sldNum" sz="quarter" idx="12"/>
          </p:nvPr>
        </p:nvSpPr>
        <p:spPr/>
        <p:txBody>
          <a:bodyPr/>
          <a:lstStyle/>
          <a:p>
            <a:fld id="{712E8D4E-DECA-9E4B-9C0E-AC7CBABFBF3B}" type="slidenum">
              <a:rPr kumimoji="1" lang="ja-JP" altLang="en-US" smtClean="0"/>
              <a:t>16</a:t>
            </a:fld>
            <a:endParaRPr kumimoji="1" lang="ja-JP" altLang="en-US"/>
          </a:p>
        </p:txBody>
      </p:sp>
      <p:grpSp>
        <p:nvGrpSpPr>
          <p:cNvPr id="6" name="図形グループ 5"/>
          <p:cNvGrpSpPr/>
          <p:nvPr/>
        </p:nvGrpSpPr>
        <p:grpSpPr>
          <a:xfrm>
            <a:off x="4737005" y="2358851"/>
            <a:ext cx="4045152" cy="2784843"/>
            <a:chOff x="4737005" y="1791695"/>
            <a:chExt cx="4045152" cy="2784843"/>
          </a:xfrm>
        </p:grpSpPr>
        <p:pic>
          <p:nvPicPr>
            <p:cNvPr id="1025" name="Picture 1" descr="age22image24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7005" y="2300403"/>
              <a:ext cx="4045152" cy="227613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6112160" y="1791695"/>
              <a:ext cx="1294842" cy="461665"/>
            </a:xfrm>
            <a:prstGeom prst="rect">
              <a:avLst/>
            </a:prstGeom>
            <a:noFill/>
          </p:spPr>
          <p:txBody>
            <a:bodyPr wrap="none" rtlCol="0">
              <a:spAutoFit/>
            </a:bodyPr>
            <a:lstStyle/>
            <a:p>
              <a:r>
                <a:rPr kumimoji="1" lang="en-US" altLang="ja-JP" sz="2400" smtClean="0"/>
                <a:t>Last year</a:t>
              </a:r>
              <a:endParaRPr kumimoji="1" lang="ja-JP" altLang="en-US" sz="2400" dirty="0"/>
            </a:p>
          </p:txBody>
        </p:sp>
      </p:gr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894858" y="2508794"/>
            <a:ext cx="3991551" cy="2993663"/>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3802" y="2009849"/>
            <a:ext cx="2993663" cy="3991551"/>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894858" y="2508793"/>
            <a:ext cx="3991550" cy="2993663"/>
          </a:xfrm>
          <a:prstGeom prst="rect">
            <a:avLst/>
          </a:prstGeom>
        </p:spPr>
      </p:pic>
      <p:grpSp>
        <p:nvGrpSpPr>
          <p:cNvPr id="15" name="図形グループ 14"/>
          <p:cNvGrpSpPr/>
          <p:nvPr/>
        </p:nvGrpSpPr>
        <p:grpSpPr>
          <a:xfrm>
            <a:off x="5393800" y="1548181"/>
            <a:ext cx="2993665" cy="4453219"/>
            <a:chOff x="5393800" y="981025"/>
            <a:chExt cx="2993665" cy="4453219"/>
          </a:xfrm>
        </p:grpSpPr>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894856" y="1941635"/>
              <a:ext cx="3991553" cy="2993665"/>
            </a:xfrm>
            <a:prstGeom prst="rect">
              <a:avLst/>
            </a:prstGeom>
          </p:spPr>
        </p:pic>
        <p:sp>
          <p:nvSpPr>
            <p:cNvPr id="14" name="テキスト ボックス 13"/>
            <p:cNvSpPr txBox="1"/>
            <p:nvPr/>
          </p:nvSpPr>
          <p:spPr>
            <a:xfrm>
              <a:off x="6239908" y="981025"/>
              <a:ext cx="1301447" cy="461665"/>
            </a:xfrm>
            <a:prstGeom prst="rect">
              <a:avLst/>
            </a:prstGeom>
            <a:noFill/>
          </p:spPr>
          <p:txBody>
            <a:bodyPr wrap="none" rtlCol="0">
              <a:spAutoFit/>
            </a:bodyPr>
            <a:lstStyle/>
            <a:p>
              <a:r>
                <a:rPr kumimoji="1" lang="en-US" altLang="ja-JP" sz="2400" smtClean="0"/>
                <a:t>This year</a:t>
              </a:r>
              <a:endParaRPr kumimoji="1" lang="ja-JP" altLang="en-US" sz="2400" dirty="0"/>
            </a:p>
          </p:txBody>
        </p:sp>
      </p:grpSp>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575" y="2245356"/>
            <a:ext cx="4694046" cy="3520534"/>
          </a:xfrm>
          <a:prstGeom prst="rect">
            <a:avLst/>
          </a:prstGeom>
        </p:spPr>
      </p:pic>
    </p:spTree>
    <p:extLst>
      <p:ext uri="{BB962C8B-B14F-4D97-AF65-F5344CB8AC3E}">
        <p14:creationId xmlns:p14="http://schemas.microsoft.com/office/powerpoint/2010/main" val="13565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2" presetClass="entr" presetSubtype="8"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2" presetClass="exit" presetSubtype="8" fill="hold" nodeType="withEffect">
                                  <p:stCondLst>
                                    <p:cond delay="0"/>
                                  </p:stCondLst>
                                  <p:childTnLst>
                                    <p:anim calcmode="lin" valueType="num">
                                      <p:cBhvr additive="base">
                                        <p:cTn id="29" dur="500"/>
                                        <p:tgtEl>
                                          <p:spTgt spid="13"/>
                                        </p:tgtEl>
                                        <p:attrNameLst>
                                          <p:attrName>ppt_x</p:attrName>
                                        </p:attrNameLst>
                                      </p:cBhvr>
                                      <p:tavLst>
                                        <p:tav tm="0">
                                          <p:val>
                                            <p:strVal val="ppt_x"/>
                                          </p:val>
                                        </p:tav>
                                        <p:tav tm="100000">
                                          <p:val>
                                            <p:strVal val="0-ppt_w/2"/>
                                          </p:val>
                                        </p:tav>
                                      </p:tavLst>
                                    </p:anim>
                                    <p:anim calcmode="lin" valueType="num">
                                      <p:cBhvr additive="base">
                                        <p:cTn id="30" dur="500"/>
                                        <p:tgtEl>
                                          <p:spTgt spid="13"/>
                                        </p:tgtEl>
                                        <p:attrNameLst>
                                          <p:attrName>ppt_y</p:attrName>
                                        </p:attrNameLst>
                                      </p:cBhvr>
                                      <p:tavLst>
                                        <p:tav tm="0">
                                          <p:val>
                                            <p:strVal val="ppt_y"/>
                                          </p:val>
                                        </p:tav>
                                        <p:tav tm="100000">
                                          <p:val>
                                            <p:strVal val="ppt_y"/>
                                          </p:val>
                                        </p:tav>
                                      </p:tavLst>
                                    </p:anim>
                                    <p:set>
                                      <p:cBhvr>
                                        <p:cTn id="31" dur="1" fill="hold">
                                          <p:stCondLst>
                                            <p:cond delay="499"/>
                                          </p:stCondLst>
                                        </p:cTn>
                                        <p:tgtEl>
                                          <p:spTgt spid="13"/>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621" y="366452"/>
            <a:ext cx="7962759" cy="5972069"/>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622" y="366452"/>
            <a:ext cx="7962757" cy="5972069"/>
          </a:xfrm>
          <a:prstGeom prst="rect">
            <a:avLst/>
          </a:prstGeom>
        </p:spPr>
      </p:pic>
      <p:sp>
        <p:nvSpPr>
          <p:cNvPr id="2" name="スライド番号プレースホルダー 1"/>
          <p:cNvSpPr>
            <a:spLocks noGrp="1"/>
          </p:cNvSpPr>
          <p:nvPr>
            <p:ph type="sldNum" sz="quarter" idx="12"/>
          </p:nvPr>
        </p:nvSpPr>
        <p:spPr/>
        <p:txBody>
          <a:bodyPr/>
          <a:lstStyle/>
          <a:p>
            <a:fld id="{181D7695-31A9-49A4-833B-00A1E1F8F3EA}" type="slidenum">
              <a:rPr lang="ja-JP" altLang="en-US" smtClean="0"/>
              <a:pPr/>
              <a:t>17</a:t>
            </a:fld>
            <a:endParaRPr lang="ja-JP" altLang="en-US"/>
          </a:p>
        </p:txBody>
      </p:sp>
      <p:sp>
        <p:nvSpPr>
          <p:cNvPr id="3" name="テキスト ボックス 2"/>
          <p:cNvSpPr txBox="1"/>
          <p:nvPr/>
        </p:nvSpPr>
        <p:spPr>
          <a:xfrm>
            <a:off x="324003" y="0"/>
            <a:ext cx="2313454" cy="369332"/>
          </a:xfrm>
          <a:prstGeom prst="rect">
            <a:avLst/>
          </a:prstGeom>
          <a:noFill/>
        </p:spPr>
        <p:txBody>
          <a:bodyPr wrap="none" rtlCol="0">
            <a:spAutoFit/>
          </a:bodyPr>
          <a:lstStyle/>
          <a:p>
            <a:r>
              <a:rPr lang="en-US" altLang="ja-JP" b="1" dirty="0"/>
              <a:t>Design of the solenoid</a:t>
            </a:r>
            <a:endParaRPr lang="ja-JP" altLang="en-US" b="1" dirty="0"/>
          </a:p>
        </p:txBody>
      </p:sp>
    </p:spTree>
    <p:extLst>
      <p:ext uri="{BB962C8B-B14F-4D97-AF65-F5344CB8AC3E}">
        <p14:creationId xmlns:p14="http://schemas.microsoft.com/office/powerpoint/2010/main" val="13068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12E8D4E-DECA-9E4B-9C0E-AC7CBABFBF3B}" type="slidenum">
              <a:rPr kumimoji="1" lang="ja-JP" altLang="en-US" smtClean="0"/>
              <a:t>18</a:t>
            </a:fld>
            <a:endParaRPr kumimoji="1" lang="ja-JP" altLang="en-US"/>
          </a:p>
        </p:txBody>
      </p:sp>
      <p:sp>
        <p:nvSpPr>
          <p:cNvPr id="6" name="テキスト ボックス 5"/>
          <p:cNvSpPr txBox="1"/>
          <p:nvPr/>
        </p:nvSpPr>
        <p:spPr>
          <a:xfrm>
            <a:off x="324001" y="0"/>
            <a:ext cx="4152355" cy="523220"/>
          </a:xfrm>
          <a:prstGeom prst="rect">
            <a:avLst/>
          </a:prstGeom>
          <a:noFill/>
        </p:spPr>
        <p:txBody>
          <a:bodyPr wrap="none" rtlCol="0">
            <a:spAutoFit/>
          </a:bodyPr>
          <a:lstStyle/>
          <a:p>
            <a:r>
              <a:rPr lang="en-US" altLang="ja-JP" sz="2800" b="1" dirty="0"/>
              <a:t>Magnetic field distribution</a:t>
            </a:r>
            <a:endParaRPr lang="ja-JP" altLang="en-US" sz="2800" b="1" dirty="0"/>
          </a:p>
        </p:txBody>
      </p:sp>
      <p:sp>
        <p:nvSpPr>
          <p:cNvPr id="8" name="テキスト ボックス 7"/>
          <p:cNvSpPr txBox="1"/>
          <p:nvPr/>
        </p:nvSpPr>
        <p:spPr>
          <a:xfrm>
            <a:off x="324000" y="493480"/>
            <a:ext cx="8191350" cy="369332"/>
          </a:xfrm>
          <a:prstGeom prst="rect">
            <a:avLst/>
          </a:prstGeom>
          <a:noFill/>
        </p:spPr>
        <p:txBody>
          <a:bodyPr wrap="square" rtlCol="0">
            <a:spAutoFit/>
          </a:bodyPr>
          <a:lstStyle/>
          <a:p>
            <a:r>
              <a:rPr lang="en-US" altLang="ja-JP" dirty="0"/>
              <a:t>Magnetic field intensity(unit: [G]) was measured using a Hall probe.</a:t>
            </a:r>
          </a:p>
        </p:txBody>
      </p:sp>
      <p:sp>
        <p:nvSpPr>
          <p:cNvPr id="9" name="テキスト ボックス 8"/>
          <p:cNvSpPr txBox="1"/>
          <p:nvPr/>
        </p:nvSpPr>
        <p:spPr>
          <a:xfrm>
            <a:off x="324000" y="862812"/>
            <a:ext cx="8191350" cy="646331"/>
          </a:xfrm>
          <a:prstGeom prst="rect">
            <a:avLst/>
          </a:prstGeom>
          <a:noFill/>
        </p:spPr>
        <p:txBody>
          <a:bodyPr wrap="square" rtlCol="0">
            <a:spAutoFit/>
          </a:bodyPr>
          <a:lstStyle/>
          <a:p>
            <a:r>
              <a:rPr lang="en-US" altLang="ja-JP"/>
              <a:t>The intensity of the central magnetic field was determined based on the amount of current used in the experiment of last year.</a:t>
            </a: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87" y="1562106"/>
            <a:ext cx="6823281" cy="2685703"/>
          </a:xfrm>
          <a:prstGeom prst="rect">
            <a:avLst/>
          </a:prstGeom>
        </p:spPr>
      </p:pic>
      <p:graphicFrame>
        <p:nvGraphicFramePr>
          <p:cNvPr id="11" name="グラフ 10"/>
          <p:cNvGraphicFramePr>
            <a:graphicFrameLocks/>
          </p:cNvGraphicFramePr>
          <p:nvPr>
            <p:extLst>
              <p:ext uri="{D42A27DB-BD31-4B8C-83A1-F6EECF244321}">
                <p14:modId xmlns:p14="http://schemas.microsoft.com/office/powerpoint/2010/main" val="1028523888"/>
              </p:ext>
            </p:extLst>
          </p:nvPr>
        </p:nvGraphicFramePr>
        <p:xfrm>
          <a:off x="590313" y="4074049"/>
          <a:ext cx="7361500" cy="27731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392783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181D7695-31A9-49A4-833B-00A1E1F8F3EA}" type="slidenum">
              <a:rPr lang="ja-JP" altLang="en-US" smtClean="0"/>
              <a:pPr/>
              <a:t>19</a:t>
            </a:fld>
            <a:endParaRPr lang="ja-JP" altLang="en-US"/>
          </a:p>
        </p:txBody>
      </p:sp>
      <p:sp>
        <p:nvSpPr>
          <p:cNvPr id="5" name="テキスト ボックス 4"/>
          <p:cNvSpPr txBox="1"/>
          <p:nvPr/>
        </p:nvSpPr>
        <p:spPr>
          <a:xfrm>
            <a:off x="324001" y="0"/>
            <a:ext cx="2726259" cy="369332"/>
          </a:xfrm>
          <a:prstGeom prst="rect">
            <a:avLst/>
          </a:prstGeom>
          <a:noFill/>
        </p:spPr>
        <p:txBody>
          <a:bodyPr wrap="none" rtlCol="0">
            <a:spAutoFit/>
          </a:bodyPr>
          <a:lstStyle/>
          <a:p>
            <a:r>
              <a:rPr lang="en-US" altLang="ja-JP" b="1" dirty="0"/>
              <a:t>Magnetic field distribution</a:t>
            </a:r>
            <a:endParaRPr lang="ja-JP" altLang="en-US" b="1" dirty="0"/>
          </a:p>
        </p:txBody>
      </p:sp>
      <p:grpSp>
        <p:nvGrpSpPr>
          <p:cNvPr id="30" name="図形グループ 29"/>
          <p:cNvGrpSpPr/>
          <p:nvPr/>
        </p:nvGrpSpPr>
        <p:grpSpPr>
          <a:xfrm>
            <a:off x="38631" y="472170"/>
            <a:ext cx="4208117" cy="5636872"/>
            <a:chOff x="119656" y="472170"/>
            <a:chExt cx="4208117" cy="5636872"/>
          </a:xfrm>
        </p:grpSpPr>
        <p:grpSp>
          <p:nvGrpSpPr>
            <p:cNvPr id="26" name="図形グループ 25"/>
            <p:cNvGrpSpPr/>
            <p:nvPr/>
          </p:nvGrpSpPr>
          <p:grpSpPr>
            <a:xfrm>
              <a:off x="119656" y="472170"/>
              <a:ext cx="4208117" cy="5636872"/>
              <a:chOff x="119656" y="472170"/>
              <a:chExt cx="4208117" cy="5636872"/>
            </a:xfrm>
          </p:grpSpPr>
          <p:grpSp>
            <p:nvGrpSpPr>
              <p:cNvPr id="20" name="図形グループ 19"/>
              <p:cNvGrpSpPr/>
              <p:nvPr/>
            </p:nvGrpSpPr>
            <p:grpSpPr>
              <a:xfrm>
                <a:off x="119656" y="472170"/>
                <a:ext cx="4208117" cy="5636872"/>
                <a:chOff x="1485472" y="502576"/>
                <a:chExt cx="4208117" cy="5636872"/>
              </a:xfrm>
            </p:grpSpPr>
            <p:cxnSp>
              <p:nvCxnSpPr>
                <p:cNvPr id="14" name="直線矢印コネクタ 13"/>
                <p:cNvCxnSpPr/>
                <p:nvPr/>
              </p:nvCxnSpPr>
              <p:spPr>
                <a:xfrm flipV="1">
                  <a:off x="4074198" y="502576"/>
                  <a:ext cx="0" cy="5636872"/>
                </a:xfrm>
                <a:prstGeom prst="straightConnector1">
                  <a:avLst/>
                </a:prstGeom>
                <a:ln w="1270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8" name="図形グループ 17"/>
                <p:cNvGrpSpPr/>
                <p:nvPr/>
              </p:nvGrpSpPr>
              <p:grpSpPr>
                <a:xfrm>
                  <a:off x="1485472" y="1668198"/>
                  <a:ext cx="4208117" cy="3382704"/>
                  <a:chOff x="1485472" y="1490239"/>
                  <a:chExt cx="4208117" cy="3382704"/>
                </a:xfrm>
              </p:grpSpPr>
              <p:pic>
                <p:nvPicPr>
                  <p:cNvPr id="1025" name="Picture 1" descr="age25image36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534" y="1490239"/>
                    <a:ext cx="3286055" cy="338270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矢印コネクタ 5"/>
                  <p:cNvCxnSpPr/>
                  <p:nvPr/>
                </p:nvCxnSpPr>
                <p:spPr>
                  <a:xfrm>
                    <a:off x="2303362" y="1724626"/>
                    <a:ext cx="1" cy="290095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485472" y="2934707"/>
                    <a:ext cx="851611" cy="369332"/>
                  </a:xfrm>
                  <a:prstGeom prst="rect">
                    <a:avLst/>
                  </a:prstGeom>
                  <a:noFill/>
                </p:spPr>
                <p:txBody>
                  <a:bodyPr wrap="square" rtlCol="0">
                    <a:spAutoFit/>
                  </a:bodyPr>
                  <a:lstStyle/>
                  <a:p>
                    <a:r>
                      <a:rPr kumimoji="1" lang="en-US" altLang="ja-JP" smtClean="0"/>
                      <a:t>38[cm]</a:t>
                    </a:r>
                    <a:endParaRPr kumimoji="1" lang="ja-JP" altLang="en-US" dirty="0"/>
                  </a:p>
                </p:txBody>
              </p:sp>
            </p:grpSp>
          </p:grpSp>
          <p:sp>
            <p:nvSpPr>
              <p:cNvPr id="25" name="テキスト ボックス 24"/>
              <p:cNvSpPr txBox="1"/>
              <p:nvPr/>
            </p:nvSpPr>
            <p:spPr>
              <a:xfrm>
                <a:off x="2885792" y="472170"/>
                <a:ext cx="328936" cy="400110"/>
              </a:xfrm>
              <a:prstGeom prst="rect">
                <a:avLst/>
              </a:prstGeom>
              <a:noFill/>
            </p:spPr>
            <p:txBody>
              <a:bodyPr wrap="none" rtlCol="0">
                <a:spAutoFit/>
              </a:bodyPr>
              <a:lstStyle/>
              <a:p>
                <a:r>
                  <a:rPr kumimoji="1" lang="en-US" altLang="ja-JP" sz="2000" b="1" smtClean="0"/>
                  <a:t>B</a:t>
                </a:r>
                <a:endParaRPr kumimoji="1" lang="ja-JP" altLang="en-US" sz="2000" b="1" dirty="0"/>
              </a:p>
            </p:txBody>
          </p:sp>
        </p:grpSp>
        <p:sp>
          <p:nvSpPr>
            <p:cNvPr id="29" name="テキスト ボックス 28"/>
            <p:cNvSpPr txBox="1"/>
            <p:nvPr/>
          </p:nvSpPr>
          <p:spPr>
            <a:xfrm>
              <a:off x="277635" y="495709"/>
              <a:ext cx="1478033" cy="523220"/>
            </a:xfrm>
            <a:prstGeom prst="rect">
              <a:avLst/>
            </a:prstGeom>
            <a:noFill/>
          </p:spPr>
          <p:txBody>
            <a:bodyPr wrap="none" rtlCol="0">
              <a:spAutoFit/>
            </a:bodyPr>
            <a:lstStyle/>
            <a:p>
              <a:r>
                <a:rPr kumimoji="1" lang="en-US" altLang="ja-JP" sz="2800" smtClean="0"/>
                <a:t>Last year</a:t>
              </a:r>
              <a:endParaRPr kumimoji="1" lang="ja-JP" altLang="en-US" sz="2800" dirty="0"/>
            </a:p>
          </p:txBody>
        </p:sp>
      </p:grpSp>
      <p:grpSp>
        <p:nvGrpSpPr>
          <p:cNvPr id="32" name="図形グループ 31"/>
          <p:cNvGrpSpPr/>
          <p:nvPr/>
        </p:nvGrpSpPr>
        <p:grpSpPr>
          <a:xfrm>
            <a:off x="4606340" y="97991"/>
            <a:ext cx="3572367" cy="6323063"/>
            <a:chOff x="4340122" y="97991"/>
            <a:chExt cx="3572367" cy="6323063"/>
          </a:xfrm>
        </p:grpSpPr>
        <p:grpSp>
          <p:nvGrpSpPr>
            <p:cNvPr id="28" name="図形グループ 27"/>
            <p:cNvGrpSpPr/>
            <p:nvPr/>
          </p:nvGrpSpPr>
          <p:grpSpPr>
            <a:xfrm>
              <a:off x="4991825" y="97991"/>
              <a:ext cx="2920664" cy="6323063"/>
              <a:chOff x="5014973" y="97991"/>
              <a:chExt cx="2920664" cy="6323063"/>
            </a:xfrm>
          </p:grpSpPr>
          <p:grpSp>
            <p:nvGrpSpPr>
              <p:cNvPr id="24" name="図形グループ 23"/>
              <p:cNvGrpSpPr/>
              <p:nvPr/>
            </p:nvGrpSpPr>
            <p:grpSpPr>
              <a:xfrm>
                <a:off x="5014973" y="196770"/>
                <a:ext cx="2920664" cy="6224284"/>
                <a:chOff x="5709456" y="196770"/>
                <a:chExt cx="2920664" cy="6224284"/>
              </a:xfrm>
            </p:grpSpPr>
            <p:cxnSp>
              <p:nvCxnSpPr>
                <p:cNvPr id="22" name="直線矢印コネクタ 21"/>
                <p:cNvCxnSpPr/>
                <p:nvPr/>
              </p:nvCxnSpPr>
              <p:spPr>
                <a:xfrm flipV="1">
                  <a:off x="7720314" y="196770"/>
                  <a:ext cx="0" cy="6224284"/>
                </a:xfrm>
                <a:prstGeom prst="straightConnector1">
                  <a:avLst/>
                </a:prstGeom>
                <a:ln w="1270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9" name="図形グループ 18"/>
                <p:cNvGrpSpPr/>
                <p:nvPr/>
              </p:nvGrpSpPr>
              <p:grpSpPr>
                <a:xfrm>
                  <a:off x="5709456" y="298046"/>
                  <a:ext cx="2920664" cy="6123008"/>
                  <a:chOff x="5709456" y="298046"/>
                  <a:chExt cx="2920664" cy="6123008"/>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360" y="298046"/>
                    <a:ext cx="1822760" cy="6123008"/>
                  </a:xfrm>
                  <a:prstGeom prst="rect">
                    <a:avLst/>
                  </a:prstGeom>
                </p:spPr>
              </p:pic>
              <p:cxnSp>
                <p:nvCxnSpPr>
                  <p:cNvPr id="11" name="直線矢印コネクタ 10"/>
                  <p:cNvCxnSpPr/>
                  <p:nvPr/>
                </p:nvCxnSpPr>
                <p:spPr>
                  <a:xfrm>
                    <a:off x="6655443" y="682904"/>
                    <a:ext cx="11575" cy="537065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709456" y="3119904"/>
                    <a:ext cx="958917" cy="369332"/>
                  </a:xfrm>
                  <a:prstGeom prst="rect">
                    <a:avLst/>
                  </a:prstGeom>
                  <a:noFill/>
                </p:spPr>
                <p:txBody>
                  <a:bodyPr wrap="none" rtlCol="0">
                    <a:spAutoFit/>
                  </a:bodyPr>
                  <a:lstStyle/>
                  <a:p>
                    <a:r>
                      <a:rPr lang="en-US" altLang="ja-JP" dirty="0" smtClean="0"/>
                      <a:t>116</a:t>
                    </a:r>
                    <a:r>
                      <a:rPr kumimoji="1" lang="en-US" altLang="ja-JP" dirty="0" smtClean="0"/>
                      <a:t>[cm]</a:t>
                    </a:r>
                    <a:endParaRPr kumimoji="1" lang="ja-JP" altLang="en-US" dirty="0"/>
                  </a:p>
                </p:txBody>
              </p:sp>
            </p:grpSp>
          </p:grpSp>
          <p:sp>
            <p:nvSpPr>
              <p:cNvPr id="27" name="テキスト ボックス 26"/>
              <p:cNvSpPr txBox="1"/>
              <p:nvPr/>
            </p:nvSpPr>
            <p:spPr>
              <a:xfrm>
                <a:off x="7220859" y="97991"/>
                <a:ext cx="328936" cy="400110"/>
              </a:xfrm>
              <a:prstGeom prst="rect">
                <a:avLst/>
              </a:prstGeom>
              <a:noFill/>
            </p:spPr>
            <p:txBody>
              <a:bodyPr wrap="none" rtlCol="0">
                <a:spAutoFit/>
              </a:bodyPr>
              <a:lstStyle/>
              <a:p>
                <a:r>
                  <a:rPr kumimoji="1" lang="en-US" altLang="ja-JP" sz="2000" b="1" smtClean="0"/>
                  <a:t>B</a:t>
                </a:r>
                <a:endParaRPr kumimoji="1" lang="ja-JP" altLang="en-US" sz="2000" b="1" dirty="0"/>
              </a:p>
            </p:txBody>
          </p:sp>
        </p:grpSp>
        <p:sp>
          <p:nvSpPr>
            <p:cNvPr id="31" name="テキスト ボックス 30"/>
            <p:cNvSpPr txBox="1"/>
            <p:nvPr/>
          </p:nvSpPr>
          <p:spPr>
            <a:xfrm>
              <a:off x="4340122" y="496602"/>
              <a:ext cx="1485215" cy="523220"/>
            </a:xfrm>
            <a:prstGeom prst="rect">
              <a:avLst/>
            </a:prstGeom>
            <a:noFill/>
          </p:spPr>
          <p:txBody>
            <a:bodyPr wrap="none" rtlCol="0">
              <a:spAutoFit/>
            </a:bodyPr>
            <a:lstStyle/>
            <a:p>
              <a:r>
                <a:rPr lang="en-US" altLang="ja-JP" sz="2800" dirty="0"/>
                <a:t>T</a:t>
              </a:r>
              <a:r>
                <a:rPr lang="en-US" altLang="ja-JP" sz="2800" dirty="0" smtClean="0"/>
                <a:t>his</a:t>
              </a:r>
              <a:r>
                <a:rPr kumimoji="1" lang="en-US" altLang="ja-JP" sz="2800" dirty="0" smtClean="0"/>
                <a:t> year</a:t>
              </a:r>
              <a:endParaRPr kumimoji="1" lang="ja-JP" altLang="en-US" sz="2800" dirty="0"/>
            </a:p>
          </p:txBody>
        </p:sp>
      </p:grpSp>
      <p:cxnSp>
        <p:nvCxnSpPr>
          <p:cNvPr id="34" name="直線コネクタ 33"/>
          <p:cNvCxnSpPr/>
          <p:nvPr/>
        </p:nvCxnSpPr>
        <p:spPr>
          <a:xfrm>
            <a:off x="4572000" y="0"/>
            <a:ext cx="0" cy="6858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4445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2397" y="106709"/>
            <a:ext cx="7886700" cy="496265"/>
          </a:xfrm>
        </p:spPr>
        <p:txBody>
          <a:bodyPr>
            <a:normAutofit fontScale="90000"/>
          </a:bodyPr>
          <a:lstStyle/>
          <a:p>
            <a:r>
              <a:rPr lang="en-US" altLang="ja-JP" dirty="0" smtClean="0"/>
              <a:t>content</a:t>
            </a:r>
            <a:endParaRPr kumimoji="1" lang="ja-JP" altLang="en-US" dirty="0"/>
          </a:p>
        </p:txBody>
      </p:sp>
      <p:sp>
        <p:nvSpPr>
          <p:cNvPr id="5" name="テキスト プレースホルダー 4"/>
          <p:cNvSpPr>
            <a:spLocks noGrp="1"/>
          </p:cNvSpPr>
          <p:nvPr>
            <p:ph type="body" idx="1"/>
          </p:nvPr>
        </p:nvSpPr>
        <p:spPr>
          <a:xfrm>
            <a:off x="437219" y="705420"/>
            <a:ext cx="3776507" cy="457200"/>
          </a:xfrm>
        </p:spPr>
        <p:txBody>
          <a:bodyPr/>
          <a:lstStyle/>
          <a:p>
            <a:r>
              <a:rPr lang="en-US" altLang="ja-JP" dirty="0"/>
              <a:t>g-factor </a:t>
            </a:r>
            <a:r>
              <a:rPr lang="en-US" altLang="ja-JP" dirty="0" smtClean="0"/>
              <a:t>measurement</a:t>
            </a:r>
            <a:endParaRPr lang="en-US" altLang="ja-JP" dirty="0"/>
          </a:p>
        </p:txBody>
      </p:sp>
      <p:sp>
        <p:nvSpPr>
          <p:cNvPr id="4" name="コンテンツ プレースホルダー 3"/>
          <p:cNvSpPr>
            <a:spLocks noGrp="1"/>
          </p:cNvSpPr>
          <p:nvPr>
            <p:ph sz="half" idx="2"/>
          </p:nvPr>
        </p:nvSpPr>
        <p:spPr>
          <a:xfrm>
            <a:off x="344557" y="1265066"/>
            <a:ext cx="4160252" cy="4924597"/>
          </a:xfrm>
        </p:spPr>
        <p:txBody>
          <a:bodyPr>
            <a:normAutofit lnSpcReduction="10000"/>
          </a:bodyPr>
          <a:lstStyle/>
          <a:p>
            <a:r>
              <a:rPr kumimoji="1" lang="en-US" altLang="ja-JP" sz="1800" dirty="0" smtClean="0"/>
              <a:t>Introduction</a:t>
            </a:r>
          </a:p>
          <a:p>
            <a:r>
              <a:rPr lang="en-US" altLang="ja-JP" sz="1800" dirty="0" smtClean="0"/>
              <a:t>g-factor</a:t>
            </a:r>
          </a:p>
          <a:p>
            <a:r>
              <a:rPr lang="en-US" altLang="ja-JP" sz="1800" dirty="0" smtClean="0"/>
              <a:t>Motivation</a:t>
            </a:r>
          </a:p>
          <a:p>
            <a:r>
              <a:rPr lang="en-US" altLang="ja-JP" sz="1800" dirty="0" smtClean="0"/>
              <a:t>Cosmic muon</a:t>
            </a:r>
          </a:p>
          <a:p>
            <a:r>
              <a:rPr lang="en-US" altLang="ja-JP" sz="1800" dirty="0"/>
              <a:t>Charge ratio and </a:t>
            </a:r>
            <a:r>
              <a:rPr lang="en-US" altLang="ja-JP" sz="1800" dirty="0" smtClean="0"/>
              <a:t>polarization</a:t>
            </a:r>
          </a:p>
          <a:p>
            <a:r>
              <a:rPr lang="en-US" altLang="ja-JP" sz="1800" dirty="0" smtClean="0"/>
              <a:t>Muon decay</a:t>
            </a:r>
          </a:p>
          <a:p>
            <a:r>
              <a:rPr lang="en-US" altLang="ja-JP" sz="1800" dirty="0"/>
              <a:t>Spin </a:t>
            </a:r>
            <a:r>
              <a:rPr lang="en-US" altLang="ja-JP" sz="1800" dirty="0" smtClean="0"/>
              <a:t>precession</a:t>
            </a:r>
          </a:p>
          <a:p>
            <a:r>
              <a:rPr lang="en-US" altLang="ja-JP" sz="1800" dirty="0" smtClean="0"/>
              <a:t>Detection plan</a:t>
            </a:r>
          </a:p>
          <a:p>
            <a:r>
              <a:rPr lang="en-US" altLang="ja-JP" sz="1800" dirty="0" smtClean="0"/>
              <a:t>How to identify muon?</a:t>
            </a:r>
          </a:p>
          <a:p>
            <a:r>
              <a:rPr lang="en-US" altLang="ja-JP" sz="1800" dirty="0" smtClean="0"/>
              <a:t>Muon g-factor measurement</a:t>
            </a:r>
          </a:p>
          <a:p>
            <a:r>
              <a:rPr lang="en-US" altLang="ja-JP" sz="1800" dirty="0" smtClean="0"/>
              <a:t>Design of the equipment &amp; solenoid</a:t>
            </a:r>
          </a:p>
          <a:p>
            <a:r>
              <a:rPr lang="en-US" altLang="ja-JP" sz="1800" dirty="0" smtClean="0"/>
              <a:t>Magnetic field distribution</a:t>
            </a:r>
          </a:p>
          <a:p>
            <a:r>
              <a:rPr lang="en-US" altLang="ja-JP" sz="1800" dirty="0" smtClean="0"/>
              <a:t>Threshold determination</a:t>
            </a:r>
          </a:p>
          <a:p>
            <a:r>
              <a:rPr lang="en-US" altLang="ja-JP" sz="1800" dirty="0" smtClean="0"/>
              <a:t>summery</a:t>
            </a:r>
          </a:p>
          <a:p>
            <a:endParaRPr lang="en-US" altLang="ja-JP" sz="2400" dirty="0" smtClean="0"/>
          </a:p>
          <a:p>
            <a:endParaRPr lang="en-US" altLang="ja-JP" sz="2400" dirty="0" smtClean="0"/>
          </a:p>
          <a:p>
            <a:endParaRPr kumimoji="1" lang="en-US" altLang="ja-JP" sz="2400" dirty="0" smtClean="0"/>
          </a:p>
        </p:txBody>
      </p:sp>
      <p:sp>
        <p:nvSpPr>
          <p:cNvPr id="6" name="テキスト プレースホルダー 5"/>
          <p:cNvSpPr>
            <a:spLocks noGrp="1"/>
          </p:cNvSpPr>
          <p:nvPr>
            <p:ph type="body" sz="quarter" idx="3"/>
          </p:nvPr>
        </p:nvSpPr>
        <p:spPr>
          <a:xfrm>
            <a:off x="4629149" y="706559"/>
            <a:ext cx="3887391" cy="456061"/>
          </a:xfrm>
        </p:spPr>
        <p:txBody>
          <a:bodyPr/>
          <a:lstStyle/>
          <a:p>
            <a:r>
              <a:rPr lang="en-US" altLang="ja-JP" dirty="0" err="1" smtClean="0"/>
              <a:t>Muonic</a:t>
            </a:r>
            <a:r>
              <a:rPr lang="en-US" altLang="ja-JP" dirty="0" smtClean="0"/>
              <a:t> X-ray measurement</a:t>
            </a:r>
            <a:endParaRPr kumimoji="1" lang="ja-JP" altLang="en-US" dirty="0"/>
          </a:p>
        </p:txBody>
      </p:sp>
      <p:sp>
        <p:nvSpPr>
          <p:cNvPr id="7" name="コンテンツ プレースホルダー 6"/>
          <p:cNvSpPr>
            <a:spLocks noGrp="1"/>
          </p:cNvSpPr>
          <p:nvPr>
            <p:ph sz="quarter" idx="4"/>
          </p:nvPr>
        </p:nvSpPr>
        <p:spPr>
          <a:xfrm>
            <a:off x="4629150" y="1162620"/>
            <a:ext cx="3887391" cy="5027043"/>
          </a:xfrm>
        </p:spPr>
        <p:txBody>
          <a:bodyPr>
            <a:normAutofit lnSpcReduction="10000"/>
          </a:bodyPr>
          <a:lstStyle/>
          <a:p>
            <a:r>
              <a:rPr lang="en-US" altLang="ja-JP" sz="1800" dirty="0" smtClean="0"/>
              <a:t>Introduction</a:t>
            </a:r>
            <a:endParaRPr lang="en-US" altLang="ja-JP" sz="1800" dirty="0"/>
          </a:p>
          <a:p>
            <a:r>
              <a:rPr lang="en-US" altLang="ja-JP" sz="1800" dirty="0" smtClean="0"/>
              <a:t>Motivation</a:t>
            </a:r>
            <a:endParaRPr lang="en-US" altLang="ja-JP" sz="1800" dirty="0"/>
          </a:p>
          <a:p>
            <a:r>
              <a:rPr lang="en-US" altLang="ja-JP" sz="1800" dirty="0" err="1" smtClean="0"/>
              <a:t>Muonic</a:t>
            </a:r>
            <a:r>
              <a:rPr lang="en-US" altLang="ja-JP" sz="1800" dirty="0" smtClean="0"/>
              <a:t> </a:t>
            </a:r>
            <a:r>
              <a:rPr lang="en-US" altLang="ja-JP" sz="1800" dirty="0"/>
              <a:t>atom and </a:t>
            </a:r>
            <a:r>
              <a:rPr lang="en-US" altLang="ja-JP" sz="1800" dirty="0" err="1"/>
              <a:t>muonic</a:t>
            </a:r>
            <a:r>
              <a:rPr lang="en-US" altLang="ja-JP" sz="1800" dirty="0"/>
              <a:t> X-ray</a:t>
            </a:r>
          </a:p>
          <a:p>
            <a:r>
              <a:rPr lang="en-US" altLang="ja-JP" sz="1800" dirty="0" smtClean="0"/>
              <a:t>Semiconductor </a:t>
            </a:r>
            <a:r>
              <a:rPr lang="en-US" altLang="ja-JP" sz="1800" dirty="0"/>
              <a:t>detector</a:t>
            </a:r>
          </a:p>
          <a:p>
            <a:endParaRPr lang="en-US" altLang="ja-JP" sz="900" dirty="0"/>
          </a:p>
          <a:p>
            <a:r>
              <a:rPr lang="en-US" altLang="ja-JP" sz="1800" dirty="0" smtClean="0"/>
              <a:t>Experiment</a:t>
            </a:r>
            <a:endParaRPr lang="en-US" altLang="ja-JP" sz="1800" dirty="0"/>
          </a:p>
          <a:p>
            <a:r>
              <a:rPr lang="en-US" altLang="ja-JP" sz="1800" dirty="0" smtClean="0"/>
              <a:t>Selection </a:t>
            </a:r>
            <a:r>
              <a:rPr lang="en-US" altLang="ja-JP" sz="1800" dirty="0"/>
              <a:t>of target</a:t>
            </a:r>
          </a:p>
          <a:p>
            <a:r>
              <a:rPr lang="en-US" altLang="ja-JP" sz="1800" dirty="0" smtClean="0"/>
              <a:t>Setup</a:t>
            </a:r>
            <a:endParaRPr lang="en-US" altLang="ja-JP" sz="1800" dirty="0"/>
          </a:p>
          <a:p>
            <a:r>
              <a:rPr lang="en-US" altLang="ja-JP" sz="1800" dirty="0" smtClean="0"/>
              <a:t>Design </a:t>
            </a:r>
            <a:r>
              <a:rPr lang="en-US" altLang="ja-JP" sz="1800" dirty="0"/>
              <a:t>of target</a:t>
            </a:r>
          </a:p>
          <a:p>
            <a:endParaRPr lang="en-US" altLang="ja-JP" sz="900" dirty="0"/>
          </a:p>
          <a:p>
            <a:r>
              <a:rPr lang="en-US" altLang="ja-JP" sz="1800" dirty="0" smtClean="0"/>
              <a:t>What </a:t>
            </a:r>
            <a:r>
              <a:rPr lang="en-US" altLang="ja-JP" sz="1800" dirty="0"/>
              <a:t>to do next</a:t>
            </a:r>
          </a:p>
          <a:p>
            <a:endParaRPr lang="en-US" altLang="ja-JP" sz="900" dirty="0"/>
          </a:p>
          <a:p>
            <a:r>
              <a:rPr lang="en-US" altLang="ja-JP" sz="1800" dirty="0" smtClean="0"/>
              <a:t>Summary</a:t>
            </a:r>
            <a:endParaRPr lang="en-US" altLang="ja-JP" sz="1800" dirty="0"/>
          </a:p>
          <a:p>
            <a:endParaRPr lang="en-US" altLang="ja-JP" sz="900" dirty="0"/>
          </a:p>
          <a:p>
            <a:r>
              <a:rPr lang="en-US" altLang="ja-JP" sz="1800" dirty="0" smtClean="0"/>
              <a:t>Back </a:t>
            </a:r>
            <a:r>
              <a:rPr lang="en-US" altLang="ja-JP" sz="1800" dirty="0"/>
              <a:t>up</a:t>
            </a:r>
          </a:p>
          <a:p>
            <a:endParaRPr kumimoji="1" lang="ja-JP" altLang="en-US" sz="1800" dirty="0"/>
          </a:p>
        </p:txBody>
      </p:sp>
      <p:sp>
        <p:nvSpPr>
          <p:cNvPr id="3" name="スライド番号プレースホルダー 2"/>
          <p:cNvSpPr>
            <a:spLocks noGrp="1"/>
          </p:cNvSpPr>
          <p:nvPr>
            <p:ph type="sldNum" sz="quarter" idx="12"/>
          </p:nvPr>
        </p:nvSpPr>
        <p:spPr/>
        <p:txBody>
          <a:bodyPr/>
          <a:lstStyle/>
          <a:p>
            <a:fld id="{181D7695-31A9-49A4-833B-00A1E1F8F3EA}" type="slidenum">
              <a:rPr kumimoji="1" lang="ja-JP" altLang="en-US" smtClean="0"/>
              <a:t>2</a:t>
            </a:fld>
            <a:endParaRPr kumimoji="1" lang="ja-JP" altLang="en-US"/>
          </a:p>
        </p:txBody>
      </p:sp>
    </p:spTree>
    <p:extLst>
      <p:ext uri="{BB962C8B-B14F-4D97-AF65-F5344CB8AC3E}">
        <p14:creationId xmlns:p14="http://schemas.microsoft.com/office/powerpoint/2010/main" val="10464779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181D7695-31A9-49A4-833B-00A1E1F8F3EA}" type="slidenum">
              <a:rPr lang="ja-JP" altLang="en-US" smtClean="0"/>
              <a:pPr/>
              <a:t>20</a:t>
            </a:fld>
            <a:endParaRPr lang="ja-JP" altLang="en-US"/>
          </a:p>
        </p:txBody>
      </p:sp>
      <p:sp>
        <p:nvSpPr>
          <p:cNvPr id="3" name="テキスト ボックス 2"/>
          <p:cNvSpPr txBox="1"/>
          <p:nvPr/>
        </p:nvSpPr>
        <p:spPr>
          <a:xfrm>
            <a:off x="324001" y="0"/>
            <a:ext cx="3896388" cy="523220"/>
          </a:xfrm>
          <a:prstGeom prst="rect">
            <a:avLst/>
          </a:prstGeom>
          <a:noFill/>
        </p:spPr>
        <p:txBody>
          <a:bodyPr wrap="none" rtlCol="0">
            <a:spAutoFit/>
          </a:bodyPr>
          <a:lstStyle/>
          <a:p>
            <a:r>
              <a:rPr lang="en-US" altLang="ja-JP" sz="2800" b="1" dirty="0" smtClean="0"/>
              <a:t>Threshold determination</a:t>
            </a:r>
            <a:endParaRPr lang="ja-JP" altLang="en-US" sz="2800" b="1" dirty="0"/>
          </a:p>
        </p:txBody>
      </p:sp>
      <p:sp>
        <p:nvSpPr>
          <p:cNvPr id="5" name="テキスト ボックス 4"/>
          <p:cNvSpPr txBox="1"/>
          <p:nvPr/>
        </p:nvSpPr>
        <p:spPr>
          <a:xfrm>
            <a:off x="324001" y="630845"/>
            <a:ext cx="8191349" cy="707886"/>
          </a:xfrm>
          <a:prstGeom prst="rect">
            <a:avLst/>
          </a:prstGeom>
          <a:noFill/>
        </p:spPr>
        <p:txBody>
          <a:bodyPr wrap="square" rtlCol="0">
            <a:spAutoFit/>
          </a:bodyPr>
          <a:lstStyle/>
          <a:p>
            <a:r>
              <a:rPr lang="en-US" altLang="ja-JP" sz="2000" dirty="0"/>
              <a:t>A histogram of the </a:t>
            </a:r>
            <a:r>
              <a:rPr lang="en-US" altLang="ja-JP" sz="2000" dirty="0" smtClean="0"/>
              <a:t>raw signal pulse height from PMTs </a:t>
            </a:r>
            <a:r>
              <a:rPr lang="en-US" altLang="ja-JP" sz="2000" dirty="0"/>
              <a:t>was made using the following </a:t>
            </a:r>
            <a:r>
              <a:rPr lang="en-US" altLang="ja-JP" sz="2000" dirty="0" smtClean="0"/>
              <a:t>circuit, </a:t>
            </a:r>
            <a:r>
              <a:rPr lang="en-US" altLang="ja-JP" sz="2000" dirty="0"/>
              <a:t>and the </a:t>
            </a:r>
            <a:r>
              <a:rPr lang="en-US" altLang="ja-JP" sz="2000" dirty="0" smtClean="0"/>
              <a:t>discriminator threshold </a:t>
            </a:r>
            <a:r>
              <a:rPr lang="en-US" altLang="ja-JP" sz="2000" dirty="0"/>
              <a:t>was determined</a:t>
            </a:r>
            <a:r>
              <a:rPr lang="en-US" altLang="ja-JP" sz="2000" dirty="0" smtClean="0"/>
              <a:t>.</a:t>
            </a:r>
          </a:p>
        </p:txBody>
      </p:sp>
      <p:sp>
        <p:nvSpPr>
          <p:cNvPr id="6" name="テキスト ボックス 5"/>
          <p:cNvSpPr txBox="1"/>
          <p:nvPr/>
        </p:nvSpPr>
        <p:spPr>
          <a:xfrm>
            <a:off x="324000" y="1535026"/>
            <a:ext cx="8191349" cy="400110"/>
          </a:xfrm>
          <a:prstGeom prst="rect">
            <a:avLst/>
          </a:prstGeom>
          <a:noFill/>
        </p:spPr>
        <p:txBody>
          <a:bodyPr wrap="square" rtlCol="0">
            <a:spAutoFit/>
          </a:bodyPr>
          <a:lstStyle/>
          <a:p>
            <a:r>
              <a:rPr lang="en-US" altLang="ja-JP" sz="2000" dirty="0"/>
              <a:t>Simultaneous noise was excluded by setting the coincidence signal as </a:t>
            </a:r>
            <a:r>
              <a:rPr lang="en-US" altLang="ja-JP" sz="2000"/>
              <a:t>trigger</a:t>
            </a:r>
            <a:r>
              <a:rPr lang="en-US" altLang="ja-JP" sz="2000" smtClean="0"/>
              <a:t>.</a:t>
            </a:r>
            <a:endParaRPr lang="ja-JP" altLang="en-US" sz="2000" dirty="0"/>
          </a:p>
        </p:txBody>
      </p:sp>
      <p:sp>
        <p:nvSpPr>
          <p:cNvPr id="7" name="テキスト ボックス 6"/>
          <p:cNvSpPr txBox="1"/>
          <p:nvPr/>
        </p:nvSpPr>
        <p:spPr>
          <a:xfrm>
            <a:off x="324001" y="2131431"/>
            <a:ext cx="8191348" cy="400110"/>
          </a:xfrm>
          <a:prstGeom prst="rect">
            <a:avLst/>
          </a:prstGeom>
          <a:noFill/>
        </p:spPr>
        <p:txBody>
          <a:bodyPr wrap="square" rtlCol="0">
            <a:spAutoFit/>
          </a:bodyPr>
          <a:lstStyle/>
          <a:p>
            <a:r>
              <a:rPr lang="en-US" altLang="ja-JP" sz="2000" dirty="0"/>
              <a:t>The threshold was set to the lowest </a:t>
            </a:r>
            <a:r>
              <a:rPr lang="en-US" altLang="ja-JP" sz="2000" dirty="0" smtClean="0"/>
              <a:t>level </a:t>
            </a:r>
            <a:r>
              <a:rPr lang="en-US" altLang="ja-JP" sz="2000" dirty="0"/>
              <a:t>during this measurement. </a:t>
            </a:r>
            <a:endParaRPr lang="ja-JP" altLang="en-US" sz="2000" dirty="0"/>
          </a:p>
        </p:txBody>
      </p:sp>
      <p:grpSp>
        <p:nvGrpSpPr>
          <p:cNvPr id="11" name="図形グループ 10"/>
          <p:cNvGrpSpPr/>
          <p:nvPr/>
        </p:nvGrpSpPr>
        <p:grpSpPr>
          <a:xfrm>
            <a:off x="552009" y="2864905"/>
            <a:ext cx="7735330" cy="3090114"/>
            <a:chOff x="552009" y="2864905"/>
            <a:chExt cx="7735330" cy="3090114"/>
          </a:xfrm>
        </p:grpSpPr>
        <p:sp>
          <p:nvSpPr>
            <p:cNvPr id="8" name="テキスト ボックス 7"/>
            <p:cNvSpPr txBox="1"/>
            <p:nvPr/>
          </p:nvSpPr>
          <p:spPr>
            <a:xfrm>
              <a:off x="2700325" y="5585687"/>
              <a:ext cx="3438698" cy="369332"/>
            </a:xfrm>
            <a:prstGeom prst="rect">
              <a:avLst/>
            </a:prstGeom>
            <a:noFill/>
          </p:spPr>
          <p:txBody>
            <a:bodyPr wrap="none" rtlCol="0">
              <a:spAutoFit/>
            </a:bodyPr>
            <a:lstStyle/>
            <a:p>
              <a:r>
                <a:rPr kumimoji="1" lang="en-US" altLang="ja-JP" dirty="0" smtClean="0"/>
                <a:t>Threshold determining logic circuit</a:t>
              </a:r>
              <a:endParaRPr kumimoji="1" lang="ja-JP" altLang="en-US" dirty="0"/>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009" y="2864905"/>
              <a:ext cx="7735330" cy="2449371"/>
            </a:xfrm>
            <a:prstGeom prst="rect">
              <a:avLst/>
            </a:prstGeom>
          </p:spPr>
        </p:pic>
      </p:grpSp>
    </p:spTree>
    <p:extLst>
      <p:ext uri="{BB962C8B-B14F-4D97-AF65-F5344CB8AC3E}">
        <p14:creationId xmlns:p14="http://schemas.microsoft.com/office/powerpoint/2010/main" val="1871567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181D7695-31A9-49A4-833B-00A1E1F8F3EA}" type="slidenum">
              <a:rPr lang="ja-JP" altLang="en-US" smtClean="0"/>
              <a:pPr/>
              <a:t>21</a:t>
            </a:fld>
            <a:endParaRPr lang="ja-JP" altLang="en-US"/>
          </a:p>
        </p:txBody>
      </p:sp>
      <p:sp>
        <p:nvSpPr>
          <p:cNvPr id="5" name="テキスト ボックス 4"/>
          <p:cNvSpPr txBox="1"/>
          <p:nvPr/>
        </p:nvSpPr>
        <p:spPr>
          <a:xfrm>
            <a:off x="324001" y="0"/>
            <a:ext cx="2561150" cy="369332"/>
          </a:xfrm>
          <a:prstGeom prst="rect">
            <a:avLst/>
          </a:prstGeom>
          <a:noFill/>
        </p:spPr>
        <p:txBody>
          <a:bodyPr wrap="none" rtlCol="0">
            <a:spAutoFit/>
          </a:bodyPr>
          <a:lstStyle/>
          <a:p>
            <a:r>
              <a:rPr lang="en-US" altLang="ja-JP" b="1" dirty="0" smtClean="0"/>
              <a:t>Threshold determination</a:t>
            </a:r>
            <a:endParaRPr lang="ja-JP" altLang="en-US" b="1" dirty="0"/>
          </a:p>
        </p:txBody>
      </p:sp>
      <p:grpSp>
        <p:nvGrpSpPr>
          <p:cNvPr id="40" name="図形グループ 39"/>
          <p:cNvGrpSpPr/>
          <p:nvPr/>
        </p:nvGrpSpPr>
        <p:grpSpPr>
          <a:xfrm>
            <a:off x="110586" y="315891"/>
            <a:ext cx="8557991" cy="3892226"/>
            <a:chOff x="110584" y="550674"/>
            <a:chExt cx="8557991" cy="3892226"/>
          </a:xfrm>
        </p:grpSpPr>
        <p:grpSp>
          <p:nvGrpSpPr>
            <p:cNvPr id="27" name="図形グループ 26"/>
            <p:cNvGrpSpPr/>
            <p:nvPr/>
          </p:nvGrpSpPr>
          <p:grpSpPr>
            <a:xfrm>
              <a:off x="110584" y="550674"/>
              <a:ext cx="8557991" cy="3892226"/>
              <a:chOff x="110584" y="550674"/>
              <a:chExt cx="8557991" cy="3892226"/>
            </a:xfrm>
          </p:grpSpPr>
          <p:grpSp>
            <p:nvGrpSpPr>
              <p:cNvPr id="25" name="図形グループ 24"/>
              <p:cNvGrpSpPr/>
              <p:nvPr/>
            </p:nvGrpSpPr>
            <p:grpSpPr>
              <a:xfrm>
                <a:off x="110584" y="920006"/>
                <a:ext cx="8557991" cy="3522894"/>
                <a:chOff x="110584" y="920006"/>
                <a:chExt cx="8557991" cy="3522894"/>
              </a:xfrm>
            </p:grpSpPr>
            <p:grpSp>
              <p:nvGrpSpPr>
                <p:cNvPr id="18" name="図形グループ 17"/>
                <p:cNvGrpSpPr/>
                <p:nvPr/>
              </p:nvGrpSpPr>
              <p:grpSpPr>
                <a:xfrm>
                  <a:off x="475426" y="920006"/>
                  <a:ext cx="8193149" cy="3522894"/>
                  <a:chOff x="475426" y="499873"/>
                  <a:chExt cx="8193149" cy="3522894"/>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11066" r="17733" b="35747"/>
                  <a:stretch/>
                </p:blipFill>
                <p:spPr>
                  <a:xfrm>
                    <a:off x="475426" y="499873"/>
                    <a:ext cx="8193149" cy="3084576"/>
                  </a:xfrm>
                  <a:prstGeom prst="rect">
                    <a:avLst/>
                  </a:prstGeom>
                </p:spPr>
              </p:pic>
              <p:cxnSp>
                <p:nvCxnSpPr>
                  <p:cNvPr id="7" name="直線矢印コネクタ 6"/>
                  <p:cNvCxnSpPr/>
                  <p:nvPr/>
                </p:nvCxnSpPr>
                <p:spPr>
                  <a:xfrm>
                    <a:off x="475426" y="3436165"/>
                    <a:ext cx="819314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8239312" y="3584449"/>
                    <a:ext cx="276038" cy="307777"/>
                  </a:xfrm>
                  <a:prstGeom prst="rect">
                    <a:avLst/>
                  </a:prstGeom>
                  <a:noFill/>
                </p:spPr>
                <p:txBody>
                  <a:bodyPr wrap="none" rtlCol="0">
                    <a:spAutoFit/>
                  </a:bodyPr>
                  <a:lstStyle/>
                  <a:p>
                    <a:r>
                      <a:rPr kumimoji="1" lang="en-US" altLang="ja-JP" sz="1400" dirty="0" smtClean="0"/>
                      <a:t>0</a:t>
                    </a:r>
                    <a:endParaRPr kumimoji="1" lang="ja-JP" altLang="en-US" sz="1400" dirty="0"/>
                  </a:p>
                </p:txBody>
              </p:sp>
              <p:sp>
                <p:nvSpPr>
                  <p:cNvPr id="9" name="テキスト ボックス 8"/>
                  <p:cNvSpPr txBox="1"/>
                  <p:nvPr/>
                </p:nvSpPr>
                <p:spPr>
                  <a:xfrm>
                    <a:off x="3835260" y="3714990"/>
                    <a:ext cx="1473480" cy="307777"/>
                  </a:xfrm>
                  <a:prstGeom prst="rect">
                    <a:avLst/>
                  </a:prstGeom>
                  <a:noFill/>
                </p:spPr>
                <p:txBody>
                  <a:bodyPr wrap="none" rtlCol="0">
                    <a:spAutoFit/>
                  </a:bodyPr>
                  <a:lstStyle/>
                  <a:p>
                    <a:r>
                      <a:rPr lang="en-US" altLang="ja-JP" sz="1400" dirty="0" smtClean="0"/>
                      <a:t>Pulse height </a:t>
                    </a:r>
                    <a:r>
                      <a:rPr kumimoji="1" lang="en-US" altLang="ja-JP" sz="1400" dirty="0" smtClean="0"/>
                      <a:t>[mV]</a:t>
                    </a:r>
                    <a:endParaRPr kumimoji="1" lang="ja-JP" altLang="en-US" sz="1400" dirty="0"/>
                  </a:p>
                </p:txBody>
              </p:sp>
              <p:cxnSp>
                <p:nvCxnSpPr>
                  <p:cNvPr id="11" name="直線コネクタ 10"/>
                  <p:cNvCxnSpPr/>
                  <p:nvPr/>
                </p:nvCxnSpPr>
                <p:spPr>
                  <a:xfrm flipV="1">
                    <a:off x="7265773" y="499873"/>
                    <a:ext cx="0" cy="308457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7054818" y="3584449"/>
                    <a:ext cx="421910" cy="307777"/>
                  </a:xfrm>
                  <a:prstGeom prst="rect">
                    <a:avLst/>
                  </a:prstGeom>
                  <a:noFill/>
                </p:spPr>
                <p:txBody>
                  <a:bodyPr wrap="none" rtlCol="0">
                    <a:spAutoFit/>
                  </a:bodyPr>
                  <a:lstStyle/>
                  <a:p>
                    <a:r>
                      <a:rPr kumimoji="1" lang="en-US" altLang="ja-JP" sz="1400" smtClean="0"/>
                      <a:t>-20</a:t>
                    </a:r>
                    <a:endParaRPr kumimoji="1" lang="ja-JP" altLang="en-US" sz="1400" dirty="0"/>
                  </a:p>
                </p:txBody>
              </p:sp>
            </p:grpSp>
            <p:cxnSp>
              <p:nvCxnSpPr>
                <p:cNvPr id="20" name="直線矢印コネクタ 19"/>
                <p:cNvCxnSpPr/>
                <p:nvPr/>
              </p:nvCxnSpPr>
              <p:spPr>
                <a:xfrm flipV="1">
                  <a:off x="475426" y="920006"/>
                  <a:ext cx="0" cy="29362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rot="16200000">
                  <a:off x="-36347" y="2308405"/>
                  <a:ext cx="601640" cy="307777"/>
                </a:xfrm>
                <a:prstGeom prst="rect">
                  <a:avLst/>
                </a:prstGeom>
                <a:noFill/>
              </p:spPr>
              <p:txBody>
                <a:bodyPr wrap="none" rtlCol="0">
                  <a:spAutoFit/>
                </a:bodyPr>
                <a:lstStyle/>
                <a:p>
                  <a:r>
                    <a:rPr kumimoji="1" lang="en-US" altLang="ja-JP" sz="1400" smtClean="0"/>
                    <a:t>count</a:t>
                  </a:r>
                  <a:endParaRPr kumimoji="1" lang="ja-JP" altLang="en-US" sz="1400" dirty="0"/>
                </a:p>
              </p:txBody>
            </p:sp>
          </p:grpSp>
          <p:sp>
            <p:nvSpPr>
              <p:cNvPr id="26" name="テキスト ボックス 25"/>
              <p:cNvSpPr txBox="1"/>
              <p:nvPr/>
            </p:nvSpPr>
            <p:spPr>
              <a:xfrm>
                <a:off x="2836428" y="550674"/>
                <a:ext cx="3586559" cy="369332"/>
              </a:xfrm>
              <a:prstGeom prst="rect">
                <a:avLst/>
              </a:prstGeom>
              <a:noFill/>
            </p:spPr>
            <p:txBody>
              <a:bodyPr wrap="none" rtlCol="0">
                <a:spAutoFit/>
              </a:bodyPr>
              <a:lstStyle/>
              <a:p>
                <a:r>
                  <a:rPr kumimoji="1" lang="en-US" altLang="ja-JP" dirty="0" smtClean="0"/>
                  <a:t>Histogram of raw signal pulse height</a:t>
                </a:r>
                <a:endParaRPr kumimoji="1" lang="ja-JP" altLang="en-US" dirty="0"/>
              </a:p>
            </p:txBody>
          </p:sp>
        </p:grpSp>
        <p:grpSp>
          <p:nvGrpSpPr>
            <p:cNvPr id="39" name="図形グループ 38"/>
            <p:cNvGrpSpPr/>
            <p:nvPr/>
          </p:nvGrpSpPr>
          <p:grpSpPr>
            <a:xfrm>
              <a:off x="600122" y="1397493"/>
              <a:ext cx="2008908" cy="715322"/>
              <a:chOff x="716692" y="4412048"/>
              <a:chExt cx="2008908" cy="715322"/>
            </a:xfrm>
          </p:grpSpPr>
          <p:cxnSp>
            <p:nvCxnSpPr>
              <p:cNvPr id="29" name="直線コネクタ 28"/>
              <p:cNvCxnSpPr/>
              <p:nvPr/>
            </p:nvCxnSpPr>
            <p:spPr>
              <a:xfrm>
                <a:off x="716692" y="4942704"/>
                <a:ext cx="531340" cy="0"/>
              </a:xfrm>
              <a:prstGeom prst="line">
                <a:avLst/>
              </a:prstGeom>
              <a:ln w="19050">
                <a:solidFill>
                  <a:srgbClr val="D4348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716692" y="4596714"/>
                <a:ext cx="531340" cy="4118"/>
              </a:xfrm>
              <a:prstGeom prst="line">
                <a:avLst/>
              </a:prstGeom>
              <a:ln w="19050">
                <a:solidFill>
                  <a:srgbClr val="2D21AD"/>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1211852" y="4412048"/>
                <a:ext cx="1239827" cy="369332"/>
              </a:xfrm>
              <a:prstGeom prst="rect">
                <a:avLst/>
              </a:prstGeom>
              <a:noFill/>
            </p:spPr>
            <p:txBody>
              <a:bodyPr wrap="none" rtlCol="0">
                <a:spAutoFit/>
              </a:bodyPr>
              <a:lstStyle/>
              <a:p>
                <a:r>
                  <a:rPr kumimoji="1" lang="en-US" altLang="ja-JP" dirty="0" smtClean="0"/>
                  <a:t>: </a:t>
                </a:r>
                <a:r>
                  <a:rPr kumimoji="1" lang="en-US" altLang="ja-JP" smtClean="0"/>
                  <a:t>raw signal</a:t>
                </a:r>
                <a:endParaRPr kumimoji="1" lang="ja-JP" altLang="en-US" dirty="0"/>
              </a:p>
            </p:txBody>
          </p:sp>
          <p:sp>
            <p:nvSpPr>
              <p:cNvPr id="38" name="テキスト ボックス 37"/>
              <p:cNvSpPr txBox="1"/>
              <p:nvPr/>
            </p:nvSpPr>
            <p:spPr>
              <a:xfrm>
                <a:off x="1211852" y="4758038"/>
                <a:ext cx="1513748" cy="369332"/>
              </a:xfrm>
              <a:prstGeom prst="rect">
                <a:avLst/>
              </a:prstGeom>
              <a:noFill/>
            </p:spPr>
            <p:txBody>
              <a:bodyPr wrap="none" rtlCol="0">
                <a:spAutoFit/>
              </a:bodyPr>
              <a:lstStyle/>
              <a:p>
                <a:r>
                  <a:rPr kumimoji="1" lang="en-US" altLang="ja-JP" dirty="0" smtClean="0"/>
                  <a:t>: trigger signal</a:t>
                </a:r>
                <a:endParaRPr kumimoji="1" lang="ja-JP" altLang="en-US" dirty="0"/>
              </a:p>
            </p:txBody>
          </p:sp>
        </p:grpSp>
      </p:grpSp>
      <p:grpSp>
        <p:nvGrpSpPr>
          <p:cNvPr id="44" name="図形グループ 43"/>
          <p:cNvGrpSpPr/>
          <p:nvPr/>
        </p:nvGrpSpPr>
        <p:grpSpPr>
          <a:xfrm>
            <a:off x="7290486" y="2409568"/>
            <a:ext cx="1062681" cy="421101"/>
            <a:chOff x="7290486" y="2409568"/>
            <a:chExt cx="1062681" cy="421101"/>
          </a:xfrm>
        </p:grpSpPr>
        <p:cxnSp>
          <p:nvCxnSpPr>
            <p:cNvPr id="42" name="直線矢印コネクタ 41"/>
            <p:cNvCxnSpPr/>
            <p:nvPr/>
          </p:nvCxnSpPr>
          <p:spPr>
            <a:xfrm>
              <a:off x="7290486" y="2409568"/>
              <a:ext cx="1062681"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7489178" y="2430559"/>
              <a:ext cx="742511" cy="400110"/>
            </a:xfrm>
            <a:prstGeom prst="rect">
              <a:avLst/>
            </a:prstGeom>
            <a:noFill/>
          </p:spPr>
          <p:txBody>
            <a:bodyPr wrap="none" rtlCol="0">
              <a:spAutoFit/>
            </a:bodyPr>
            <a:lstStyle/>
            <a:p>
              <a:r>
                <a:rPr kumimoji="1" lang="en-US" altLang="ja-JP" sz="2000" smtClean="0"/>
                <a:t>noise</a:t>
              </a:r>
              <a:endParaRPr kumimoji="1" lang="ja-JP" altLang="en-US" sz="2000" dirty="0"/>
            </a:p>
          </p:txBody>
        </p:sp>
      </p:grpSp>
      <p:graphicFrame>
        <p:nvGraphicFramePr>
          <p:cNvPr id="45" name="表 44"/>
          <p:cNvGraphicFramePr>
            <a:graphicFrameLocks noGrp="1"/>
          </p:cNvGraphicFramePr>
          <p:nvPr>
            <p:extLst>
              <p:ext uri="{D42A27DB-BD31-4B8C-83A1-F6EECF244321}">
                <p14:modId xmlns:p14="http://schemas.microsoft.com/office/powerpoint/2010/main" val="672570951"/>
              </p:ext>
            </p:extLst>
          </p:nvPr>
        </p:nvGraphicFramePr>
        <p:xfrm>
          <a:off x="201794" y="4234929"/>
          <a:ext cx="8375574" cy="2123440"/>
        </p:xfrm>
        <a:graphic>
          <a:graphicData uri="http://schemas.openxmlformats.org/drawingml/2006/table">
            <a:tbl>
              <a:tblPr firstRow="1" bandRow="1">
                <a:tableStyleId>{5C22544A-7EE6-4342-B048-85BDC9FD1C3A}</a:tableStyleId>
              </a:tblPr>
              <a:tblGrid>
                <a:gridCol w="1395929"/>
                <a:gridCol w="1395929"/>
                <a:gridCol w="1395929"/>
                <a:gridCol w="1395929"/>
                <a:gridCol w="1395929"/>
                <a:gridCol w="1395929"/>
              </a:tblGrid>
              <a:tr h="622914">
                <a:tc>
                  <a:txBody>
                    <a:bodyPr/>
                    <a:lstStyle/>
                    <a:p>
                      <a:pPr algn="ctr"/>
                      <a:endParaRPr kumimoji="1" lang="ja-JP" altLang="en-US" dirty="0"/>
                    </a:p>
                  </a:txBody>
                  <a:tcPr/>
                </a:tc>
                <a:tc>
                  <a:txBody>
                    <a:bodyPr/>
                    <a:lstStyle/>
                    <a:p>
                      <a:pPr algn="ctr"/>
                      <a:r>
                        <a:rPr kumimoji="1" lang="en-US" altLang="ja-JP" dirty="0" smtClean="0"/>
                        <a:t>Applied voltage [V]</a:t>
                      </a:r>
                      <a:endParaRPr kumimoji="1" lang="ja-JP" altLang="en-US" dirty="0"/>
                    </a:p>
                  </a:txBody>
                  <a:tcPr/>
                </a:tc>
                <a:tc>
                  <a:txBody>
                    <a:bodyPr/>
                    <a:lstStyle/>
                    <a:p>
                      <a:pPr algn="ctr"/>
                      <a:r>
                        <a:rPr kumimoji="1" lang="en-US" altLang="ja-JP" dirty="0" smtClean="0"/>
                        <a:t>Threshold [mV]</a:t>
                      </a:r>
                      <a:endParaRPr kumimoji="1" lang="ja-JP" altLang="en-US" dirty="0"/>
                    </a:p>
                  </a:txBody>
                  <a:tcPr>
                    <a:lnR w="12700" cap="flat" cmpd="sng" algn="ctr">
                      <a:solidFill>
                        <a:schemeClr val="tx1"/>
                      </a:solidFill>
                      <a:prstDash val="solid"/>
                      <a:round/>
                      <a:headEnd type="none" w="med" len="med"/>
                      <a:tailEnd type="none" w="med" len="med"/>
                    </a:lnR>
                  </a:tcPr>
                </a:tc>
                <a:tc>
                  <a:txBody>
                    <a:bodyPr/>
                    <a:lstStyle/>
                    <a:p>
                      <a:pPr algn="ctr"/>
                      <a:endParaRPr kumimoji="1" lang="ja-JP" altLang="en-US" dirty="0"/>
                    </a:p>
                  </a:txBody>
                  <a:tcPr>
                    <a:lnL w="12700" cap="flat" cmpd="sng" algn="ctr">
                      <a:solidFill>
                        <a:schemeClr val="tx1"/>
                      </a:solidFill>
                      <a:prstDash val="solid"/>
                      <a:round/>
                      <a:headEnd type="none" w="med" len="med"/>
                      <a:tailEnd type="none" w="med" len="med"/>
                    </a:lnL>
                  </a:tcPr>
                </a:tc>
                <a:tc>
                  <a:txBody>
                    <a:bodyPr/>
                    <a:lstStyle/>
                    <a:p>
                      <a:pPr algn="ctr"/>
                      <a:r>
                        <a:rPr kumimoji="1" lang="en-US" altLang="ja-JP" dirty="0" smtClean="0"/>
                        <a:t>Applied voltage [V]</a:t>
                      </a:r>
                      <a:endParaRPr kumimoji="1" lang="ja-JP" altLang="en-US" dirty="0"/>
                    </a:p>
                  </a:txBody>
                  <a:tcPr/>
                </a:tc>
                <a:tc>
                  <a:txBody>
                    <a:bodyPr/>
                    <a:lstStyle/>
                    <a:p>
                      <a:pPr algn="ctr"/>
                      <a:r>
                        <a:rPr kumimoji="1" lang="en-US" altLang="ja-JP" dirty="0" smtClean="0"/>
                        <a:t>Threshold [mV]</a:t>
                      </a:r>
                      <a:endParaRPr kumimoji="1" lang="ja-JP" altLang="en-US" dirty="0"/>
                    </a:p>
                  </a:txBody>
                  <a:tcPr>
                    <a:lnR w="12700" cap="flat" cmpd="sng" algn="ctr">
                      <a:solidFill>
                        <a:schemeClr val="tx1"/>
                      </a:solidFill>
                      <a:prstDash val="solid"/>
                      <a:round/>
                      <a:headEnd type="none" w="med" len="med"/>
                      <a:tailEnd type="none" w="med" len="med"/>
                    </a:lnR>
                  </a:tcPr>
                </a:tc>
              </a:tr>
              <a:tr h="370840">
                <a:tc>
                  <a:txBody>
                    <a:bodyPr/>
                    <a:lstStyle/>
                    <a:p>
                      <a:pPr algn="ctr"/>
                      <a:r>
                        <a:rPr kumimoji="1" lang="en-US" altLang="ja-JP" dirty="0" smtClean="0"/>
                        <a:t>PMT A</a:t>
                      </a:r>
                      <a:endParaRPr kumimoji="1" lang="ja-JP" altLang="en-US" dirty="0"/>
                    </a:p>
                  </a:txBody>
                  <a:tcPr/>
                </a:tc>
                <a:tc>
                  <a:txBody>
                    <a:bodyPr/>
                    <a:lstStyle/>
                    <a:p>
                      <a:pPr algn="ctr"/>
                      <a:r>
                        <a:rPr kumimoji="1" lang="en-US" altLang="ja-JP" dirty="0" smtClean="0"/>
                        <a:t>1790</a:t>
                      </a:r>
                      <a:endParaRPr kumimoji="1" lang="ja-JP" altLang="en-US" dirty="0"/>
                    </a:p>
                  </a:txBody>
                  <a:tcPr/>
                </a:tc>
                <a:tc>
                  <a:txBody>
                    <a:bodyPr/>
                    <a:lstStyle/>
                    <a:p>
                      <a:pPr algn="ctr"/>
                      <a:r>
                        <a:rPr kumimoji="1" lang="en-US" altLang="ja-JP" dirty="0" smtClean="0"/>
                        <a:t>500</a:t>
                      </a:r>
                      <a:endParaRPr kumimoji="1" lang="ja-JP" altLang="en-US" dirty="0"/>
                    </a:p>
                  </a:txBody>
                  <a:tcPr>
                    <a:lnR w="12700" cap="flat" cmpd="sng" algn="ctr">
                      <a:solidFill>
                        <a:schemeClr val="tx1"/>
                      </a:solidFill>
                      <a:prstDash val="solid"/>
                      <a:round/>
                      <a:headEnd type="none" w="med" len="med"/>
                      <a:tailEnd type="none" w="med" len="med"/>
                    </a:lnR>
                  </a:tcPr>
                </a:tc>
                <a:tc>
                  <a:txBody>
                    <a:bodyPr/>
                    <a:lstStyle/>
                    <a:p>
                      <a:pPr algn="ctr"/>
                      <a:r>
                        <a:rPr kumimoji="1" lang="en-US" altLang="ja-JP" dirty="0" smtClean="0"/>
                        <a:t>E</a:t>
                      </a:r>
                      <a:endParaRPr kumimoji="1" lang="ja-JP" altLang="en-US" dirty="0"/>
                    </a:p>
                  </a:txBody>
                  <a:tcPr>
                    <a:lnL w="12700" cap="flat" cmpd="sng" algn="ctr">
                      <a:solidFill>
                        <a:schemeClr val="tx1"/>
                      </a:solidFill>
                      <a:prstDash val="solid"/>
                      <a:round/>
                      <a:headEnd type="none" w="med" len="med"/>
                      <a:tailEnd type="none" w="med" len="med"/>
                    </a:lnL>
                  </a:tcPr>
                </a:tc>
                <a:tc>
                  <a:txBody>
                    <a:bodyPr/>
                    <a:lstStyle/>
                    <a:p>
                      <a:pPr algn="ctr"/>
                      <a:r>
                        <a:rPr kumimoji="1" lang="en-US" altLang="ja-JP" dirty="0" smtClean="0"/>
                        <a:t>2300</a:t>
                      </a:r>
                      <a:endParaRPr kumimoji="1" lang="ja-JP" altLang="en-US" dirty="0"/>
                    </a:p>
                  </a:txBody>
                  <a:tcPr/>
                </a:tc>
                <a:tc>
                  <a:txBody>
                    <a:bodyPr/>
                    <a:lstStyle/>
                    <a:p>
                      <a:pPr algn="ctr"/>
                      <a:r>
                        <a:rPr kumimoji="1" lang="en-US" altLang="ja-JP" dirty="0" smtClean="0"/>
                        <a:t>20</a:t>
                      </a:r>
                      <a:endParaRPr kumimoji="1" lang="ja-JP" altLang="en-US" dirty="0"/>
                    </a:p>
                  </a:txBody>
                  <a:tcPr>
                    <a:lnR w="12700" cap="flat" cmpd="sng" algn="ctr">
                      <a:solidFill>
                        <a:schemeClr val="tx1"/>
                      </a:solidFill>
                      <a:prstDash val="solid"/>
                      <a:round/>
                      <a:headEnd type="none" w="med" len="med"/>
                      <a:tailEnd type="none" w="med" len="med"/>
                    </a:lnR>
                  </a:tcPr>
                </a:tc>
              </a:tr>
              <a:tr h="370840">
                <a:tc>
                  <a:txBody>
                    <a:bodyPr/>
                    <a:lstStyle/>
                    <a:p>
                      <a:pPr algn="ctr"/>
                      <a:r>
                        <a:rPr kumimoji="1" lang="en-US" altLang="ja-JP" dirty="0" smtClean="0"/>
                        <a:t>B</a:t>
                      </a:r>
                      <a:endParaRPr kumimoji="1" lang="ja-JP" altLang="en-US" dirty="0"/>
                    </a:p>
                  </a:txBody>
                  <a:tcPr/>
                </a:tc>
                <a:tc>
                  <a:txBody>
                    <a:bodyPr/>
                    <a:lstStyle/>
                    <a:p>
                      <a:pPr algn="ctr"/>
                      <a:r>
                        <a:rPr kumimoji="1" lang="en-US" altLang="ja-JP" dirty="0" smtClean="0"/>
                        <a:t>1900</a:t>
                      </a:r>
                      <a:endParaRPr kumimoji="1" lang="ja-JP" altLang="en-US" dirty="0"/>
                    </a:p>
                  </a:txBody>
                  <a:tcPr/>
                </a:tc>
                <a:tc>
                  <a:txBody>
                    <a:bodyPr/>
                    <a:lstStyle/>
                    <a:p>
                      <a:pPr algn="ctr"/>
                      <a:r>
                        <a:rPr kumimoji="1" lang="en-US" altLang="ja-JP" dirty="0" smtClean="0"/>
                        <a:t>500</a:t>
                      </a:r>
                      <a:endParaRPr kumimoji="1" lang="ja-JP" altLang="en-US" dirty="0"/>
                    </a:p>
                  </a:txBody>
                  <a:tcPr>
                    <a:lnR w="12700" cap="flat" cmpd="sng" algn="ctr">
                      <a:solidFill>
                        <a:schemeClr val="tx1"/>
                      </a:solidFill>
                      <a:prstDash val="solid"/>
                      <a:round/>
                      <a:headEnd type="none" w="med" len="med"/>
                      <a:tailEnd type="none" w="med" len="med"/>
                    </a:lnR>
                  </a:tcPr>
                </a:tc>
                <a:tc>
                  <a:txBody>
                    <a:bodyPr/>
                    <a:lstStyle/>
                    <a:p>
                      <a:pPr algn="ctr"/>
                      <a:r>
                        <a:rPr kumimoji="1" lang="en-US" altLang="ja-JP" dirty="0" smtClean="0"/>
                        <a:t>F</a:t>
                      </a:r>
                      <a:endParaRPr kumimoji="1" lang="ja-JP" altLang="en-US" dirty="0"/>
                    </a:p>
                  </a:txBody>
                  <a:tcPr>
                    <a:lnL w="12700" cap="flat" cmpd="sng" algn="ctr">
                      <a:solidFill>
                        <a:schemeClr val="tx1"/>
                      </a:solidFill>
                      <a:prstDash val="solid"/>
                      <a:round/>
                      <a:headEnd type="none" w="med" len="med"/>
                      <a:tailEnd type="none" w="med" len="med"/>
                    </a:lnL>
                  </a:tcPr>
                </a:tc>
                <a:tc>
                  <a:txBody>
                    <a:bodyPr/>
                    <a:lstStyle/>
                    <a:p>
                      <a:pPr algn="ctr"/>
                      <a:r>
                        <a:rPr kumimoji="1" lang="en-US" altLang="ja-JP" dirty="0" smtClean="0"/>
                        <a:t>2100</a:t>
                      </a:r>
                      <a:endParaRPr kumimoji="1" lang="ja-JP" altLang="en-US" dirty="0"/>
                    </a:p>
                  </a:txBody>
                  <a:tcPr/>
                </a:tc>
                <a:tc>
                  <a:txBody>
                    <a:bodyPr/>
                    <a:lstStyle/>
                    <a:p>
                      <a:pPr algn="ctr"/>
                      <a:r>
                        <a:rPr kumimoji="1" lang="en-US" altLang="ja-JP" dirty="0" smtClean="0"/>
                        <a:t>20</a:t>
                      </a:r>
                      <a:endParaRPr kumimoji="1" lang="ja-JP" altLang="en-US" dirty="0"/>
                    </a:p>
                  </a:txBody>
                  <a:tcPr>
                    <a:lnR w="12700" cap="flat" cmpd="sng" algn="ctr">
                      <a:solidFill>
                        <a:schemeClr val="tx1"/>
                      </a:solidFill>
                      <a:prstDash val="solid"/>
                      <a:round/>
                      <a:headEnd type="none" w="med" len="med"/>
                      <a:tailEnd type="none" w="med" len="med"/>
                    </a:lnR>
                  </a:tcPr>
                </a:tc>
              </a:tr>
              <a:tr h="370840">
                <a:tc>
                  <a:txBody>
                    <a:bodyPr/>
                    <a:lstStyle/>
                    <a:p>
                      <a:pPr algn="ctr"/>
                      <a:r>
                        <a:rPr kumimoji="1" lang="en-US" altLang="ja-JP" dirty="0" smtClean="0"/>
                        <a:t>C</a:t>
                      </a:r>
                      <a:endParaRPr kumimoji="1" lang="ja-JP" altLang="en-US" dirty="0"/>
                    </a:p>
                  </a:txBody>
                  <a:tcPr/>
                </a:tc>
                <a:tc>
                  <a:txBody>
                    <a:bodyPr/>
                    <a:lstStyle/>
                    <a:p>
                      <a:pPr algn="ctr"/>
                      <a:r>
                        <a:rPr kumimoji="1" lang="en-US" altLang="ja-JP" dirty="0" smtClean="0"/>
                        <a:t>1865</a:t>
                      </a:r>
                      <a:endParaRPr kumimoji="1" lang="ja-JP" altLang="en-US" dirty="0"/>
                    </a:p>
                  </a:txBody>
                  <a:tcPr/>
                </a:tc>
                <a:tc>
                  <a:txBody>
                    <a:bodyPr/>
                    <a:lstStyle/>
                    <a:p>
                      <a:pPr algn="ctr"/>
                      <a:r>
                        <a:rPr kumimoji="1" lang="en-US" altLang="ja-JP" dirty="0" smtClean="0"/>
                        <a:t>500</a:t>
                      </a:r>
                      <a:endParaRPr kumimoji="1" lang="ja-JP" altLang="en-US" dirty="0"/>
                    </a:p>
                  </a:txBody>
                  <a:tcPr>
                    <a:lnR w="12700" cap="flat" cmpd="sng" algn="ctr">
                      <a:solidFill>
                        <a:schemeClr val="tx1"/>
                      </a:solidFill>
                      <a:prstDash val="solid"/>
                      <a:round/>
                      <a:headEnd type="none" w="med" len="med"/>
                      <a:tailEnd type="none" w="med" len="med"/>
                    </a:lnR>
                  </a:tcPr>
                </a:tc>
                <a:tc>
                  <a:txBody>
                    <a:bodyPr/>
                    <a:lstStyle/>
                    <a:p>
                      <a:pPr algn="ctr"/>
                      <a:r>
                        <a:rPr kumimoji="1" lang="en-US" altLang="ja-JP" dirty="0" smtClean="0"/>
                        <a:t>G</a:t>
                      </a:r>
                      <a:endParaRPr kumimoji="1" lang="ja-JP" altLang="en-US" dirty="0"/>
                    </a:p>
                  </a:txBody>
                  <a:tcPr>
                    <a:lnL w="12700" cap="flat" cmpd="sng" algn="ctr">
                      <a:solidFill>
                        <a:schemeClr val="tx1"/>
                      </a:solidFill>
                      <a:prstDash val="solid"/>
                      <a:round/>
                      <a:headEnd type="none" w="med" len="med"/>
                      <a:tailEnd type="none" w="med" len="med"/>
                    </a:lnL>
                  </a:tcPr>
                </a:tc>
                <a:tc>
                  <a:txBody>
                    <a:bodyPr/>
                    <a:lstStyle/>
                    <a:p>
                      <a:pPr algn="ctr"/>
                      <a:r>
                        <a:rPr kumimoji="1" lang="en-US" altLang="ja-JP" dirty="0" smtClean="0"/>
                        <a:t>2100</a:t>
                      </a:r>
                      <a:endParaRPr kumimoji="1" lang="ja-JP" altLang="en-US" dirty="0"/>
                    </a:p>
                  </a:txBody>
                  <a:tcPr/>
                </a:tc>
                <a:tc>
                  <a:txBody>
                    <a:bodyPr/>
                    <a:lstStyle/>
                    <a:p>
                      <a:pPr algn="ctr"/>
                      <a:r>
                        <a:rPr kumimoji="1" lang="en-US" altLang="ja-JP" dirty="0" smtClean="0"/>
                        <a:t>20</a:t>
                      </a:r>
                      <a:endParaRPr kumimoji="1" lang="ja-JP" altLang="en-US" dirty="0"/>
                    </a:p>
                  </a:txBody>
                  <a:tcPr>
                    <a:lnR w="12700" cap="flat" cmpd="sng" algn="ctr">
                      <a:solidFill>
                        <a:schemeClr val="tx1"/>
                      </a:solidFill>
                      <a:prstDash val="solid"/>
                      <a:round/>
                      <a:headEnd type="none" w="med" len="med"/>
                      <a:tailEnd type="none" w="med" len="med"/>
                    </a:lnR>
                  </a:tcPr>
                </a:tc>
              </a:tr>
              <a:tr h="370840">
                <a:tc>
                  <a:txBody>
                    <a:bodyPr/>
                    <a:lstStyle/>
                    <a:p>
                      <a:pPr algn="ctr"/>
                      <a:r>
                        <a:rPr kumimoji="1" lang="en-US" altLang="ja-JP" dirty="0" smtClean="0"/>
                        <a:t>D</a:t>
                      </a:r>
                      <a:endParaRPr kumimoji="1" lang="ja-JP" altLang="en-US" dirty="0"/>
                    </a:p>
                  </a:txBody>
                  <a:tcPr/>
                </a:tc>
                <a:tc>
                  <a:txBody>
                    <a:bodyPr/>
                    <a:lstStyle/>
                    <a:p>
                      <a:pPr algn="ctr"/>
                      <a:r>
                        <a:rPr kumimoji="1" lang="en-US" altLang="ja-JP" dirty="0" smtClean="0"/>
                        <a:t>1845</a:t>
                      </a:r>
                      <a:endParaRPr kumimoji="1" lang="ja-JP" altLang="en-US" dirty="0"/>
                    </a:p>
                  </a:txBody>
                  <a:tcPr/>
                </a:tc>
                <a:tc>
                  <a:txBody>
                    <a:bodyPr/>
                    <a:lstStyle/>
                    <a:p>
                      <a:pPr algn="ctr"/>
                      <a:r>
                        <a:rPr kumimoji="1" lang="en-US" altLang="ja-JP" dirty="0" smtClean="0"/>
                        <a:t>500</a:t>
                      </a:r>
                      <a:endParaRPr kumimoji="1" lang="ja-JP" altLang="en-US" dirty="0"/>
                    </a:p>
                  </a:txBody>
                  <a:tcPr>
                    <a:lnR w="12700" cap="flat" cmpd="sng" algn="ctr">
                      <a:solidFill>
                        <a:schemeClr val="tx1"/>
                      </a:solidFill>
                      <a:prstDash val="solid"/>
                      <a:round/>
                      <a:headEnd type="none" w="med" len="med"/>
                      <a:tailEnd type="none" w="med" len="med"/>
                    </a:lnR>
                  </a:tcPr>
                </a:tc>
                <a:tc>
                  <a:txBody>
                    <a:bodyPr/>
                    <a:lstStyle/>
                    <a:p>
                      <a:pPr algn="ctr"/>
                      <a:r>
                        <a:rPr kumimoji="1" lang="en-US" altLang="ja-JP" dirty="0" smtClean="0"/>
                        <a:t>H</a:t>
                      </a:r>
                      <a:endParaRPr kumimoji="1" lang="ja-JP" altLang="en-US" dirty="0"/>
                    </a:p>
                  </a:txBody>
                  <a:tcPr>
                    <a:lnL w="12700" cap="flat" cmpd="sng" algn="ctr">
                      <a:solidFill>
                        <a:schemeClr val="tx1"/>
                      </a:solidFill>
                      <a:prstDash val="solid"/>
                      <a:round/>
                      <a:headEnd type="none" w="med" len="med"/>
                      <a:tailEnd type="none" w="med" len="med"/>
                    </a:lnL>
                  </a:tcPr>
                </a:tc>
                <a:tc>
                  <a:txBody>
                    <a:bodyPr/>
                    <a:lstStyle/>
                    <a:p>
                      <a:pPr algn="ctr"/>
                      <a:r>
                        <a:rPr kumimoji="1" lang="en-US" altLang="ja-JP" dirty="0" smtClean="0"/>
                        <a:t>2100</a:t>
                      </a:r>
                      <a:endParaRPr kumimoji="1" lang="ja-JP" altLang="en-US" dirty="0"/>
                    </a:p>
                  </a:txBody>
                  <a:tcPr/>
                </a:tc>
                <a:tc>
                  <a:txBody>
                    <a:bodyPr/>
                    <a:lstStyle/>
                    <a:p>
                      <a:pPr algn="ctr"/>
                      <a:r>
                        <a:rPr kumimoji="1" lang="en-US" altLang="ja-JP" dirty="0" smtClean="0"/>
                        <a:t>20</a:t>
                      </a:r>
                      <a:endParaRPr kumimoji="1" lang="ja-JP" altLang="en-US" dirty="0"/>
                    </a:p>
                  </a:txBody>
                  <a:tcPr>
                    <a:lnR w="12700" cap="flat" cmpd="sng" algn="ctr">
                      <a:solidFill>
                        <a:schemeClr val="tx1"/>
                      </a:solidFill>
                      <a:prstDash val="solid"/>
                      <a:round/>
                      <a:headEnd type="none" w="med" len="med"/>
                      <a:tailEnd type="none" w="med" len="med"/>
                    </a:lnR>
                  </a:tcPr>
                </a:tc>
              </a:tr>
            </a:tbl>
          </a:graphicData>
        </a:graphic>
      </p:graphicFrame>
    </p:spTree>
    <p:extLst>
      <p:ext uri="{BB962C8B-B14F-4D97-AF65-F5344CB8AC3E}">
        <p14:creationId xmlns:p14="http://schemas.microsoft.com/office/powerpoint/2010/main" val="1759787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181D7695-31A9-49A4-833B-00A1E1F8F3EA}" type="slidenum">
              <a:rPr lang="ja-JP" altLang="en-US" smtClean="0"/>
              <a:pPr/>
              <a:t>22</a:t>
            </a:fld>
            <a:endParaRPr lang="ja-JP" altLang="en-US"/>
          </a:p>
        </p:txBody>
      </p:sp>
      <p:sp>
        <p:nvSpPr>
          <p:cNvPr id="3" name="テキスト ボックス 2"/>
          <p:cNvSpPr txBox="1"/>
          <p:nvPr/>
        </p:nvSpPr>
        <p:spPr>
          <a:xfrm>
            <a:off x="324001" y="0"/>
            <a:ext cx="1611147" cy="523220"/>
          </a:xfrm>
          <a:prstGeom prst="rect">
            <a:avLst/>
          </a:prstGeom>
          <a:noFill/>
        </p:spPr>
        <p:txBody>
          <a:bodyPr wrap="none" rtlCol="0">
            <a:spAutoFit/>
          </a:bodyPr>
          <a:lstStyle/>
          <a:p>
            <a:r>
              <a:rPr lang="en-US" altLang="ja-JP" sz="2800" b="1" dirty="0" smtClean="0"/>
              <a:t>Summery</a:t>
            </a:r>
            <a:endParaRPr lang="ja-JP" altLang="en-US" sz="2800" b="1" dirty="0"/>
          </a:p>
        </p:txBody>
      </p:sp>
      <p:sp>
        <p:nvSpPr>
          <p:cNvPr id="4" name="テキスト ボックス 3"/>
          <p:cNvSpPr txBox="1"/>
          <p:nvPr/>
        </p:nvSpPr>
        <p:spPr>
          <a:xfrm>
            <a:off x="305795" y="677534"/>
            <a:ext cx="8209555" cy="461665"/>
          </a:xfrm>
          <a:prstGeom prst="rect">
            <a:avLst/>
          </a:prstGeom>
          <a:noFill/>
        </p:spPr>
        <p:txBody>
          <a:bodyPr wrap="square" rtlCol="0">
            <a:spAutoFit/>
          </a:bodyPr>
          <a:lstStyle/>
          <a:p>
            <a:pPr marL="285750" indent="-285750">
              <a:buFont typeface="Arial" charset="0"/>
              <a:buChar char="•"/>
            </a:pPr>
            <a:r>
              <a:rPr kumimoji="1" lang="en-US" altLang="ja-JP" sz="2400" dirty="0" smtClean="0"/>
              <a:t>We want to try measuring muon g-factor with a cosmic ray.</a:t>
            </a:r>
            <a:endParaRPr kumimoji="1" lang="ja-JP" altLang="en-US" sz="2400" dirty="0"/>
          </a:p>
        </p:txBody>
      </p:sp>
      <p:sp>
        <p:nvSpPr>
          <p:cNvPr id="6" name="テキスト ボックス 5"/>
          <p:cNvSpPr txBox="1"/>
          <p:nvPr/>
        </p:nvSpPr>
        <p:spPr>
          <a:xfrm>
            <a:off x="305795" y="1447827"/>
            <a:ext cx="8209555" cy="461665"/>
          </a:xfrm>
          <a:prstGeom prst="rect">
            <a:avLst/>
          </a:prstGeom>
          <a:noFill/>
        </p:spPr>
        <p:txBody>
          <a:bodyPr wrap="none" rtlCol="0">
            <a:spAutoFit/>
          </a:bodyPr>
          <a:lstStyle/>
          <a:p>
            <a:pPr marL="285750" indent="-285750">
              <a:buFont typeface="Arial" charset="0"/>
              <a:buChar char="•"/>
            </a:pPr>
            <a:r>
              <a:rPr lang="en-US" altLang="ja-JP" sz="2400" dirty="0"/>
              <a:t>The goal is to achieve twice the accuracy higher than last year.</a:t>
            </a:r>
            <a:endParaRPr kumimoji="1" lang="ja-JP" altLang="en-US" sz="2400" dirty="0"/>
          </a:p>
        </p:txBody>
      </p:sp>
      <p:sp>
        <p:nvSpPr>
          <p:cNvPr id="8" name="テキスト ボックス 7"/>
          <p:cNvSpPr txBox="1"/>
          <p:nvPr/>
        </p:nvSpPr>
        <p:spPr>
          <a:xfrm>
            <a:off x="305795" y="2218120"/>
            <a:ext cx="8209555" cy="461665"/>
          </a:xfrm>
          <a:prstGeom prst="rect">
            <a:avLst/>
          </a:prstGeom>
          <a:noFill/>
        </p:spPr>
        <p:txBody>
          <a:bodyPr wrap="square" rtlCol="0">
            <a:spAutoFit/>
          </a:bodyPr>
          <a:lstStyle/>
          <a:p>
            <a:pPr marL="285750" indent="-285750">
              <a:buFont typeface="Arial" charset="0"/>
              <a:buChar char="•"/>
            </a:pPr>
            <a:r>
              <a:rPr kumimoji="1" lang="en-US" altLang="ja-JP" sz="2400" dirty="0" smtClean="0"/>
              <a:t>The equipment is enlarged three times larger.</a:t>
            </a:r>
            <a:endParaRPr kumimoji="1" lang="ja-JP" altLang="en-US" sz="2400" dirty="0"/>
          </a:p>
        </p:txBody>
      </p:sp>
      <p:sp>
        <p:nvSpPr>
          <p:cNvPr id="9" name="タイトル 1"/>
          <p:cNvSpPr txBox="1">
            <a:spLocks/>
          </p:cNvSpPr>
          <p:nvPr/>
        </p:nvSpPr>
        <p:spPr>
          <a:xfrm>
            <a:off x="305795" y="3014766"/>
            <a:ext cx="4612194" cy="749360"/>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smtClean="0"/>
              <a:t>What to do next…?</a:t>
            </a:r>
            <a:endParaRPr lang="ja-JP" altLang="en-US" dirty="0"/>
          </a:p>
        </p:txBody>
      </p:sp>
      <p:sp>
        <p:nvSpPr>
          <p:cNvPr id="10" name="コンテンツ プレースホルダー 3"/>
          <p:cNvSpPr txBox="1">
            <a:spLocks/>
          </p:cNvSpPr>
          <p:nvPr/>
        </p:nvSpPr>
        <p:spPr>
          <a:xfrm>
            <a:off x="305795" y="3764126"/>
            <a:ext cx="8209555" cy="401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smtClean="0"/>
              <a:t>Begin to take data with applying magnetic field</a:t>
            </a:r>
          </a:p>
          <a:p>
            <a:r>
              <a:rPr lang="en-US" altLang="ja-JP" sz="2400" dirty="0" smtClean="0"/>
              <a:t>Error analysis and demonstration of its reduction</a:t>
            </a:r>
            <a:endParaRPr lang="ja-JP" altLang="en-US" sz="2400" dirty="0" smtClean="0"/>
          </a:p>
        </p:txBody>
      </p:sp>
      <p:sp>
        <p:nvSpPr>
          <p:cNvPr id="11" name="テキスト ボックス 10"/>
          <p:cNvSpPr txBox="1"/>
          <p:nvPr/>
        </p:nvSpPr>
        <p:spPr>
          <a:xfrm>
            <a:off x="310322" y="4786691"/>
            <a:ext cx="5888132" cy="1569660"/>
          </a:xfrm>
          <a:prstGeom prst="rect">
            <a:avLst/>
          </a:prstGeom>
          <a:noFill/>
        </p:spPr>
        <p:txBody>
          <a:bodyPr wrap="square" rtlCol="0">
            <a:spAutoFit/>
          </a:bodyPr>
          <a:lstStyle/>
          <a:p>
            <a:r>
              <a:rPr kumimoji="1" lang="en-US" altLang="ja-JP" sz="2400" dirty="0" smtClean="0"/>
              <a:t>Solid angular</a:t>
            </a:r>
            <a:r>
              <a:rPr lang="en-US" altLang="ja-JP" sz="2400" dirty="0"/>
              <a:t>	</a:t>
            </a:r>
            <a:r>
              <a:rPr lang="en-US" altLang="ja-JP" sz="2400" dirty="0" smtClean="0"/>
              <a:t>		last year×1/2</a:t>
            </a:r>
          </a:p>
          <a:p>
            <a:r>
              <a:rPr kumimoji="1" lang="en-US" altLang="ja-JP" sz="2400" dirty="0" smtClean="0"/>
              <a:t>Size of target</a:t>
            </a:r>
            <a:r>
              <a:rPr kumimoji="1" lang="ja-JP" altLang="en-US" sz="2400" dirty="0" smtClean="0"/>
              <a:t>　 </a:t>
            </a:r>
            <a:r>
              <a:rPr kumimoji="1" lang="en-US" altLang="ja-JP" sz="2400" dirty="0" smtClean="0"/>
              <a:t>		last year×3</a:t>
            </a:r>
          </a:p>
          <a:p>
            <a:r>
              <a:rPr lang="en-US" altLang="ja-JP" sz="2400" dirty="0" smtClean="0"/>
              <a:t>Data taking time</a:t>
            </a:r>
            <a:r>
              <a:rPr lang="ja-JP" altLang="en-US" sz="2400" dirty="0" smtClean="0"/>
              <a:t>　</a:t>
            </a:r>
            <a:r>
              <a:rPr lang="en-US" altLang="ja-JP" sz="2400" dirty="0" smtClean="0"/>
              <a:t>		last year×1.5</a:t>
            </a:r>
          </a:p>
          <a:p>
            <a:r>
              <a:rPr lang="en-US" altLang="ja-JP" sz="2400" dirty="0" smtClean="0"/>
              <a:t>uniformity</a:t>
            </a:r>
            <a:r>
              <a:rPr lang="en-US" altLang="ja-JP" sz="2400" b="1" dirty="0" smtClean="0"/>
              <a:t> </a:t>
            </a:r>
            <a:r>
              <a:rPr kumimoji="1" lang="en-US" altLang="ja-JP" sz="2400" dirty="0" smtClean="0"/>
              <a:t>of magnetic field </a:t>
            </a:r>
            <a:r>
              <a:rPr lang="en-US" altLang="ja-JP" sz="2400" dirty="0"/>
              <a:t>	</a:t>
            </a:r>
            <a:r>
              <a:rPr kumimoji="1" lang="en-US" altLang="ja-JP" sz="2400" dirty="0" smtClean="0"/>
              <a:t>last year×2</a:t>
            </a:r>
          </a:p>
        </p:txBody>
      </p:sp>
      <p:sp>
        <p:nvSpPr>
          <p:cNvPr id="12" name="右矢印 11"/>
          <p:cNvSpPr/>
          <p:nvPr/>
        </p:nvSpPr>
        <p:spPr>
          <a:xfrm>
            <a:off x="6229722" y="5092575"/>
            <a:ext cx="776419" cy="894445"/>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solidFill>
            </a:endParaRPr>
          </a:p>
        </p:txBody>
      </p:sp>
      <p:sp>
        <p:nvSpPr>
          <p:cNvPr id="13" name="テキスト ボックス 12"/>
          <p:cNvSpPr txBox="1"/>
          <p:nvPr/>
        </p:nvSpPr>
        <p:spPr>
          <a:xfrm>
            <a:off x="7037409" y="5124299"/>
            <a:ext cx="2044806" cy="830997"/>
          </a:xfrm>
          <a:prstGeom prst="rect">
            <a:avLst/>
          </a:prstGeom>
          <a:noFill/>
        </p:spPr>
        <p:txBody>
          <a:bodyPr wrap="square" rtlCol="0">
            <a:spAutoFit/>
          </a:bodyPr>
          <a:lstStyle/>
          <a:p>
            <a:r>
              <a:rPr kumimoji="1" lang="en-US" altLang="ja-JP" sz="2400" dirty="0" smtClean="0"/>
              <a:t>Total </a:t>
            </a:r>
          </a:p>
          <a:p>
            <a:r>
              <a:rPr kumimoji="1" lang="en-US" altLang="ja-JP" sz="2400" dirty="0" smtClean="0">
                <a:solidFill>
                  <a:schemeClr val="accent2"/>
                </a:solidFill>
              </a:rPr>
              <a:t>halve the error</a:t>
            </a:r>
          </a:p>
        </p:txBody>
      </p:sp>
    </p:spTree>
    <p:extLst>
      <p:ext uri="{BB962C8B-B14F-4D97-AF65-F5344CB8AC3E}">
        <p14:creationId xmlns:p14="http://schemas.microsoft.com/office/powerpoint/2010/main" val="372556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33924" y="2375010"/>
            <a:ext cx="7277738" cy="1870209"/>
          </a:xfrm>
        </p:spPr>
        <p:txBody>
          <a:bodyPr>
            <a:normAutofit fontScale="90000"/>
          </a:bodyPr>
          <a:lstStyle/>
          <a:p>
            <a:r>
              <a:rPr lang="en-US" altLang="ja-JP" dirty="0" smtClean="0"/>
              <a:t>Measurement of </a:t>
            </a:r>
            <a:r>
              <a:rPr lang="en-US" altLang="ja-JP" dirty="0" err="1" smtClean="0"/>
              <a:t>muonic</a:t>
            </a:r>
            <a:r>
              <a:rPr lang="en-US" altLang="ja-JP" dirty="0" smtClean="0"/>
              <a:t> X-ray with cosmic muons</a:t>
            </a:r>
            <a:endParaRPr kumimoji="1" lang="ja-JP" altLang="en-US" dirty="0"/>
          </a:p>
        </p:txBody>
      </p:sp>
    </p:spTree>
    <p:extLst>
      <p:ext uri="{BB962C8B-B14F-4D97-AF65-F5344CB8AC3E}">
        <p14:creationId xmlns:p14="http://schemas.microsoft.com/office/powerpoint/2010/main" val="2709992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1" y="1131094"/>
            <a:ext cx="2551871" cy="994172"/>
          </a:xfrm>
        </p:spPr>
        <p:txBody>
          <a:bodyPr>
            <a:normAutofit fontScale="90000"/>
          </a:bodyPr>
          <a:lstStyle/>
          <a:p>
            <a:r>
              <a:rPr kumimoji="1" lang="en-US" altLang="ja-JP" dirty="0" smtClean="0"/>
              <a:t>Motivation</a:t>
            </a:r>
            <a:endParaRPr kumimoji="1" lang="ja-JP" altLang="en-US" dirty="0"/>
          </a:p>
        </p:txBody>
      </p:sp>
      <p:sp>
        <p:nvSpPr>
          <p:cNvPr id="3" name="テキスト ボックス 2"/>
          <p:cNvSpPr txBox="1"/>
          <p:nvPr/>
        </p:nvSpPr>
        <p:spPr>
          <a:xfrm>
            <a:off x="1065973" y="2145382"/>
            <a:ext cx="6510131" cy="830997"/>
          </a:xfrm>
          <a:prstGeom prst="rect">
            <a:avLst/>
          </a:prstGeom>
          <a:noFill/>
        </p:spPr>
        <p:txBody>
          <a:bodyPr wrap="square" rtlCol="0">
            <a:spAutoFit/>
          </a:bodyPr>
          <a:lstStyle/>
          <a:p>
            <a:r>
              <a:rPr lang="ja-JP" altLang="en-US" sz="2400" dirty="0"/>
              <a:t>●</a:t>
            </a:r>
            <a:r>
              <a:rPr lang="en-US" altLang="ja-JP" sz="2400" dirty="0"/>
              <a:t>Recently, it seems to be popular to perform elemental analysis using muon in physical industry.</a:t>
            </a:r>
          </a:p>
        </p:txBody>
      </p:sp>
      <p:sp>
        <p:nvSpPr>
          <p:cNvPr id="4" name="下矢印 3"/>
          <p:cNvSpPr/>
          <p:nvPr/>
        </p:nvSpPr>
        <p:spPr>
          <a:xfrm>
            <a:off x="3995530" y="3069093"/>
            <a:ext cx="651014" cy="342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sp>
        <p:nvSpPr>
          <p:cNvPr id="5" name="テキスト ボックス 4"/>
          <p:cNvSpPr txBox="1"/>
          <p:nvPr/>
        </p:nvSpPr>
        <p:spPr>
          <a:xfrm>
            <a:off x="1065972" y="3422173"/>
            <a:ext cx="7240657" cy="830997"/>
          </a:xfrm>
          <a:prstGeom prst="rect">
            <a:avLst/>
          </a:prstGeom>
          <a:noFill/>
        </p:spPr>
        <p:txBody>
          <a:bodyPr wrap="square" rtlCol="0">
            <a:spAutoFit/>
          </a:bodyPr>
          <a:lstStyle/>
          <a:p>
            <a:r>
              <a:rPr lang="ja-JP" altLang="en-US" sz="2400" dirty="0"/>
              <a:t>●</a:t>
            </a:r>
            <a:r>
              <a:rPr lang="en-US" altLang="ja-JP" sz="2400" dirty="0"/>
              <a:t>We would like to touch cutting-edge research to the extent possible. </a:t>
            </a:r>
            <a:endParaRPr lang="ja-JP" altLang="en-US" sz="2400" dirty="0"/>
          </a:p>
        </p:txBody>
      </p:sp>
      <p:sp>
        <p:nvSpPr>
          <p:cNvPr id="6" name="下矢印 5"/>
          <p:cNvSpPr/>
          <p:nvPr/>
        </p:nvSpPr>
        <p:spPr>
          <a:xfrm>
            <a:off x="3995530" y="4253170"/>
            <a:ext cx="651014" cy="342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sp>
        <p:nvSpPr>
          <p:cNvPr id="7" name="テキスト ボックス 6"/>
          <p:cNvSpPr txBox="1"/>
          <p:nvPr/>
        </p:nvSpPr>
        <p:spPr>
          <a:xfrm>
            <a:off x="1065972" y="4688784"/>
            <a:ext cx="6510131" cy="830997"/>
          </a:xfrm>
          <a:prstGeom prst="rect">
            <a:avLst/>
          </a:prstGeom>
          <a:noFill/>
        </p:spPr>
        <p:txBody>
          <a:bodyPr wrap="square" rtlCol="0">
            <a:spAutoFit/>
          </a:bodyPr>
          <a:lstStyle/>
          <a:p>
            <a:r>
              <a:rPr lang="ja-JP" altLang="en-US" dirty="0"/>
              <a:t>●</a:t>
            </a:r>
            <a:r>
              <a:rPr lang="en-US" altLang="ja-JP" sz="2400" dirty="0"/>
              <a:t>It would be interesting that we can do element analysis with </a:t>
            </a:r>
            <a:r>
              <a:rPr lang="en-US" altLang="ja-JP" sz="2400" u="sng" dirty="0"/>
              <a:t>cosmic rays</a:t>
            </a:r>
            <a:r>
              <a:rPr lang="en-US" altLang="ja-JP" sz="2400" dirty="0"/>
              <a:t>. </a:t>
            </a:r>
            <a:endParaRPr lang="ja-JP" altLang="en-US" sz="2400" dirty="0"/>
          </a:p>
        </p:txBody>
      </p:sp>
      <p:sp>
        <p:nvSpPr>
          <p:cNvPr id="8" name="スライド番号プレースホルダー 7"/>
          <p:cNvSpPr>
            <a:spLocks noGrp="1"/>
          </p:cNvSpPr>
          <p:nvPr>
            <p:ph type="sldNum" sz="quarter" idx="12"/>
          </p:nvPr>
        </p:nvSpPr>
        <p:spPr/>
        <p:txBody>
          <a:bodyPr/>
          <a:lstStyle/>
          <a:p>
            <a:fld id="{181D7695-31A9-49A4-833B-00A1E1F8F3EA}" type="slidenum">
              <a:rPr lang="ja-JP" altLang="en-US" smtClean="0"/>
              <a:pPr/>
              <a:t>24</a:t>
            </a:fld>
            <a:endParaRPr lang="ja-JP" altLang="en-US"/>
          </a:p>
        </p:txBody>
      </p:sp>
    </p:spTree>
    <p:extLst>
      <p:ext uri="{BB962C8B-B14F-4D97-AF65-F5344CB8AC3E}">
        <p14:creationId xmlns:p14="http://schemas.microsoft.com/office/powerpoint/2010/main" val="26222586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Muonic</a:t>
            </a:r>
            <a:r>
              <a:rPr lang="en-US" altLang="ja-JP" dirty="0"/>
              <a:t> atom</a:t>
            </a:r>
            <a:endParaRPr kumimoji="1" lang="ja-JP" altLang="en-US" dirty="0"/>
          </a:p>
        </p:txBody>
      </p:sp>
      <p:sp>
        <p:nvSpPr>
          <p:cNvPr id="3" name="テキスト ボックス 2"/>
          <p:cNvSpPr txBox="1"/>
          <p:nvPr/>
        </p:nvSpPr>
        <p:spPr>
          <a:xfrm>
            <a:off x="4229100" y="3086100"/>
            <a:ext cx="65" cy="207749"/>
          </a:xfrm>
          <a:prstGeom prst="rect">
            <a:avLst/>
          </a:prstGeom>
          <a:noFill/>
        </p:spPr>
        <p:txBody>
          <a:bodyPr wrap="none" lIns="0" tIns="0" rIns="0" bIns="0" rtlCol="0">
            <a:spAutoFit/>
          </a:bodyPr>
          <a:lstStyle/>
          <a:p>
            <a:endParaRPr lang="ja-JP" altLang="en-US" sz="1350" dirty="0"/>
          </a:p>
        </p:txBody>
      </p:sp>
      <p:sp>
        <p:nvSpPr>
          <p:cNvPr id="7" name="テキスト ボックス 6"/>
          <p:cNvSpPr txBox="1"/>
          <p:nvPr/>
        </p:nvSpPr>
        <p:spPr>
          <a:xfrm>
            <a:off x="3577462" y="5082041"/>
            <a:ext cx="184731" cy="507831"/>
          </a:xfrm>
          <a:prstGeom prst="rect">
            <a:avLst/>
          </a:prstGeom>
          <a:noFill/>
        </p:spPr>
        <p:txBody>
          <a:bodyPr wrap="none" rtlCol="0">
            <a:spAutoFit/>
          </a:bodyPr>
          <a:lstStyle/>
          <a:p>
            <a:endParaRPr lang="en-US" altLang="ja-JP" sz="1350" i="1" dirty="0">
              <a:latin typeface="Cambria Math" charset="0"/>
              <a:ea typeface="Cambria Math" charset="0"/>
              <a:cs typeface="Cambria Math" charset="0"/>
            </a:endParaRPr>
          </a:p>
          <a:p>
            <a:endParaRPr lang="ja-JP" altLang="en-US" sz="1350" dirty="0"/>
          </a:p>
        </p:txBody>
      </p:sp>
      <p:sp>
        <p:nvSpPr>
          <p:cNvPr id="60" name="テキスト ボックス 59"/>
          <p:cNvSpPr txBox="1"/>
          <p:nvPr/>
        </p:nvSpPr>
        <p:spPr>
          <a:xfrm>
            <a:off x="554078" y="2093968"/>
            <a:ext cx="4761335" cy="507831"/>
          </a:xfrm>
          <a:prstGeom prst="rect">
            <a:avLst/>
          </a:prstGeom>
          <a:noFill/>
        </p:spPr>
        <p:txBody>
          <a:bodyPr wrap="square" rtlCol="0">
            <a:spAutoFit/>
          </a:bodyPr>
          <a:lstStyle/>
          <a:p>
            <a:pPr marL="214313" indent="-214313">
              <a:buFont typeface="Wingdings" panose="05000000000000000000" pitchFamily="2" charset="2"/>
              <a:buChar char="l"/>
            </a:pPr>
            <a:r>
              <a:rPr lang="en-US" altLang="ja-JP" sz="1350" dirty="0"/>
              <a:t>Atomic bound states formed by a negative muon and a nucleus</a:t>
            </a:r>
          </a:p>
        </p:txBody>
      </p:sp>
      <mc:AlternateContent xmlns:mc="http://schemas.openxmlformats.org/markup-compatibility/2006" xmlns:a14="http://schemas.microsoft.com/office/drawing/2010/main">
        <mc:Choice Requires="a14">
          <p:sp>
            <p:nvSpPr>
              <p:cNvPr id="61" name="テキスト ボックス 60"/>
              <p:cNvSpPr txBox="1"/>
              <p:nvPr/>
            </p:nvSpPr>
            <p:spPr>
              <a:xfrm>
                <a:off x="592420" y="4983805"/>
                <a:ext cx="4761335" cy="507831"/>
              </a:xfrm>
              <a:prstGeom prst="rect">
                <a:avLst/>
              </a:prstGeom>
              <a:noFill/>
            </p:spPr>
            <p:txBody>
              <a:bodyPr wrap="square" rtlCol="0">
                <a:spAutoFit/>
              </a:bodyPr>
              <a:lstStyle/>
              <a:p>
                <a:endParaRPr lang="en-US" altLang="ja-JP" sz="1350" dirty="0"/>
              </a:p>
              <a:p>
                <a:pPr marL="214313" indent="-214313">
                  <a:buFont typeface="Wingdings" panose="05000000000000000000" pitchFamily="2" charset="2"/>
                  <a:buChar char="l"/>
                </a:pPr>
                <a:r>
                  <a:rPr lang="en-US" altLang="ja-JP" sz="1350" dirty="0"/>
                  <a:t>It takes </a:t>
                </a:r>
                <a14:m>
                  <m:oMath xmlns:m="http://schemas.openxmlformats.org/officeDocument/2006/math">
                    <m:sSup>
                      <m:sSupPr>
                        <m:ctrlPr>
                          <a:rPr lang="en-US" altLang="ja-JP" sz="1350" i="1">
                            <a:latin typeface="Cambria Math" charset="0"/>
                          </a:rPr>
                        </m:ctrlPr>
                      </m:sSupPr>
                      <m:e>
                        <m:r>
                          <a:rPr lang="en-US" altLang="ja-JP" sz="1350" i="1">
                            <a:latin typeface="Cambria Math" panose="02040503050406030204" pitchFamily="18" charset="0"/>
                          </a:rPr>
                          <m:t>10</m:t>
                        </m:r>
                      </m:e>
                      <m:sup>
                        <m:r>
                          <a:rPr lang="en-US" altLang="ja-JP" sz="1350" i="1">
                            <a:latin typeface="Cambria Math" panose="02040503050406030204" pitchFamily="18" charset="0"/>
                          </a:rPr>
                          <m:t>−13</m:t>
                        </m:r>
                      </m:sup>
                    </m:sSup>
                    <m:r>
                      <a:rPr lang="en-US" altLang="ja-JP" sz="1350" i="1">
                        <a:latin typeface="Cambria Math" panose="02040503050406030204" pitchFamily="18" charset="0"/>
                        <a:ea typeface="Cambria Math" panose="02040503050406030204" pitchFamily="18" charset="0"/>
                      </a:rPr>
                      <m:t>~</m:t>
                    </m:r>
                    <m:sSup>
                      <m:sSupPr>
                        <m:ctrlPr>
                          <a:rPr lang="en-US" altLang="ja-JP" sz="1350" i="1">
                            <a:latin typeface="Cambria Math" charset="0"/>
                            <a:ea typeface="Cambria Math" panose="02040503050406030204" pitchFamily="18" charset="0"/>
                          </a:rPr>
                        </m:ctrlPr>
                      </m:sSupPr>
                      <m:e>
                        <m:r>
                          <a:rPr lang="en-US" altLang="ja-JP" sz="1350" i="1">
                            <a:latin typeface="Cambria Math" panose="02040503050406030204" pitchFamily="18" charset="0"/>
                            <a:ea typeface="Cambria Math" panose="02040503050406030204" pitchFamily="18" charset="0"/>
                          </a:rPr>
                          <m:t>10</m:t>
                        </m:r>
                      </m:e>
                      <m:sup>
                        <m:r>
                          <a:rPr lang="en-US" altLang="ja-JP" sz="1350" i="1">
                            <a:latin typeface="Cambria Math" panose="02040503050406030204" pitchFamily="18" charset="0"/>
                            <a:ea typeface="Cambria Math" panose="02040503050406030204" pitchFamily="18" charset="0"/>
                          </a:rPr>
                          <m:t>−14</m:t>
                        </m:r>
                      </m:sup>
                    </m:sSup>
                  </m:oMath>
                </a14:m>
                <a:r>
                  <a:rPr lang="en-US" altLang="ja-JP" sz="1350" dirty="0"/>
                  <a:t>sec to transition to the ground state</a:t>
                </a:r>
                <a:endParaRPr lang="ja-JP" altLang="en-US" sz="1350" dirty="0"/>
              </a:p>
            </p:txBody>
          </p:sp>
        </mc:Choice>
        <mc:Fallback xmlns="">
          <p:sp>
            <p:nvSpPr>
              <p:cNvPr id="61" name="テキスト ボックス 60"/>
              <p:cNvSpPr txBox="1">
                <a:spLocks noRot="1" noChangeAspect="1" noMove="1" noResize="1" noEditPoints="1" noAdjustHandles="1" noChangeArrowheads="1" noChangeShapeType="1" noTextEdit="1"/>
              </p:cNvSpPr>
              <p:nvPr/>
            </p:nvSpPr>
            <p:spPr>
              <a:xfrm>
                <a:off x="789893" y="5502072"/>
                <a:ext cx="6348446" cy="669992"/>
              </a:xfrm>
              <a:prstGeom prst="rect">
                <a:avLst/>
              </a:prstGeom>
              <a:blipFill rotWithShape="0">
                <a:blip r:embed="rId2"/>
                <a:stretch>
                  <a:fillRect l="-672" b="-1100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2" name="テキスト ボックス 61"/>
              <p:cNvSpPr txBox="1"/>
              <p:nvPr/>
            </p:nvSpPr>
            <p:spPr>
              <a:xfrm>
                <a:off x="1075360" y="3247682"/>
                <a:ext cx="1047403" cy="4519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1350" i="1">
                              <a:latin typeface="Cambria Math" charset="0"/>
                            </a:rPr>
                          </m:ctrlPr>
                        </m:sSubPr>
                        <m:e>
                          <m:r>
                            <a:rPr lang="en-US" altLang="ja-JP" sz="1350" i="1">
                              <a:latin typeface="Cambria Math" panose="02040503050406030204" pitchFamily="18" charset="0"/>
                            </a:rPr>
                            <m:t>𝑟</m:t>
                          </m:r>
                        </m:e>
                        <m:sub>
                          <m:r>
                            <a:rPr lang="en-US" altLang="ja-JP" sz="1350" i="1">
                              <a:latin typeface="Cambria Math" panose="02040503050406030204" pitchFamily="18" charset="0"/>
                            </a:rPr>
                            <m:t> </m:t>
                          </m:r>
                          <m:r>
                            <a:rPr lang="en-US" altLang="ja-JP" sz="1350" i="1">
                              <a:latin typeface="Cambria Math" panose="02040503050406030204" pitchFamily="18" charset="0"/>
                            </a:rPr>
                            <m:t>𝑛</m:t>
                          </m:r>
                        </m:sub>
                      </m:sSub>
                      <m:r>
                        <a:rPr lang="en-US" altLang="ja-JP" sz="1350" i="1">
                          <a:latin typeface="Cambria Math" panose="02040503050406030204" pitchFamily="18" charset="0"/>
                        </a:rPr>
                        <m:t>=</m:t>
                      </m:r>
                      <m:f>
                        <m:fPr>
                          <m:ctrlPr>
                            <a:rPr lang="en-US" altLang="ja-JP" sz="1350" i="1">
                              <a:latin typeface="Cambria Math" charset="0"/>
                            </a:rPr>
                          </m:ctrlPr>
                        </m:fPr>
                        <m:num>
                          <m:sSub>
                            <m:sSubPr>
                              <m:ctrlPr>
                                <a:rPr lang="en-US" altLang="ja-JP" sz="1350" i="1">
                                  <a:latin typeface="Cambria Math" charset="0"/>
                                </a:rPr>
                              </m:ctrlPr>
                            </m:sSubPr>
                            <m:e>
                              <m:r>
                                <a:rPr lang="ja-JP" altLang="en-US" sz="1350" i="1">
                                  <a:latin typeface="Cambria Math" panose="02040503050406030204" pitchFamily="18" charset="0"/>
                                </a:rPr>
                                <m:t>𝜖</m:t>
                              </m:r>
                            </m:e>
                            <m:sub>
                              <m:r>
                                <a:rPr lang="en-US" altLang="ja-JP" sz="1350" i="1">
                                  <a:latin typeface="Cambria Math" panose="02040503050406030204" pitchFamily="18" charset="0"/>
                                </a:rPr>
                                <m:t>0</m:t>
                              </m:r>
                            </m:sub>
                          </m:sSub>
                          <m:sSup>
                            <m:sSupPr>
                              <m:ctrlPr>
                                <a:rPr lang="en-US" altLang="ja-JP" sz="1350" i="1">
                                  <a:latin typeface="Cambria Math" charset="0"/>
                                </a:rPr>
                              </m:ctrlPr>
                            </m:sSupPr>
                            <m:e>
                              <m:r>
                                <a:rPr lang="en-US" altLang="ja-JP" sz="1350" i="1">
                                  <a:latin typeface="Cambria Math" panose="02040503050406030204" pitchFamily="18" charset="0"/>
                                </a:rPr>
                                <m:t>𝑛</m:t>
                              </m:r>
                            </m:e>
                            <m:sup>
                              <m:r>
                                <a:rPr lang="en-US" altLang="ja-JP" sz="1350" i="1">
                                  <a:latin typeface="Cambria Math" panose="02040503050406030204" pitchFamily="18" charset="0"/>
                                </a:rPr>
                                <m:t>2</m:t>
                              </m:r>
                            </m:sup>
                          </m:sSup>
                          <m:sSup>
                            <m:sSupPr>
                              <m:ctrlPr>
                                <a:rPr lang="en-US" altLang="ja-JP" sz="1350" i="1">
                                  <a:latin typeface="Cambria Math" charset="0"/>
                                </a:rPr>
                              </m:ctrlPr>
                            </m:sSupPr>
                            <m:e>
                              <m:r>
                                <a:rPr lang="en-US" altLang="ja-JP" sz="1350" i="1">
                                  <a:latin typeface="Cambria Math" panose="02040503050406030204" pitchFamily="18" charset="0"/>
                                </a:rPr>
                                <m:t>h</m:t>
                              </m:r>
                            </m:e>
                            <m:sup>
                              <m:r>
                                <a:rPr lang="en-US" altLang="ja-JP" sz="1350" i="1">
                                  <a:latin typeface="Cambria Math" panose="02040503050406030204" pitchFamily="18" charset="0"/>
                                </a:rPr>
                                <m:t>2</m:t>
                              </m:r>
                            </m:sup>
                          </m:sSup>
                        </m:num>
                        <m:den>
                          <m:r>
                            <a:rPr lang="en-US" altLang="ja-JP" sz="1350" i="1">
                              <a:latin typeface="Cambria Math" panose="02040503050406030204" pitchFamily="18" charset="0"/>
                            </a:rPr>
                            <m:t>𝑍</m:t>
                          </m:r>
                          <m:r>
                            <a:rPr lang="ja-JP" altLang="en-US" sz="1350" i="1">
                              <a:latin typeface="Cambria Math" panose="02040503050406030204" pitchFamily="18" charset="0"/>
                            </a:rPr>
                            <m:t>𝜋</m:t>
                          </m:r>
                          <m:sSub>
                            <m:sSubPr>
                              <m:ctrlPr>
                                <a:rPr lang="en-US" altLang="ja-JP" sz="1350" i="1">
                                  <a:latin typeface="Cambria Math" charset="0"/>
                                </a:rPr>
                              </m:ctrlPr>
                            </m:sSubPr>
                            <m:e>
                              <m:r>
                                <a:rPr lang="en-US" altLang="ja-JP" sz="1350" i="1">
                                  <a:latin typeface="Cambria Math" panose="02040503050406030204" pitchFamily="18" charset="0"/>
                                </a:rPr>
                                <m:t>𝑚</m:t>
                              </m:r>
                            </m:e>
                            <m:sub>
                              <m:r>
                                <a:rPr lang="en-US" altLang="ja-JP" sz="1350" i="1">
                                  <a:latin typeface="Cambria Math" panose="02040503050406030204" pitchFamily="18" charset="0"/>
                                </a:rPr>
                                <m:t>𝑒</m:t>
                              </m:r>
                            </m:sub>
                          </m:sSub>
                          <m:sSup>
                            <m:sSupPr>
                              <m:ctrlPr>
                                <a:rPr lang="en-US" altLang="ja-JP" sz="1350" i="1">
                                  <a:latin typeface="Cambria Math" charset="0"/>
                                </a:rPr>
                              </m:ctrlPr>
                            </m:sSupPr>
                            <m:e>
                              <m:r>
                                <a:rPr lang="en-US" altLang="ja-JP" sz="1350" i="1">
                                  <a:latin typeface="Cambria Math" panose="02040503050406030204" pitchFamily="18" charset="0"/>
                                </a:rPr>
                                <m:t>𝑒</m:t>
                              </m:r>
                            </m:e>
                            <m:sup>
                              <m:r>
                                <a:rPr lang="en-US" altLang="ja-JP" sz="1350" i="1">
                                  <a:latin typeface="Cambria Math" panose="02040503050406030204" pitchFamily="18" charset="0"/>
                                </a:rPr>
                                <m:t>2</m:t>
                              </m:r>
                            </m:sup>
                          </m:sSup>
                        </m:den>
                      </m:f>
                    </m:oMath>
                  </m:oMathPara>
                </a14:m>
                <a:endParaRPr lang="ja-JP" altLang="en-US" sz="1350" dirty="0"/>
              </a:p>
            </p:txBody>
          </p:sp>
        </mc:Choice>
        <mc:Fallback xmlns="">
          <p:sp>
            <p:nvSpPr>
              <p:cNvPr id="62" name="テキスト ボックス 61"/>
              <p:cNvSpPr txBox="1">
                <a:spLocks noRot="1" noChangeAspect="1" noMove="1" noResize="1" noEditPoints="1" noAdjustHandles="1" noChangeArrowheads="1" noChangeShapeType="1" noTextEdit="1"/>
              </p:cNvSpPr>
              <p:nvPr/>
            </p:nvSpPr>
            <p:spPr>
              <a:xfrm>
                <a:off x="1433813" y="3187242"/>
                <a:ext cx="1394164" cy="602601"/>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3" name="テキスト ボックス 62"/>
              <p:cNvSpPr txBox="1"/>
              <p:nvPr/>
            </p:nvSpPr>
            <p:spPr>
              <a:xfrm>
                <a:off x="2489353" y="3247682"/>
                <a:ext cx="1270797" cy="4681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1350" i="1">
                              <a:latin typeface="Cambria Math" charset="0"/>
                            </a:rPr>
                          </m:ctrlPr>
                        </m:sSubPr>
                        <m:e>
                          <m:r>
                            <a:rPr lang="en-US" altLang="ja-JP" sz="1350" i="1">
                              <a:latin typeface="Cambria Math" panose="02040503050406030204" pitchFamily="18" charset="0"/>
                            </a:rPr>
                            <m:t>𝐸</m:t>
                          </m:r>
                        </m:e>
                        <m:sub>
                          <m:r>
                            <a:rPr lang="en-US" altLang="ja-JP" sz="1350" i="1">
                              <a:latin typeface="Cambria Math" panose="02040503050406030204" pitchFamily="18" charset="0"/>
                            </a:rPr>
                            <m:t> </m:t>
                          </m:r>
                          <m:r>
                            <a:rPr lang="en-US" altLang="ja-JP" sz="1350" i="1">
                              <a:latin typeface="Cambria Math" panose="02040503050406030204" pitchFamily="18" charset="0"/>
                            </a:rPr>
                            <m:t>𝑛</m:t>
                          </m:r>
                        </m:sub>
                      </m:sSub>
                      <m:r>
                        <a:rPr lang="en-US" altLang="ja-JP" sz="1350" i="1">
                          <a:latin typeface="Cambria Math" panose="02040503050406030204" pitchFamily="18" charset="0"/>
                        </a:rPr>
                        <m:t>=−</m:t>
                      </m:r>
                      <m:f>
                        <m:fPr>
                          <m:ctrlPr>
                            <a:rPr lang="en-US" altLang="ja-JP" sz="1350" i="1">
                              <a:latin typeface="Cambria Math" charset="0"/>
                            </a:rPr>
                          </m:ctrlPr>
                        </m:fPr>
                        <m:num>
                          <m:sSup>
                            <m:sSupPr>
                              <m:ctrlPr>
                                <a:rPr lang="en-US" altLang="ja-JP" sz="1350" i="1">
                                  <a:latin typeface="Cambria Math" charset="0"/>
                                </a:rPr>
                              </m:ctrlPr>
                            </m:sSupPr>
                            <m:e>
                              <m:r>
                                <a:rPr lang="en-US" altLang="ja-JP" sz="1350" i="1">
                                  <a:latin typeface="Cambria Math" panose="02040503050406030204" pitchFamily="18" charset="0"/>
                                </a:rPr>
                                <m:t>𝑍</m:t>
                              </m:r>
                            </m:e>
                            <m:sup>
                              <m:r>
                                <a:rPr lang="en-US" altLang="ja-JP" sz="1350" i="1">
                                  <a:latin typeface="Cambria Math" panose="02040503050406030204" pitchFamily="18" charset="0"/>
                                </a:rPr>
                                <m:t>2</m:t>
                              </m:r>
                            </m:sup>
                          </m:sSup>
                          <m:sSub>
                            <m:sSubPr>
                              <m:ctrlPr>
                                <a:rPr lang="en-US" altLang="ja-JP" sz="1350" i="1">
                                  <a:latin typeface="Cambria Math" charset="0"/>
                                </a:rPr>
                              </m:ctrlPr>
                            </m:sSubPr>
                            <m:e>
                              <m:r>
                                <a:rPr lang="en-US" altLang="ja-JP" sz="1350" i="1">
                                  <a:latin typeface="Cambria Math" panose="02040503050406030204" pitchFamily="18" charset="0"/>
                                </a:rPr>
                                <m:t>𝑚</m:t>
                              </m:r>
                            </m:e>
                            <m:sub>
                              <m:r>
                                <a:rPr lang="en-US" altLang="ja-JP" sz="1350" i="1">
                                  <a:latin typeface="Cambria Math" panose="02040503050406030204" pitchFamily="18" charset="0"/>
                                </a:rPr>
                                <m:t>𝑒</m:t>
                              </m:r>
                            </m:sub>
                          </m:sSub>
                          <m:sSup>
                            <m:sSupPr>
                              <m:ctrlPr>
                                <a:rPr lang="en-US" altLang="ja-JP" sz="1350" i="1">
                                  <a:latin typeface="Cambria Math" charset="0"/>
                                </a:rPr>
                              </m:ctrlPr>
                            </m:sSupPr>
                            <m:e>
                              <m:r>
                                <a:rPr lang="en-US" altLang="ja-JP" sz="1350" i="1">
                                  <a:latin typeface="Cambria Math" panose="02040503050406030204" pitchFamily="18" charset="0"/>
                                </a:rPr>
                                <m:t>𝑒</m:t>
                              </m:r>
                            </m:e>
                            <m:sup>
                              <m:r>
                                <a:rPr lang="en-US" altLang="ja-JP" sz="1350" i="1">
                                  <a:latin typeface="Cambria Math" panose="02040503050406030204" pitchFamily="18" charset="0"/>
                                </a:rPr>
                                <m:t>4</m:t>
                              </m:r>
                            </m:sup>
                          </m:sSup>
                        </m:num>
                        <m:den>
                          <m:r>
                            <a:rPr lang="en-US" altLang="ja-JP" sz="1350" i="1">
                              <a:latin typeface="Cambria Math" panose="02040503050406030204" pitchFamily="18" charset="0"/>
                            </a:rPr>
                            <m:t>8</m:t>
                          </m:r>
                          <m:sSubSup>
                            <m:sSubSupPr>
                              <m:ctrlPr>
                                <a:rPr lang="en-US" altLang="ja-JP" sz="1350" i="1">
                                  <a:latin typeface="Cambria Math" charset="0"/>
                                </a:rPr>
                              </m:ctrlPr>
                            </m:sSubSupPr>
                            <m:e>
                              <m:r>
                                <a:rPr lang="ja-JP" altLang="en-US" sz="1350" i="1">
                                  <a:latin typeface="Cambria Math" panose="02040503050406030204" pitchFamily="18" charset="0"/>
                                </a:rPr>
                                <m:t>𝜖</m:t>
                              </m:r>
                            </m:e>
                            <m:sub>
                              <m:r>
                                <a:rPr lang="en-US" altLang="ja-JP" sz="1350" i="1">
                                  <a:latin typeface="Cambria Math" panose="02040503050406030204" pitchFamily="18" charset="0"/>
                                </a:rPr>
                                <m:t>0</m:t>
                              </m:r>
                            </m:sub>
                            <m:sup>
                              <m:r>
                                <a:rPr lang="en-US" altLang="ja-JP" sz="1350" i="1">
                                  <a:latin typeface="Cambria Math" panose="02040503050406030204" pitchFamily="18" charset="0"/>
                                </a:rPr>
                                <m:t>2</m:t>
                              </m:r>
                            </m:sup>
                          </m:sSubSup>
                          <m:sSup>
                            <m:sSupPr>
                              <m:ctrlPr>
                                <a:rPr lang="en-US" altLang="ja-JP" sz="1350" i="1">
                                  <a:latin typeface="Cambria Math" charset="0"/>
                                </a:rPr>
                              </m:ctrlPr>
                            </m:sSupPr>
                            <m:e>
                              <m:r>
                                <a:rPr lang="en-US" altLang="ja-JP" sz="1350" i="1">
                                  <a:latin typeface="Cambria Math" panose="02040503050406030204" pitchFamily="18" charset="0"/>
                                </a:rPr>
                                <m:t>𝑛</m:t>
                              </m:r>
                            </m:e>
                            <m:sup>
                              <m:r>
                                <a:rPr lang="en-US" altLang="ja-JP" sz="1350" i="1">
                                  <a:latin typeface="Cambria Math" panose="02040503050406030204" pitchFamily="18" charset="0"/>
                                </a:rPr>
                                <m:t>2</m:t>
                              </m:r>
                            </m:sup>
                          </m:sSup>
                          <m:sSup>
                            <m:sSupPr>
                              <m:ctrlPr>
                                <a:rPr lang="en-US" altLang="ja-JP" sz="1350" i="1">
                                  <a:latin typeface="Cambria Math" charset="0"/>
                                </a:rPr>
                              </m:ctrlPr>
                            </m:sSupPr>
                            <m:e>
                              <m:r>
                                <a:rPr lang="en-US" altLang="ja-JP" sz="1350" i="1">
                                  <a:latin typeface="Cambria Math" panose="02040503050406030204" pitchFamily="18" charset="0"/>
                                </a:rPr>
                                <m:t>h</m:t>
                              </m:r>
                            </m:e>
                            <m:sup>
                              <m:r>
                                <a:rPr lang="en-US" altLang="ja-JP" sz="1350" i="1">
                                  <a:latin typeface="Cambria Math" panose="02040503050406030204" pitchFamily="18" charset="0"/>
                                </a:rPr>
                                <m:t>2</m:t>
                              </m:r>
                            </m:sup>
                          </m:sSup>
                        </m:den>
                      </m:f>
                    </m:oMath>
                  </m:oMathPara>
                </a14:m>
                <a:endParaRPr lang="ja-JP" altLang="en-US" sz="1350" dirty="0"/>
              </a:p>
            </p:txBody>
          </p:sp>
        </mc:Choice>
        <mc:Fallback xmlns="">
          <p:sp>
            <p:nvSpPr>
              <p:cNvPr id="63" name="テキスト ボックス 62"/>
              <p:cNvSpPr txBox="1">
                <a:spLocks noRot="1" noChangeAspect="1" noMove="1" noResize="1" noEditPoints="1" noAdjustHandles="1" noChangeArrowheads="1" noChangeShapeType="1" noTextEdit="1"/>
              </p:cNvSpPr>
              <p:nvPr/>
            </p:nvSpPr>
            <p:spPr>
              <a:xfrm>
                <a:off x="3319137" y="3187242"/>
                <a:ext cx="1697003" cy="624145"/>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4" name="テキスト ボックス 63"/>
              <p:cNvSpPr txBox="1"/>
              <p:nvPr/>
            </p:nvSpPr>
            <p:spPr>
              <a:xfrm>
                <a:off x="867634" y="3865205"/>
                <a:ext cx="3062015" cy="4489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ja-JP" sz="1350" i="1">
                              <a:latin typeface="Cambria Math" charset="0"/>
                            </a:rPr>
                          </m:ctrlPr>
                        </m:fPr>
                        <m:num>
                          <m:sSub>
                            <m:sSubPr>
                              <m:ctrlPr>
                                <a:rPr lang="en-US" altLang="ja-JP" sz="1350" i="1">
                                  <a:latin typeface="Cambria Math" charset="0"/>
                                </a:rPr>
                              </m:ctrlPr>
                            </m:sSubPr>
                            <m:e>
                              <m:r>
                                <a:rPr lang="en-US" altLang="ja-JP" sz="1350" i="1">
                                  <a:latin typeface="Cambria Math" panose="02040503050406030204" pitchFamily="18" charset="0"/>
                                </a:rPr>
                                <m:t>𝑟</m:t>
                              </m:r>
                            </m:e>
                            <m:sub>
                              <m:r>
                                <a:rPr lang="ja-JP" altLang="en-US" sz="1350" i="1">
                                  <a:latin typeface="Cambria Math" panose="02040503050406030204" pitchFamily="18" charset="0"/>
                                </a:rPr>
                                <m:t>𝜇</m:t>
                              </m:r>
                            </m:sub>
                          </m:sSub>
                        </m:num>
                        <m:den>
                          <m:sSub>
                            <m:sSubPr>
                              <m:ctrlPr>
                                <a:rPr lang="en-US" altLang="ja-JP" sz="1350" i="1">
                                  <a:latin typeface="Cambria Math" charset="0"/>
                                </a:rPr>
                              </m:ctrlPr>
                            </m:sSubPr>
                            <m:e>
                              <m:r>
                                <a:rPr lang="en-US" altLang="ja-JP" sz="1350" i="1">
                                  <a:latin typeface="Cambria Math" panose="02040503050406030204" pitchFamily="18" charset="0"/>
                                </a:rPr>
                                <m:t>𝑟</m:t>
                              </m:r>
                            </m:e>
                            <m:sub>
                              <m:r>
                                <a:rPr lang="en-US" altLang="ja-JP" sz="1350" i="1">
                                  <a:latin typeface="Cambria Math" panose="02040503050406030204" pitchFamily="18" charset="0"/>
                                </a:rPr>
                                <m:t>𝑒</m:t>
                              </m:r>
                            </m:sub>
                          </m:sSub>
                        </m:den>
                      </m:f>
                      <m:r>
                        <a:rPr lang="en-US" altLang="ja-JP" sz="1350" i="1">
                          <a:latin typeface="Cambria Math" panose="02040503050406030204" pitchFamily="18" charset="0"/>
                        </a:rPr>
                        <m:t>=</m:t>
                      </m:r>
                      <m:f>
                        <m:fPr>
                          <m:ctrlPr>
                            <a:rPr lang="en-US" altLang="ja-JP" sz="1350" i="1">
                              <a:latin typeface="Cambria Math" charset="0"/>
                            </a:rPr>
                          </m:ctrlPr>
                        </m:fPr>
                        <m:num>
                          <m:sSub>
                            <m:sSubPr>
                              <m:ctrlPr>
                                <a:rPr lang="en-US" altLang="ja-JP" sz="1350" i="1">
                                  <a:latin typeface="Cambria Math" charset="0"/>
                                </a:rPr>
                              </m:ctrlPr>
                            </m:sSubPr>
                            <m:e>
                              <m:r>
                                <a:rPr lang="en-US" altLang="ja-JP" sz="1350" i="1">
                                  <a:latin typeface="Cambria Math" panose="02040503050406030204" pitchFamily="18" charset="0"/>
                                </a:rPr>
                                <m:t>𝐸</m:t>
                              </m:r>
                            </m:e>
                            <m:sub>
                              <m:r>
                                <a:rPr lang="en-US" altLang="ja-JP" sz="1350" i="1">
                                  <a:latin typeface="Cambria Math" panose="02040503050406030204" pitchFamily="18" charset="0"/>
                                </a:rPr>
                                <m:t>𝑒</m:t>
                              </m:r>
                            </m:sub>
                          </m:sSub>
                        </m:num>
                        <m:den>
                          <m:sSub>
                            <m:sSubPr>
                              <m:ctrlPr>
                                <a:rPr lang="en-US" altLang="ja-JP" sz="1350" i="1">
                                  <a:latin typeface="Cambria Math" charset="0"/>
                                </a:rPr>
                              </m:ctrlPr>
                            </m:sSubPr>
                            <m:e>
                              <m:r>
                                <a:rPr lang="en-US" altLang="ja-JP" sz="1350" i="1">
                                  <a:latin typeface="Cambria Math" panose="02040503050406030204" pitchFamily="18" charset="0"/>
                                </a:rPr>
                                <m:t>𝐸</m:t>
                              </m:r>
                            </m:e>
                            <m:sub>
                              <m:r>
                                <a:rPr lang="ja-JP" altLang="en-US" sz="1350" i="1">
                                  <a:latin typeface="Cambria Math" panose="02040503050406030204" pitchFamily="18" charset="0"/>
                                </a:rPr>
                                <m:t>𝜇</m:t>
                              </m:r>
                            </m:sub>
                          </m:sSub>
                        </m:den>
                      </m:f>
                      <m:r>
                        <a:rPr lang="en-US" altLang="ja-JP" sz="1350" i="1">
                          <a:latin typeface="Cambria Math" panose="02040503050406030204" pitchFamily="18" charset="0"/>
                        </a:rPr>
                        <m:t>=</m:t>
                      </m:r>
                      <m:f>
                        <m:fPr>
                          <m:ctrlPr>
                            <a:rPr lang="en-US" altLang="ja-JP" sz="1350" i="1">
                              <a:latin typeface="Cambria Math" charset="0"/>
                            </a:rPr>
                          </m:ctrlPr>
                        </m:fPr>
                        <m:num>
                          <m:sSub>
                            <m:sSubPr>
                              <m:ctrlPr>
                                <a:rPr lang="en-US" altLang="ja-JP" sz="1350" i="1">
                                  <a:latin typeface="Cambria Math" charset="0"/>
                                </a:rPr>
                              </m:ctrlPr>
                            </m:sSubPr>
                            <m:e>
                              <m:r>
                                <a:rPr lang="en-US" altLang="ja-JP" sz="1350" i="1">
                                  <a:latin typeface="Cambria Math" panose="02040503050406030204" pitchFamily="18" charset="0"/>
                                </a:rPr>
                                <m:t>𝑚</m:t>
                              </m:r>
                            </m:e>
                            <m:sub>
                              <m:r>
                                <a:rPr lang="en-US" altLang="ja-JP" sz="1350" i="1">
                                  <a:latin typeface="Cambria Math" panose="02040503050406030204" pitchFamily="18" charset="0"/>
                                </a:rPr>
                                <m:t>𝑒</m:t>
                              </m:r>
                            </m:sub>
                          </m:sSub>
                        </m:num>
                        <m:den>
                          <m:sSub>
                            <m:sSubPr>
                              <m:ctrlPr>
                                <a:rPr lang="en-US" altLang="ja-JP" sz="1350" i="1">
                                  <a:latin typeface="Cambria Math" charset="0"/>
                                </a:rPr>
                              </m:ctrlPr>
                            </m:sSubPr>
                            <m:e>
                              <m:r>
                                <a:rPr lang="en-US" altLang="ja-JP" sz="1350" i="1">
                                  <a:latin typeface="Cambria Math" panose="02040503050406030204" pitchFamily="18" charset="0"/>
                                </a:rPr>
                                <m:t>𝑚</m:t>
                              </m:r>
                            </m:e>
                            <m:sub>
                              <m:r>
                                <a:rPr lang="ja-JP" altLang="en-US" sz="1350" i="1">
                                  <a:latin typeface="Cambria Math" panose="02040503050406030204" pitchFamily="18" charset="0"/>
                                </a:rPr>
                                <m:t>𝜇</m:t>
                              </m:r>
                            </m:sub>
                          </m:sSub>
                        </m:den>
                      </m:f>
                      <m:r>
                        <a:rPr lang="en-US" altLang="ja-JP" sz="1350" i="1">
                          <a:latin typeface="Cambria Math" panose="02040503050406030204" pitchFamily="18" charset="0"/>
                          <a:ea typeface="Cambria Math" panose="02040503050406030204" pitchFamily="18" charset="0"/>
                        </a:rPr>
                        <m:t>≈</m:t>
                      </m:r>
                      <m:f>
                        <m:fPr>
                          <m:ctrlPr>
                            <a:rPr lang="en-US" altLang="ja-JP" sz="1350" i="1">
                              <a:latin typeface="Cambria Math" charset="0"/>
                              <a:ea typeface="Cambria Math" panose="02040503050406030204" pitchFamily="18" charset="0"/>
                            </a:rPr>
                          </m:ctrlPr>
                        </m:fPr>
                        <m:num>
                          <m:r>
                            <a:rPr lang="en-US" altLang="ja-JP" sz="1350" i="1">
                              <a:latin typeface="Cambria Math" panose="02040503050406030204" pitchFamily="18" charset="0"/>
                              <a:ea typeface="Cambria Math" panose="02040503050406030204" pitchFamily="18" charset="0"/>
                            </a:rPr>
                            <m:t>1</m:t>
                          </m:r>
                        </m:num>
                        <m:den>
                          <m:r>
                            <a:rPr lang="en-US" altLang="ja-JP" sz="1350" i="1">
                              <a:latin typeface="Cambria Math" panose="02040503050406030204" pitchFamily="18" charset="0"/>
                              <a:ea typeface="Cambria Math" panose="02040503050406030204" pitchFamily="18" charset="0"/>
                            </a:rPr>
                            <m:t>207</m:t>
                          </m:r>
                        </m:den>
                      </m:f>
                    </m:oMath>
                  </m:oMathPara>
                </a14:m>
                <a:endParaRPr lang="ja-JP" altLang="en-US" sz="1350" dirty="0"/>
              </a:p>
            </p:txBody>
          </p:sp>
        </mc:Choice>
        <mc:Fallback xmlns="">
          <p:sp>
            <p:nvSpPr>
              <p:cNvPr id="64" name="テキスト ボックス 63"/>
              <p:cNvSpPr txBox="1">
                <a:spLocks noRot="1" noChangeAspect="1" noMove="1" noResize="1" noEditPoints="1" noAdjustHandles="1" noChangeArrowheads="1" noChangeShapeType="1" noTextEdit="1"/>
              </p:cNvSpPr>
              <p:nvPr/>
            </p:nvSpPr>
            <p:spPr>
              <a:xfrm>
                <a:off x="1156846" y="4010606"/>
                <a:ext cx="4082686" cy="598562"/>
              </a:xfrm>
              <a:prstGeom prst="rect">
                <a:avLst/>
              </a:prstGeom>
              <a:blipFill rotWithShape="0">
                <a:blip r:embed="rId5"/>
                <a:stretch>
                  <a:fillRect/>
                </a:stretch>
              </a:blipFill>
            </p:spPr>
            <p:txBody>
              <a:bodyPr/>
              <a:lstStyle/>
              <a:p>
                <a:r>
                  <a:rPr lang="ja-JP" altLang="en-US">
                    <a:noFill/>
                  </a:rPr>
                  <a:t> </a:t>
                </a:r>
              </a:p>
            </p:txBody>
          </p:sp>
        </mc:Fallback>
      </mc:AlternateContent>
      <p:sp>
        <p:nvSpPr>
          <p:cNvPr id="65" name="正方形/長方形 64"/>
          <p:cNvSpPr/>
          <p:nvPr/>
        </p:nvSpPr>
        <p:spPr>
          <a:xfrm>
            <a:off x="924120" y="2740456"/>
            <a:ext cx="1465466" cy="415498"/>
          </a:xfrm>
          <a:prstGeom prst="rect">
            <a:avLst/>
          </a:prstGeom>
        </p:spPr>
        <p:txBody>
          <a:bodyPr wrap="none">
            <a:spAutoFit/>
          </a:bodyPr>
          <a:lstStyle/>
          <a:p>
            <a:r>
              <a:rPr lang="en-US" altLang="ja-JP" sz="2100" dirty="0"/>
              <a:t>Bohr model</a:t>
            </a:r>
            <a:endParaRPr lang="ja-JP" altLang="en-US" sz="2100" dirty="0"/>
          </a:p>
        </p:txBody>
      </p:sp>
      <mc:AlternateContent xmlns:mc="http://schemas.openxmlformats.org/markup-compatibility/2006" xmlns:a14="http://schemas.microsoft.com/office/drawing/2010/main">
        <mc:Choice Requires="a14">
          <p:sp>
            <p:nvSpPr>
              <p:cNvPr id="66" name="テキスト ボックス 65"/>
              <p:cNvSpPr txBox="1"/>
              <p:nvPr/>
            </p:nvSpPr>
            <p:spPr>
              <a:xfrm>
                <a:off x="1075360" y="4475644"/>
                <a:ext cx="2612382"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1350">
                          <a:latin typeface="Cambria Math" panose="02040503050406030204" pitchFamily="18" charset="0"/>
                        </a:rPr>
                        <m:t>Al</m:t>
                      </m:r>
                      <m:r>
                        <a:rPr lang="en-US" altLang="ja-JP" sz="1350">
                          <a:latin typeface="Cambria Math" panose="02040503050406030204" pitchFamily="18" charset="0"/>
                        </a:rPr>
                        <m:t> 1</m:t>
                      </m:r>
                      <m:r>
                        <m:rPr>
                          <m:sty m:val="p"/>
                        </m:rPr>
                        <a:rPr lang="en-US" altLang="ja-JP" sz="1350">
                          <a:latin typeface="Cambria Math" panose="02040503050406030204" pitchFamily="18" charset="0"/>
                        </a:rPr>
                        <m:t>S</m:t>
                      </m:r>
                      <m:r>
                        <a:rPr lang="en-US" altLang="ja-JP" sz="1350">
                          <a:latin typeface="Cambria Math" panose="02040503050406030204" pitchFamily="18" charset="0"/>
                        </a:rPr>
                        <m:t> </m:t>
                      </m:r>
                      <m:r>
                        <m:rPr>
                          <m:sty m:val="p"/>
                        </m:rPr>
                        <a:rPr lang="en-US" altLang="ja-JP" sz="1350">
                          <a:latin typeface="Cambria Math" panose="02040503050406030204" pitchFamily="18" charset="0"/>
                        </a:rPr>
                        <m:t>orbit</m:t>
                      </m:r>
                      <m:r>
                        <a:rPr lang="en-US" altLang="ja-JP" sz="1350">
                          <a:latin typeface="Cambria Math" panose="02040503050406030204" pitchFamily="18" charset="0"/>
                        </a:rPr>
                        <m:t>       </m:t>
                      </m:r>
                      <m:r>
                        <a:rPr lang="en-US" altLang="ja-JP" sz="1350" i="1">
                          <a:latin typeface="Cambria Math" panose="02040503050406030204" pitchFamily="18" charset="0"/>
                        </a:rPr>
                        <m:t>𝑟</m:t>
                      </m:r>
                      <m:r>
                        <a:rPr lang="en-US" altLang="ja-JP" sz="1350" i="1">
                          <a:latin typeface="Cambria Math" panose="02040503050406030204" pitchFamily="18" charset="0"/>
                          <a:ea typeface="Cambria Math" panose="02040503050406030204" pitchFamily="18" charset="0"/>
                        </a:rPr>
                        <m:t>≈1.97×</m:t>
                      </m:r>
                      <m:sSup>
                        <m:sSupPr>
                          <m:ctrlPr>
                            <a:rPr lang="en-US" altLang="ja-JP" sz="1350" i="1">
                              <a:latin typeface="Cambria Math" charset="0"/>
                              <a:ea typeface="Cambria Math" panose="02040503050406030204" pitchFamily="18" charset="0"/>
                            </a:rPr>
                          </m:ctrlPr>
                        </m:sSupPr>
                        <m:e>
                          <m:r>
                            <a:rPr lang="en-US" altLang="ja-JP" sz="1350" i="1">
                              <a:latin typeface="Cambria Math" panose="02040503050406030204" pitchFamily="18" charset="0"/>
                              <a:ea typeface="Cambria Math" panose="02040503050406030204" pitchFamily="18" charset="0"/>
                            </a:rPr>
                            <m:t>10</m:t>
                          </m:r>
                        </m:e>
                        <m:sup>
                          <m:r>
                            <a:rPr lang="en-US" altLang="ja-JP" sz="1350" i="1">
                              <a:latin typeface="Cambria Math" panose="02040503050406030204" pitchFamily="18" charset="0"/>
                              <a:ea typeface="Cambria Math" panose="02040503050406030204" pitchFamily="18" charset="0"/>
                            </a:rPr>
                            <m:t>−14</m:t>
                          </m:r>
                        </m:sup>
                      </m:sSup>
                      <m:r>
                        <a:rPr lang="en-US" altLang="ja-JP" sz="1350" i="1">
                          <a:latin typeface="Cambria Math" panose="02040503050406030204" pitchFamily="18" charset="0"/>
                          <a:ea typeface="Cambria Math" panose="02040503050406030204" pitchFamily="18" charset="0"/>
                        </a:rPr>
                        <m:t>(</m:t>
                      </m:r>
                      <m:r>
                        <a:rPr lang="en-US" altLang="ja-JP" sz="1350" i="1">
                          <a:latin typeface="Cambria Math" panose="02040503050406030204" pitchFamily="18" charset="0"/>
                          <a:ea typeface="Cambria Math" panose="02040503050406030204" pitchFamily="18" charset="0"/>
                        </a:rPr>
                        <m:t>𝑚</m:t>
                      </m:r>
                      <m:r>
                        <a:rPr lang="en-US" altLang="ja-JP" sz="1350" i="1">
                          <a:latin typeface="Cambria Math" panose="02040503050406030204" pitchFamily="18" charset="0"/>
                          <a:ea typeface="Cambria Math" panose="02040503050406030204" pitchFamily="18" charset="0"/>
                        </a:rPr>
                        <m:t>) </m:t>
                      </m:r>
                    </m:oMath>
                  </m:oMathPara>
                </a14:m>
                <a:endParaRPr lang="ja-JP" altLang="en-US" sz="1350" dirty="0"/>
              </a:p>
            </p:txBody>
          </p:sp>
        </mc:Choice>
        <mc:Fallback xmlns="">
          <p:sp>
            <p:nvSpPr>
              <p:cNvPr id="66" name="テキスト ボックス 65"/>
              <p:cNvSpPr txBox="1">
                <a:spLocks noRot="1" noChangeAspect="1" noMove="1" noResize="1" noEditPoints="1" noAdjustHandles="1" noChangeArrowheads="1" noChangeShapeType="1" noTextEdit="1"/>
              </p:cNvSpPr>
              <p:nvPr/>
            </p:nvSpPr>
            <p:spPr>
              <a:xfrm>
                <a:off x="1433813" y="4824525"/>
                <a:ext cx="3646255" cy="276999"/>
              </a:xfrm>
              <a:prstGeom prst="rect">
                <a:avLst/>
              </a:prstGeom>
              <a:blipFill rotWithShape="0">
                <a:blip r:embed="rId6"/>
                <a:stretch>
                  <a:fillRect l="-334" t="-4348" b="-32609"/>
                </a:stretch>
              </a:blipFill>
            </p:spPr>
            <p:txBody>
              <a:bodyPr/>
              <a:lstStyle/>
              <a:p>
                <a:r>
                  <a:rPr lang="ja-JP" altLang="en-US">
                    <a:noFill/>
                  </a:rPr>
                  <a:t> </a:t>
                </a:r>
              </a:p>
            </p:txBody>
          </p:sp>
        </mc:Fallback>
      </mc:AlternateContent>
      <p:pic>
        <p:nvPicPr>
          <p:cNvPr id="5" name="図 4"/>
          <p:cNvPicPr>
            <a:picLocks noChangeAspect="1"/>
          </p:cNvPicPr>
          <p:nvPr/>
        </p:nvPicPr>
        <p:blipFill>
          <a:blip r:embed="rId7"/>
          <a:stretch>
            <a:fillRect/>
          </a:stretch>
        </p:blipFill>
        <p:spPr>
          <a:xfrm>
            <a:off x="5603294" y="1996155"/>
            <a:ext cx="3061413" cy="3472397"/>
          </a:xfrm>
          <a:prstGeom prst="rect">
            <a:avLst/>
          </a:prstGeom>
        </p:spPr>
      </p:pic>
      <p:sp>
        <p:nvSpPr>
          <p:cNvPr id="4" name="スライド番号プレースホルダー 3"/>
          <p:cNvSpPr>
            <a:spLocks noGrp="1"/>
          </p:cNvSpPr>
          <p:nvPr>
            <p:ph type="sldNum" sz="quarter" idx="12"/>
          </p:nvPr>
        </p:nvSpPr>
        <p:spPr/>
        <p:txBody>
          <a:bodyPr/>
          <a:lstStyle/>
          <a:p>
            <a:fld id="{181D7695-31A9-49A4-833B-00A1E1F8F3EA}" type="slidenum">
              <a:rPr kumimoji="1" lang="ja-JP" altLang="en-US" smtClean="0"/>
              <a:t>25</a:t>
            </a:fld>
            <a:endParaRPr kumimoji="1" lang="ja-JP" altLang="en-US"/>
          </a:p>
        </p:txBody>
      </p:sp>
    </p:spTree>
    <p:extLst>
      <p:ext uri="{BB962C8B-B14F-4D97-AF65-F5344CB8AC3E}">
        <p14:creationId xmlns:p14="http://schemas.microsoft.com/office/powerpoint/2010/main" val="14403093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Muonic</a:t>
            </a:r>
            <a:r>
              <a:rPr lang="en-US" altLang="ja-JP" dirty="0"/>
              <a:t> </a:t>
            </a:r>
            <a:r>
              <a:rPr lang="en-US" altLang="ja-JP" dirty="0" smtClean="0"/>
              <a:t>X-ray</a:t>
            </a:r>
            <a:endParaRPr kumimoji="1" lang="ja-JP" altLang="en-US" dirty="0"/>
          </a:p>
        </p:txBody>
      </p:sp>
      <p:sp>
        <p:nvSpPr>
          <p:cNvPr id="14" name="テキスト ボックス 13"/>
          <p:cNvSpPr txBox="1"/>
          <p:nvPr/>
        </p:nvSpPr>
        <p:spPr>
          <a:xfrm>
            <a:off x="546934" y="2015387"/>
            <a:ext cx="5593630" cy="1338828"/>
          </a:xfrm>
          <a:prstGeom prst="rect">
            <a:avLst/>
          </a:prstGeom>
          <a:noFill/>
        </p:spPr>
        <p:txBody>
          <a:bodyPr wrap="square" rtlCol="0">
            <a:spAutoFit/>
          </a:bodyPr>
          <a:lstStyle/>
          <a:p>
            <a:pPr marL="214313" indent="-214313">
              <a:buFont typeface="Wingdings" panose="05000000000000000000" pitchFamily="2" charset="2"/>
              <a:buChar char="l"/>
            </a:pPr>
            <a:r>
              <a:rPr lang="en-US" altLang="ja-JP" sz="1350" dirty="0"/>
              <a:t>μ</a:t>
            </a:r>
            <a:r>
              <a:rPr lang="en-US" altLang="ja-JP" sz="1350" baseline="30000" dirty="0"/>
              <a:t>-</a:t>
            </a:r>
            <a:r>
              <a:rPr lang="en-US" altLang="ja-JP" sz="1350" dirty="0"/>
              <a:t> is captured by an atom</a:t>
            </a:r>
          </a:p>
          <a:p>
            <a:pPr marL="214313" indent="-214313">
              <a:buFont typeface="Wingdings" panose="05000000000000000000" pitchFamily="2" charset="2"/>
              <a:buChar char="l"/>
            </a:pPr>
            <a:endParaRPr lang="en-US" altLang="ja-JP" sz="1350" dirty="0"/>
          </a:p>
          <a:p>
            <a:pPr marL="214313" indent="-214313">
              <a:buFont typeface="Wingdings" panose="05000000000000000000" pitchFamily="2" charset="2"/>
              <a:buChar char="l"/>
            </a:pPr>
            <a:r>
              <a:rPr lang="en-US" altLang="ja-JP" sz="1350" dirty="0"/>
              <a:t>Emit </a:t>
            </a:r>
            <a:r>
              <a:rPr lang="en-US" altLang="ja-JP" sz="1350" dirty="0" err="1"/>
              <a:t>muonic</a:t>
            </a:r>
            <a:r>
              <a:rPr lang="en-US" altLang="ja-JP" sz="1350" dirty="0"/>
              <a:t> X-rays with an energy level equivalent to the energy difference between the higher and lower states</a:t>
            </a:r>
          </a:p>
          <a:p>
            <a:pPr marL="214313" indent="-214313">
              <a:buFont typeface="Wingdings" panose="05000000000000000000" pitchFamily="2" charset="2"/>
              <a:buChar char="l"/>
            </a:pPr>
            <a:endParaRPr lang="en-US" altLang="ja-JP" sz="1350" dirty="0"/>
          </a:p>
          <a:p>
            <a:pPr marL="214313" indent="-214313">
              <a:buFont typeface="Wingdings" panose="05000000000000000000" pitchFamily="2" charset="2"/>
              <a:buChar char="l"/>
            </a:pPr>
            <a:r>
              <a:rPr lang="en-US" altLang="ja-JP" sz="1350" dirty="0"/>
              <a:t>The energy is characteristic to the element</a:t>
            </a:r>
          </a:p>
        </p:txBody>
      </p:sp>
      <p:sp>
        <p:nvSpPr>
          <p:cNvPr id="5" name="正方形/長方形 4"/>
          <p:cNvSpPr/>
          <p:nvPr/>
        </p:nvSpPr>
        <p:spPr>
          <a:xfrm>
            <a:off x="881868" y="3509583"/>
            <a:ext cx="2879314" cy="369332"/>
          </a:xfrm>
          <a:prstGeom prst="rect">
            <a:avLst/>
          </a:prstGeom>
        </p:spPr>
        <p:txBody>
          <a:bodyPr wrap="none">
            <a:spAutoFit/>
          </a:bodyPr>
          <a:lstStyle/>
          <a:p>
            <a:r>
              <a:rPr lang="en-US" altLang="ja-JP" dirty="0"/>
              <a:t>Characteristic X-Ray Energies</a:t>
            </a:r>
            <a:endParaRPr lang="ja-JP" altLang="en-US" dirty="0"/>
          </a:p>
        </p:txBody>
      </p:sp>
      <p:pic>
        <p:nvPicPr>
          <p:cNvPr id="7" name="図 6"/>
          <p:cNvPicPr>
            <a:picLocks noChangeAspect="1"/>
          </p:cNvPicPr>
          <p:nvPr/>
        </p:nvPicPr>
        <p:blipFill>
          <a:blip r:embed="rId2"/>
          <a:stretch>
            <a:fillRect/>
          </a:stretch>
        </p:blipFill>
        <p:spPr>
          <a:xfrm>
            <a:off x="881868" y="4021473"/>
            <a:ext cx="3789918" cy="1520318"/>
          </a:xfrm>
          <a:prstGeom prst="rect">
            <a:avLst/>
          </a:prstGeom>
        </p:spPr>
      </p:pic>
      <p:pic>
        <p:nvPicPr>
          <p:cNvPr id="19" name="図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284" y="3653204"/>
            <a:ext cx="2894921" cy="1973273"/>
          </a:xfrm>
          <a:prstGeom prst="rect">
            <a:avLst/>
          </a:prstGeom>
        </p:spPr>
      </p:pic>
      <p:sp>
        <p:nvSpPr>
          <p:cNvPr id="3" name="スライド番号プレースホルダー 2"/>
          <p:cNvSpPr>
            <a:spLocks noGrp="1"/>
          </p:cNvSpPr>
          <p:nvPr>
            <p:ph type="sldNum" sz="quarter" idx="12"/>
          </p:nvPr>
        </p:nvSpPr>
        <p:spPr/>
        <p:txBody>
          <a:bodyPr/>
          <a:lstStyle/>
          <a:p>
            <a:fld id="{181D7695-31A9-49A4-833B-00A1E1F8F3EA}" type="slidenum">
              <a:rPr kumimoji="1" lang="ja-JP" altLang="en-US" smtClean="0"/>
              <a:t>26</a:t>
            </a:fld>
            <a:endParaRPr kumimoji="1" lang="ja-JP" altLang="en-US"/>
          </a:p>
        </p:txBody>
      </p:sp>
    </p:spTree>
    <p:extLst>
      <p:ext uri="{BB962C8B-B14F-4D97-AF65-F5344CB8AC3E}">
        <p14:creationId xmlns:p14="http://schemas.microsoft.com/office/powerpoint/2010/main" val="41215556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5041635" y="3239365"/>
            <a:ext cx="3448419" cy="29442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p:cNvSpPr>
            <a:spLocks noGrp="1"/>
          </p:cNvSpPr>
          <p:nvPr>
            <p:ph type="title"/>
          </p:nvPr>
        </p:nvSpPr>
        <p:spPr>
          <a:xfrm>
            <a:off x="-20075" y="1059097"/>
            <a:ext cx="5632206" cy="1195959"/>
          </a:xfrm>
        </p:spPr>
        <p:txBody>
          <a:bodyPr>
            <a:normAutofit fontScale="90000"/>
          </a:bodyPr>
          <a:lstStyle/>
          <a:p>
            <a:pPr algn="ctr"/>
            <a:r>
              <a:rPr kumimoji="1" lang="en-US" altLang="ja-JP" dirty="0" smtClean="0"/>
              <a:t>Operating princip</a:t>
            </a:r>
            <a:r>
              <a:rPr lang="en-US" altLang="ja-JP" dirty="0" smtClean="0"/>
              <a:t>le of semiconductor detector</a:t>
            </a:r>
            <a:endParaRPr kumimoji="1" lang="ja-JP" altLang="en-US" dirty="0"/>
          </a:p>
        </p:txBody>
      </p:sp>
      <mc:AlternateContent xmlns:mc="http://schemas.openxmlformats.org/markup-compatibility/2006" xmlns:a14="http://schemas.microsoft.com/office/drawing/2010/main">
        <mc:Choice Requires="a14">
          <p:sp>
            <p:nvSpPr>
              <p:cNvPr id="4" name="テキスト ボックス 3"/>
              <p:cNvSpPr txBox="1"/>
              <p:nvPr/>
            </p:nvSpPr>
            <p:spPr>
              <a:xfrm>
                <a:off x="6233310" y="3400455"/>
                <a:ext cx="1065068" cy="9219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3200" i="1">
                          <a:latin typeface="Cambria Math" panose="02040503050406030204" pitchFamily="18" charset="0"/>
                          <a:ea typeface="Cambria Math" panose="02040503050406030204" pitchFamily="18" charset="0"/>
                        </a:rPr>
                        <m:t>𝑛</m:t>
                      </m:r>
                      <m:r>
                        <a:rPr lang="en-US" altLang="ja-JP" sz="3200" i="1">
                          <a:latin typeface="Cambria Math" panose="02040503050406030204" pitchFamily="18" charset="0"/>
                          <a:ea typeface="Cambria Math" panose="02040503050406030204" pitchFamily="18" charset="0"/>
                        </a:rPr>
                        <m:t>=</m:t>
                      </m:r>
                      <m:f>
                        <m:fPr>
                          <m:ctrlPr>
                            <a:rPr lang="en-US" altLang="ja-JP" sz="3200" i="1">
                              <a:latin typeface="Cambria Math" charset="0"/>
                              <a:ea typeface="Cambria Math" panose="02040503050406030204" pitchFamily="18" charset="0"/>
                            </a:rPr>
                          </m:ctrlPr>
                        </m:fPr>
                        <m:num>
                          <m:r>
                            <a:rPr lang="en-US" altLang="ja-JP" sz="3200" i="1">
                              <a:latin typeface="Cambria Math" panose="02040503050406030204" pitchFamily="18" charset="0"/>
                              <a:ea typeface="Cambria Math" panose="02040503050406030204" pitchFamily="18" charset="0"/>
                            </a:rPr>
                            <m:t>𝐸</m:t>
                          </m:r>
                        </m:num>
                        <m:den>
                          <m:r>
                            <a:rPr lang="ja-JP" altLang="en-US" sz="3200" i="1">
                              <a:latin typeface="Cambria Math" panose="02040503050406030204" pitchFamily="18" charset="0"/>
                              <a:ea typeface="Cambria Math" panose="02040503050406030204" pitchFamily="18" charset="0"/>
                            </a:rPr>
                            <m:t>𝜀</m:t>
                          </m:r>
                        </m:den>
                      </m:f>
                    </m:oMath>
                  </m:oMathPara>
                </a14:m>
                <a:endParaRPr lang="ja-JP" altLang="en-US" sz="32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6233310" y="3400455"/>
                <a:ext cx="1065068" cy="921984"/>
              </a:xfrm>
              <a:prstGeom prst="rect">
                <a:avLst/>
              </a:prstGeom>
              <a:blipFill rotWithShape="0">
                <a:blip r:embed="rId2"/>
                <a:stretch>
                  <a:fillRect/>
                </a:stretch>
              </a:blipFill>
            </p:spPr>
            <p:txBody>
              <a:bodyPr/>
              <a:lstStyle/>
              <a:p>
                <a:r>
                  <a:rPr lang="ja-JP" altLang="en-US">
                    <a:noFill/>
                  </a:rPr>
                  <a:t> </a:t>
                </a:r>
              </a:p>
            </p:txBody>
          </p:sp>
        </mc:Fallback>
      </mc:AlternateContent>
      <p:sp>
        <p:nvSpPr>
          <p:cNvPr id="6" name="テキスト ボックス 5"/>
          <p:cNvSpPr txBox="1"/>
          <p:nvPr/>
        </p:nvSpPr>
        <p:spPr>
          <a:xfrm>
            <a:off x="5196496" y="4393973"/>
            <a:ext cx="3207299" cy="1569660"/>
          </a:xfrm>
          <a:prstGeom prst="rect">
            <a:avLst/>
          </a:prstGeom>
          <a:noFill/>
        </p:spPr>
        <p:txBody>
          <a:bodyPr wrap="square" rtlCol="0">
            <a:spAutoFit/>
          </a:bodyPr>
          <a:lstStyle/>
          <a:p>
            <a:r>
              <a:rPr lang="en-US" altLang="ja-JP" sz="1350" dirty="0"/>
              <a:t> </a:t>
            </a:r>
            <a:r>
              <a:rPr lang="en-US" altLang="ja-JP" sz="1600" dirty="0"/>
              <a:t>n : the number of electron-hole pair</a:t>
            </a:r>
            <a:r>
              <a:rPr lang="ja-JP" altLang="en-US" sz="1600" dirty="0"/>
              <a:t> </a:t>
            </a:r>
            <a:r>
              <a:rPr lang="en-US" altLang="ja-JP" sz="1600" dirty="0"/>
              <a:t>to be generated</a:t>
            </a:r>
          </a:p>
          <a:p>
            <a:r>
              <a:rPr lang="en-US" altLang="ja-JP" sz="1600" dirty="0"/>
              <a:t>E : the energy of radiation absorbed in semiconductor</a:t>
            </a:r>
          </a:p>
          <a:p>
            <a:r>
              <a:rPr lang="en-US" altLang="ja-JP" sz="1600" dirty="0"/>
              <a:t>ε : the required energy to generate a electron-hole pair</a:t>
            </a:r>
            <a:endParaRPr lang="ja-JP" altLang="en-US" sz="1600" dirty="0"/>
          </a:p>
        </p:txBody>
      </p:sp>
      <p:sp>
        <p:nvSpPr>
          <p:cNvPr id="11" name="テキスト ボックス 10"/>
          <p:cNvSpPr txBox="1"/>
          <p:nvPr/>
        </p:nvSpPr>
        <p:spPr>
          <a:xfrm>
            <a:off x="4229100" y="3086100"/>
            <a:ext cx="65" cy="207749"/>
          </a:xfrm>
          <a:prstGeom prst="rect">
            <a:avLst/>
          </a:prstGeom>
          <a:noFill/>
        </p:spPr>
        <p:txBody>
          <a:bodyPr wrap="none" lIns="0" tIns="0" rIns="0" bIns="0" rtlCol="0">
            <a:spAutoFit/>
          </a:bodyPr>
          <a:lstStyle/>
          <a:p>
            <a:endParaRPr lang="ja-JP" altLang="en-US" sz="1350" dirty="0"/>
          </a:p>
        </p:txBody>
      </p:sp>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646" y="2657714"/>
            <a:ext cx="3723545" cy="2477709"/>
          </a:xfrm>
          <a:prstGeom prst="rect">
            <a:avLst/>
          </a:prstGeom>
        </p:spPr>
      </p:pic>
      <p:sp>
        <p:nvSpPr>
          <p:cNvPr id="14" name="テキスト ボックス 13"/>
          <p:cNvSpPr txBox="1"/>
          <p:nvPr/>
        </p:nvSpPr>
        <p:spPr>
          <a:xfrm>
            <a:off x="1655886" y="2556121"/>
            <a:ext cx="740464" cy="276999"/>
          </a:xfrm>
          <a:prstGeom prst="rect">
            <a:avLst/>
          </a:prstGeom>
          <a:solidFill>
            <a:schemeClr val="bg1"/>
          </a:solidFill>
        </p:spPr>
        <p:txBody>
          <a:bodyPr wrap="square" rtlCol="0">
            <a:spAutoFit/>
          </a:bodyPr>
          <a:lstStyle/>
          <a:p>
            <a:r>
              <a:rPr lang="en-US" altLang="ja-JP" sz="1200" dirty="0"/>
              <a:t>radiation</a:t>
            </a:r>
            <a:endParaRPr lang="ja-JP" altLang="en-US" sz="1200" dirty="0"/>
          </a:p>
        </p:txBody>
      </p:sp>
      <p:sp>
        <p:nvSpPr>
          <p:cNvPr id="16" name="テキスト ボックス 15"/>
          <p:cNvSpPr txBox="1"/>
          <p:nvPr/>
        </p:nvSpPr>
        <p:spPr>
          <a:xfrm>
            <a:off x="1879516" y="4103985"/>
            <a:ext cx="1033669" cy="438582"/>
          </a:xfrm>
          <a:prstGeom prst="rect">
            <a:avLst/>
          </a:prstGeom>
          <a:solidFill>
            <a:schemeClr val="bg1"/>
          </a:solidFill>
        </p:spPr>
        <p:txBody>
          <a:bodyPr wrap="square" rtlCol="0">
            <a:spAutoFit/>
          </a:bodyPr>
          <a:lstStyle/>
          <a:p>
            <a:r>
              <a:rPr lang="en-US" altLang="ja-JP" sz="1125" dirty="0"/>
              <a:t>Depletion layer</a:t>
            </a:r>
            <a:endParaRPr lang="ja-JP" altLang="en-US" sz="1125" dirty="0"/>
          </a:p>
        </p:txBody>
      </p:sp>
      <p:pic>
        <p:nvPicPr>
          <p:cNvPr id="17" name="図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2062" y="1535890"/>
            <a:ext cx="3407569" cy="1243013"/>
          </a:xfrm>
          <a:prstGeom prst="rect">
            <a:avLst/>
          </a:prstGeom>
        </p:spPr>
      </p:pic>
      <p:sp>
        <p:nvSpPr>
          <p:cNvPr id="18" name="テキスト ボックス 17"/>
          <p:cNvSpPr txBox="1"/>
          <p:nvPr/>
        </p:nvSpPr>
        <p:spPr>
          <a:xfrm>
            <a:off x="7898130" y="1535890"/>
            <a:ext cx="1245870" cy="265457"/>
          </a:xfrm>
          <a:prstGeom prst="rect">
            <a:avLst/>
          </a:prstGeom>
          <a:solidFill>
            <a:schemeClr val="bg1"/>
          </a:solidFill>
        </p:spPr>
        <p:txBody>
          <a:bodyPr wrap="square" rtlCol="0">
            <a:spAutoFit/>
          </a:bodyPr>
          <a:lstStyle/>
          <a:p>
            <a:r>
              <a:rPr lang="en-US" altLang="ja-JP" sz="1125" dirty="0"/>
              <a:t>Conduction band</a:t>
            </a:r>
            <a:endParaRPr lang="ja-JP" altLang="en-US" sz="1125" dirty="0"/>
          </a:p>
        </p:txBody>
      </p:sp>
      <p:sp>
        <p:nvSpPr>
          <p:cNvPr id="19" name="テキスト ボックス 18"/>
          <p:cNvSpPr txBox="1"/>
          <p:nvPr/>
        </p:nvSpPr>
        <p:spPr>
          <a:xfrm>
            <a:off x="7898130" y="1983266"/>
            <a:ext cx="1245870" cy="265457"/>
          </a:xfrm>
          <a:prstGeom prst="rect">
            <a:avLst/>
          </a:prstGeom>
          <a:solidFill>
            <a:schemeClr val="bg1"/>
          </a:solidFill>
        </p:spPr>
        <p:txBody>
          <a:bodyPr wrap="square" rtlCol="0">
            <a:spAutoFit/>
          </a:bodyPr>
          <a:lstStyle/>
          <a:p>
            <a:r>
              <a:rPr lang="en-US" altLang="ja-JP" sz="1125" dirty="0"/>
              <a:t>Forbidden band</a:t>
            </a:r>
            <a:endParaRPr lang="ja-JP" altLang="en-US" sz="1125" dirty="0"/>
          </a:p>
        </p:txBody>
      </p:sp>
      <p:sp>
        <p:nvSpPr>
          <p:cNvPr id="20" name="テキスト ボックス 19"/>
          <p:cNvSpPr txBox="1"/>
          <p:nvPr/>
        </p:nvSpPr>
        <p:spPr>
          <a:xfrm>
            <a:off x="7951094" y="2434934"/>
            <a:ext cx="1037072" cy="265457"/>
          </a:xfrm>
          <a:prstGeom prst="rect">
            <a:avLst/>
          </a:prstGeom>
          <a:solidFill>
            <a:schemeClr val="bg1"/>
          </a:solidFill>
        </p:spPr>
        <p:txBody>
          <a:bodyPr wrap="square" rtlCol="0">
            <a:spAutoFit/>
          </a:bodyPr>
          <a:lstStyle/>
          <a:p>
            <a:r>
              <a:rPr lang="en-US" altLang="ja-JP" sz="1125" dirty="0"/>
              <a:t>Valence band</a:t>
            </a:r>
            <a:endParaRPr lang="ja-JP" altLang="en-US" sz="1125" dirty="0"/>
          </a:p>
        </p:txBody>
      </p:sp>
      <p:sp>
        <p:nvSpPr>
          <p:cNvPr id="22" name="テキスト ボックス 21"/>
          <p:cNvSpPr txBox="1"/>
          <p:nvPr/>
        </p:nvSpPr>
        <p:spPr>
          <a:xfrm>
            <a:off x="5196496" y="2657715"/>
            <a:ext cx="529934" cy="265457"/>
          </a:xfrm>
          <a:prstGeom prst="rect">
            <a:avLst/>
          </a:prstGeom>
          <a:solidFill>
            <a:schemeClr val="bg1"/>
          </a:solidFill>
        </p:spPr>
        <p:txBody>
          <a:bodyPr wrap="square" rtlCol="0">
            <a:spAutoFit/>
          </a:bodyPr>
          <a:lstStyle/>
          <a:p>
            <a:r>
              <a:rPr lang="en-US" altLang="ja-JP" sz="1125" dirty="0"/>
              <a:t>metal</a:t>
            </a:r>
            <a:endParaRPr lang="ja-JP" altLang="en-US" sz="1125" dirty="0"/>
          </a:p>
        </p:txBody>
      </p:sp>
      <p:sp>
        <p:nvSpPr>
          <p:cNvPr id="23" name="テキスト ボックス 22"/>
          <p:cNvSpPr txBox="1"/>
          <p:nvPr/>
        </p:nvSpPr>
        <p:spPr>
          <a:xfrm>
            <a:off x="5994333" y="2657715"/>
            <a:ext cx="1123864" cy="265457"/>
          </a:xfrm>
          <a:prstGeom prst="rect">
            <a:avLst/>
          </a:prstGeom>
          <a:solidFill>
            <a:schemeClr val="bg1"/>
          </a:solidFill>
        </p:spPr>
        <p:txBody>
          <a:bodyPr wrap="square" rtlCol="0">
            <a:spAutoFit/>
          </a:bodyPr>
          <a:lstStyle/>
          <a:p>
            <a:r>
              <a:rPr lang="en-US" altLang="ja-JP" sz="1125" dirty="0"/>
              <a:t>semiconductor</a:t>
            </a:r>
            <a:endParaRPr lang="ja-JP" altLang="en-US" sz="1125" dirty="0"/>
          </a:p>
        </p:txBody>
      </p:sp>
      <p:sp>
        <p:nvSpPr>
          <p:cNvPr id="24" name="テキスト ボックス 23"/>
          <p:cNvSpPr txBox="1"/>
          <p:nvPr/>
        </p:nvSpPr>
        <p:spPr>
          <a:xfrm>
            <a:off x="7184657" y="2657715"/>
            <a:ext cx="712962" cy="265457"/>
          </a:xfrm>
          <a:prstGeom prst="rect">
            <a:avLst/>
          </a:prstGeom>
          <a:solidFill>
            <a:schemeClr val="bg1"/>
          </a:solidFill>
        </p:spPr>
        <p:txBody>
          <a:bodyPr wrap="square" rtlCol="0">
            <a:spAutoFit/>
          </a:bodyPr>
          <a:lstStyle/>
          <a:p>
            <a:r>
              <a:rPr lang="en-US" altLang="ja-JP" sz="1125" dirty="0"/>
              <a:t>insulator</a:t>
            </a:r>
            <a:endParaRPr lang="ja-JP" altLang="en-US" sz="1125" dirty="0"/>
          </a:p>
        </p:txBody>
      </p:sp>
      <p:sp>
        <p:nvSpPr>
          <p:cNvPr id="3" name="スライド番号プレースホルダー 2"/>
          <p:cNvSpPr>
            <a:spLocks noGrp="1"/>
          </p:cNvSpPr>
          <p:nvPr>
            <p:ph type="sldNum" sz="quarter" idx="12"/>
          </p:nvPr>
        </p:nvSpPr>
        <p:spPr/>
        <p:txBody>
          <a:bodyPr/>
          <a:lstStyle/>
          <a:p>
            <a:fld id="{181D7695-31A9-49A4-833B-00A1E1F8F3EA}" type="slidenum">
              <a:rPr kumimoji="1" lang="ja-JP" altLang="en-US" smtClean="0"/>
              <a:t>27</a:t>
            </a:fld>
            <a:endParaRPr kumimoji="1" lang="ja-JP" altLang="en-US"/>
          </a:p>
        </p:txBody>
      </p:sp>
    </p:spTree>
    <p:extLst>
      <p:ext uri="{BB962C8B-B14F-4D97-AF65-F5344CB8AC3E}">
        <p14:creationId xmlns:p14="http://schemas.microsoft.com/office/powerpoint/2010/main" val="838590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7818" y="929987"/>
            <a:ext cx="4617630" cy="994172"/>
          </a:xfrm>
        </p:spPr>
        <p:txBody>
          <a:bodyPr>
            <a:normAutofit fontScale="90000"/>
          </a:bodyPr>
          <a:lstStyle/>
          <a:p>
            <a:pPr algn="ctr"/>
            <a:r>
              <a:rPr lang="en-US" altLang="ja-JP" dirty="0" smtClean="0"/>
              <a:t>Germanium detector</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632285" y="2536205"/>
            <a:ext cx="3768692" cy="2821132"/>
          </a:xfrm>
          <a:prstGeom prst="rect">
            <a:avLst/>
          </a:prstGeom>
        </p:spPr>
      </p:pic>
      <p:sp>
        <p:nvSpPr>
          <p:cNvPr id="5" name="テキスト ボックス 4"/>
          <p:cNvSpPr txBox="1"/>
          <p:nvPr/>
        </p:nvSpPr>
        <p:spPr>
          <a:xfrm>
            <a:off x="1905882" y="5514883"/>
            <a:ext cx="1221499" cy="300082"/>
          </a:xfrm>
          <a:prstGeom prst="rect">
            <a:avLst/>
          </a:prstGeom>
          <a:noFill/>
        </p:spPr>
        <p:txBody>
          <a:bodyPr wrap="square" rtlCol="0">
            <a:spAutoFit/>
          </a:bodyPr>
          <a:lstStyle/>
          <a:p>
            <a:r>
              <a:rPr lang="en-US" altLang="ja-JP" sz="1350" dirty="0"/>
              <a:t>GMX20P4-70</a:t>
            </a:r>
            <a:endParaRPr lang="ja-JP" altLang="en-US" sz="1350" dirty="0"/>
          </a:p>
        </p:txBody>
      </p:sp>
      <p:sp>
        <p:nvSpPr>
          <p:cNvPr id="3" name="テキスト ボックス 2"/>
          <p:cNvSpPr txBox="1"/>
          <p:nvPr/>
        </p:nvSpPr>
        <p:spPr>
          <a:xfrm>
            <a:off x="5042393" y="2757984"/>
            <a:ext cx="3579803" cy="2377574"/>
          </a:xfrm>
          <a:prstGeom prst="rect">
            <a:avLst/>
          </a:prstGeom>
          <a:noFill/>
        </p:spPr>
        <p:txBody>
          <a:bodyPr wrap="square" rtlCol="0">
            <a:spAutoFit/>
          </a:bodyPr>
          <a:lstStyle/>
          <a:p>
            <a:r>
              <a:rPr lang="ja-JP" altLang="en-US" sz="2700" dirty="0"/>
              <a:t>●</a:t>
            </a:r>
            <a:r>
              <a:rPr lang="en-US" altLang="ja-JP" sz="2700" dirty="0"/>
              <a:t>Advantage</a:t>
            </a:r>
          </a:p>
          <a:p>
            <a:r>
              <a:rPr lang="ja-JP" altLang="en-US" sz="2700" dirty="0"/>
              <a:t>・</a:t>
            </a:r>
            <a:r>
              <a:rPr lang="en-US" altLang="ja-JP" sz="2700" dirty="0"/>
              <a:t>High energy resolution</a:t>
            </a:r>
          </a:p>
          <a:p>
            <a:endParaRPr lang="en-US" altLang="ja-JP" sz="2700" dirty="0"/>
          </a:p>
          <a:p>
            <a:r>
              <a:rPr lang="ja-JP" altLang="en-US" sz="2700" dirty="0"/>
              <a:t>●</a:t>
            </a:r>
            <a:r>
              <a:rPr lang="en-US" altLang="ja-JP" sz="2700" dirty="0"/>
              <a:t>Disadvantage</a:t>
            </a:r>
          </a:p>
          <a:p>
            <a:r>
              <a:rPr lang="ja-JP" altLang="en-US" sz="2700" dirty="0"/>
              <a:t>・</a:t>
            </a:r>
            <a:r>
              <a:rPr lang="en-US" altLang="ja-JP" sz="2700" dirty="0"/>
              <a:t>Cooling required</a:t>
            </a:r>
          </a:p>
          <a:p>
            <a:endParaRPr lang="ja-JP" altLang="en-US" sz="1350" dirty="0"/>
          </a:p>
        </p:txBody>
      </p:sp>
      <p:sp>
        <p:nvSpPr>
          <p:cNvPr id="6" name="スライド番号プレースホルダー 5"/>
          <p:cNvSpPr>
            <a:spLocks noGrp="1"/>
          </p:cNvSpPr>
          <p:nvPr>
            <p:ph type="sldNum" sz="quarter" idx="12"/>
          </p:nvPr>
        </p:nvSpPr>
        <p:spPr/>
        <p:txBody>
          <a:bodyPr/>
          <a:lstStyle/>
          <a:p>
            <a:fld id="{181D7695-31A9-49A4-833B-00A1E1F8F3EA}" type="slidenum">
              <a:rPr kumimoji="1" lang="ja-JP" altLang="en-US" smtClean="0"/>
              <a:t>28</a:t>
            </a:fld>
            <a:endParaRPr kumimoji="1" lang="ja-JP" altLang="en-US"/>
          </a:p>
        </p:txBody>
      </p:sp>
    </p:spTree>
    <p:extLst>
      <p:ext uri="{BB962C8B-B14F-4D97-AF65-F5344CB8AC3E}">
        <p14:creationId xmlns:p14="http://schemas.microsoft.com/office/powerpoint/2010/main" val="38228307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3341" y="562892"/>
            <a:ext cx="3486150" cy="994172"/>
          </a:xfrm>
        </p:spPr>
        <p:txBody>
          <a:bodyPr>
            <a:normAutofit fontScale="90000"/>
          </a:bodyPr>
          <a:lstStyle/>
          <a:p>
            <a:r>
              <a:rPr kumimoji="1" lang="en-US" altLang="ja-JP" dirty="0" smtClean="0"/>
              <a:t>Liquid Nitrogen</a:t>
            </a:r>
            <a:endParaRPr kumimoji="1" lang="ja-JP" altLang="en-US" dirty="0"/>
          </a:p>
        </p:txBody>
      </p:sp>
      <p:sp>
        <p:nvSpPr>
          <p:cNvPr id="3" name="テキスト ボックス 2"/>
          <p:cNvSpPr txBox="1"/>
          <p:nvPr/>
        </p:nvSpPr>
        <p:spPr>
          <a:xfrm>
            <a:off x="573564" y="4793823"/>
            <a:ext cx="7891971"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000" dirty="0"/>
              <a:t>●</a:t>
            </a:r>
            <a:r>
              <a:rPr lang="en-US" altLang="ja-JP" sz="2000" dirty="0"/>
              <a:t>Leave the underground laboratory immediately when there is an alarm.</a:t>
            </a:r>
          </a:p>
          <a:p>
            <a:r>
              <a:rPr lang="ja-JP" altLang="en-US" sz="2000" dirty="0"/>
              <a:t>●</a:t>
            </a:r>
            <a:r>
              <a:rPr lang="en-US" altLang="ja-JP" sz="2000" dirty="0"/>
              <a:t>Don’t enter the lab room if the lamp near the door is lit.</a:t>
            </a:r>
          </a:p>
          <a:p>
            <a:r>
              <a:rPr lang="ja-JP" altLang="en-US" sz="2000" dirty="0"/>
              <a:t>●</a:t>
            </a:r>
            <a:r>
              <a:rPr lang="en-US" altLang="ja-JP" sz="2000" dirty="0"/>
              <a:t>Please follow instruction of </a:t>
            </a:r>
            <a:r>
              <a:rPr lang="en-US" altLang="ja-JP" sz="2000" dirty="0" err="1"/>
              <a:t>kuno</a:t>
            </a:r>
            <a:r>
              <a:rPr lang="en-US" altLang="ja-JP" sz="2000" dirty="0"/>
              <a:t> lab staff when abnormality occurs.</a:t>
            </a:r>
            <a:endParaRPr lang="ja-JP" altLang="en-US" sz="2000"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7778" y="1785829"/>
            <a:ext cx="2652584" cy="1989438"/>
          </a:xfrm>
          <a:prstGeom prst="rect">
            <a:avLst/>
          </a:prstGeom>
        </p:spPr>
      </p:pic>
      <p:sp>
        <p:nvSpPr>
          <p:cNvPr id="8" name="テキスト ボックス 7"/>
          <p:cNvSpPr txBox="1"/>
          <p:nvPr/>
        </p:nvSpPr>
        <p:spPr>
          <a:xfrm>
            <a:off x="5148469" y="4072739"/>
            <a:ext cx="2420179" cy="323165"/>
          </a:xfrm>
          <a:prstGeom prst="rect">
            <a:avLst/>
          </a:prstGeom>
          <a:noFill/>
        </p:spPr>
        <p:txBody>
          <a:bodyPr wrap="square" rtlCol="0">
            <a:spAutoFit/>
          </a:bodyPr>
          <a:lstStyle/>
          <a:p>
            <a:r>
              <a:rPr lang="ja-JP" altLang="en-US" sz="750" dirty="0"/>
              <a:t>（</a:t>
            </a:r>
            <a:r>
              <a:rPr lang="en-US" altLang="ja-JP" sz="750" dirty="0"/>
              <a:t>https://www.rex-rental.jp/anz/xo-326-2sa.html</a:t>
            </a:r>
            <a:r>
              <a:rPr lang="ja-JP" altLang="en-US" sz="750" dirty="0"/>
              <a:t>より参照）</a:t>
            </a: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968" y="1488356"/>
            <a:ext cx="3248526" cy="2584383"/>
          </a:xfrm>
          <a:prstGeom prst="rect">
            <a:avLst/>
          </a:prstGeom>
        </p:spPr>
      </p:pic>
      <p:sp>
        <p:nvSpPr>
          <p:cNvPr id="4" name="スライド番号プレースホルダー 3"/>
          <p:cNvSpPr>
            <a:spLocks noGrp="1"/>
          </p:cNvSpPr>
          <p:nvPr>
            <p:ph type="sldNum" sz="quarter" idx="12"/>
          </p:nvPr>
        </p:nvSpPr>
        <p:spPr/>
        <p:txBody>
          <a:bodyPr/>
          <a:lstStyle/>
          <a:p>
            <a:fld id="{181D7695-31A9-49A4-833B-00A1E1F8F3EA}" type="slidenum">
              <a:rPr lang="ja-JP" altLang="en-US" smtClean="0"/>
              <a:pPr/>
              <a:t>29</a:t>
            </a:fld>
            <a:endParaRPr lang="ja-JP" altLang="en-US"/>
          </a:p>
        </p:txBody>
      </p:sp>
    </p:spTree>
    <p:extLst>
      <p:ext uri="{BB962C8B-B14F-4D97-AF65-F5344CB8AC3E}">
        <p14:creationId xmlns:p14="http://schemas.microsoft.com/office/powerpoint/2010/main" val="2844709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321450" y="231753"/>
            <a:ext cx="7886700" cy="994172"/>
          </a:xfrm>
        </p:spPr>
        <p:txBody>
          <a:bodyPr>
            <a:normAutofit fontScale="90000"/>
          </a:bodyPr>
          <a:lstStyle/>
          <a:p>
            <a:r>
              <a:rPr lang="en-US" altLang="ja-JP" dirty="0" smtClean="0"/>
              <a:t>Introduction   </a:t>
            </a:r>
            <a:br>
              <a:rPr lang="en-US" altLang="ja-JP" dirty="0" smtClean="0"/>
            </a:br>
            <a:r>
              <a:rPr lang="en-US" altLang="ja-JP" dirty="0" smtClean="0"/>
              <a:t>   </a:t>
            </a:r>
            <a:r>
              <a:rPr lang="en-US" altLang="ja-JP" sz="3600" dirty="0" smtClean="0"/>
              <a:t>g-factor</a:t>
            </a:r>
            <a:endParaRPr kumimoji="1" lang="ja-JP" altLang="en-US" sz="3600" dirty="0"/>
          </a:p>
        </p:txBody>
      </p:sp>
      <mc:AlternateContent xmlns:mc="http://schemas.openxmlformats.org/markup-compatibility/2006" xmlns:a14="http://schemas.microsoft.com/office/drawing/2010/main">
        <mc:Choice Requires="a14">
          <p:sp>
            <p:nvSpPr>
              <p:cNvPr id="5" name="テキスト ボックス 4"/>
              <p:cNvSpPr txBox="1"/>
              <p:nvPr/>
            </p:nvSpPr>
            <p:spPr>
              <a:xfrm>
                <a:off x="1879813" y="3087395"/>
                <a:ext cx="6425159" cy="91614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2400" i="1">
                          <a:latin typeface="Cambria Math" panose="02040503050406030204" pitchFamily="18" charset="0"/>
                        </a:rPr>
                        <m:t>𝑇</m:t>
                      </m:r>
                      <m:sSub>
                        <m:sSubPr>
                          <m:ctrlPr>
                            <a:rPr lang="en-US" altLang="ja-JP" sz="2400" i="1">
                              <a:latin typeface="Cambria Math" charset="0"/>
                            </a:rPr>
                          </m:ctrlPr>
                        </m:sSubPr>
                        <m:e>
                          <m:r>
                            <a:rPr lang="ja-JP" altLang="en-US" sz="2400" i="1">
                              <a:latin typeface="Cambria Math" panose="02040503050406030204" pitchFamily="18" charset="0"/>
                            </a:rPr>
                            <m:t>𝜓</m:t>
                          </m:r>
                        </m:e>
                        <m:sub>
                          <m:r>
                            <m:rPr>
                              <m:sty m:val="p"/>
                            </m:rPr>
                            <a:rPr lang="en-US" altLang="ja-JP" sz="2400" i="1">
                              <a:latin typeface="Cambria Math" panose="02040503050406030204" pitchFamily="18" charset="0"/>
                            </a:rPr>
                            <m:t>A</m:t>
                          </m:r>
                        </m:sub>
                      </m:sSub>
                      <m:r>
                        <a:rPr lang="en-US" altLang="ja-JP" sz="2400" i="1">
                          <a:latin typeface="Cambria Math" panose="02040503050406030204" pitchFamily="18" charset="0"/>
                          <a:ea typeface="Cambria Math" panose="02040503050406030204" pitchFamily="18" charset="0"/>
                        </a:rPr>
                        <m:t>≈</m:t>
                      </m:r>
                      <m:d>
                        <m:dPr>
                          <m:begChr m:val="{"/>
                          <m:endChr m:val="}"/>
                          <m:ctrlPr>
                            <a:rPr lang="en-US" altLang="ja-JP" sz="2400" i="1">
                              <a:latin typeface="Cambria Math" charset="0"/>
                              <a:ea typeface="Cambria Math" panose="02040503050406030204" pitchFamily="18" charset="0"/>
                            </a:rPr>
                          </m:ctrlPr>
                        </m:dPr>
                        <m:e>
                          <m:f>
                            <m:fPr>
                              <m:ctrlPr>
                                <a:rPr lang="en-US" altLang="ja-JP" sz="2400" i="1">
                                  <a:latin typeface="Cambria Math" charset="0"/>
                                  <a:ea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1</m:t>
                              </m:r>
                            </m:num>
                            <m:den>
                              <m:r>
                                <a:rPr lang="en-US" altLang="ja-JP" sz="2400" i="1">
                                  <a:latin typeface="Cambria Math" panose="02040503050406030204" pitchFamily="18" charset="0"/>
                                  <a:ea typeface="Cambria Math" panose="02040503050406030204" pitchFamily="18" charset="0"/>
                                </a:rPr>
                                <m:t>2</m:t>
                              </m:r>
                              <m:r>
                                <a:rPr lang="en-US" altLang="ja-JP" sz="2400" i="1">
                                  <a:latin typeface="Cambria Math" panose="02040503050406030204" pitchFamily="18" charset="0"/>
                                  <a:ea typeface="Cambria Math" panose="02040503050406030204" pitchFamily="18" charset="0"/>
                                </a:rPr>
                                <m:t>𝑚</m:t>
                              </m:r>
                            </m:den>
                          </m:f>
                          <m:sSup>
                            <m:sSupPr>
                              <m:ctrlPr>
                                <a:rPr lang="en-US" altLang="ja-JP" sz="2400" i="1">
                                  <a:latin typeface="Cambria Math" charset="0"/>
                                  <a:ea typeface="Cambria Math" panose="02040503050406030204" pitchFamily="18" charset="0"/>
                                </a:rPr>
                              </m:ctrlPr>
                            </m:sSupPr>
                            <m:e>
                              <m:d>
                                <m:dPr>
                                  <m:ctrlPr>
                                    <a:rPr lang="en-US" altLang="ja-JP" sz="2400" i="1">
                                      <a:latin typeface="Cambria Math" charset="0"/>
                                    </a:rPr>
                                  </m:ctrlPr>
                                </m:dPr>
                                <m:e>
                                  <m:r>
                                    <a:rPr lang="en-US" altLang="ja-JP" sz="2400" b="1" i="1">
                                      <a:latin typeface="Cambria Math" panose="02040503050406030204" pitchFamily="18" charset="0"/>
                                    </a:rPr>
                                    <m:t>𝒑</m:t>
                                  </m:r>
                                  <m:r>
                                    <a:rPr lang="en-US" altLang="ja-JP" sz="2400" i="1">
                                      <a:latin typeface="Cambria Math" panose="02040503050406030204" pitchFamily="18" charset="0"/>
                                    </a:rPr>
                                    <m:t>−</m:t>
                                  </m:r>
                                  <m:r>
                                    <a:rPr lang="en-US" altLang="ja-JP" sz="2400" i="1">
                                      <a:latin typeface="Cambria Math" panose="02040503050406030204" pitchFamily="18" charset="0"/>
                                    </a:rPr>
                                    <m:t>𝑒</m:t>
                                  </m:r>
                                  <m:r>
                                    <a:rPr lang="en-US" altLang="ja-JP" sz="2400" b="1" i="1">
                                      <a:latin typeface="Cambria Math" panose="02040503050406030204" pitchFamily="18" charset="0"/>
                                    </a:rPr>
                                    <m:t>𝑨</m:t>
                                  </m:r>
                                </m:e>
                              </m:d>
                            </m:e>
                            <m:sup>
                              <m:r>
                                <a:rPr lang="en-US" altLang="ja-JP" sz="2400" i="1">
                                  <a:latin typeface="Cambria Math" panose="02040503050406030204" pitchFamily="18" charset="0"/>
                                  <a:ea typeface="Cambria Math" panose="02040503050406030204" pitchFamily="18" charset="0"/>
                                </a:rPr>
                                <m:t>2</m:t>
                              </m:r>
                            </m:sup>
                          </m:sSup>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m:t>
                          </m:r>
                          <m:r>
                            <a:rPr lang="ja-JP" altLang="en-US" sz="2400" i="1">
                              <a:latin typeface="Cambria Math" panose="02040503050406030204" pitchFamily="18" charset="0"/>
                              <a:ea typeface="Cambria Math" panose="02040503050406030204" pitchFamily="18" charset="0"/>
                            </a:rPr>
                            <m:t>𝜙</m:t>
                          </m:r>
                          <m:r>
                            <a:rPr lang="en-US" altLang="ja-JP" sz="2400" i="1">
                              <a:latin typeface="Cambria Math" panose="02040503050406030204" pitchFamily="18" charset="0"/>
                              <a:ea typeface="Cambria Math" panose="02040503050406030204" pitchFamily="18" charset="0"/>
                            </a:rPr>
                            <m:t>−</m:t>
                          </m:r>
                          <m:f>
                            <m:fPr>
                              <m:ctrlPr>
                                <a:rPr lang="en-US" altLang="ja-JP" sz="2400" i="1">
                                  <a:latin typeface="Cambria Math" charset="0"/>
                                  <a:ea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𝑒</m:t>
                              </m:r>
                            </m:num>
                            <m:den>
                              <m:r>
                                <a:rPr lang="en-US" altLang="ja-JP" sz="2400" i="1">
                                  <a:latin typeface="Cambria Math" panose="02040503050406030204" pitchFamily="18" charset="0"/>
                                  <a:ea typeface="Cambria Math" panose="02040503050406030204" pitchFamily="18" charset="0"/>
                                </a:rPr>
                                <m:t>2</m:t>
                              </m:r>
                              <m:r>
                                <a:rPr lang="en-US" altLang="ja-JP" sz="2400" i="1">
                                  <a:latin typeface="Cambria Math" panose="02040503050406030204" pitchFamily="18" charset="0"/>
                                  <a:ea typeface="Cambria Math" panose="02040503050406030204" pitchFamily="18" charset="0"/>
                                </a:rPr>
                                <m:t>𝑚</m:t>
                              </m:r>
                            </m:den>
                          </m:f>
                          <m:r>
                            <a:rPr lang="ja-JP" altLang="en-US" sz="2400" b="1" i="1">
                              <a:latin typeface="Cambria Math" panose="02040503050406030204" pitchFamily="18" charset="0"/>
                              <a:ea typeface="Cambria Math" panose="02040503050406030204" pitchFamily="18" charset="0"/>
                            </a:rPr>
                            <m:t>𝝈</m:t>
                          </m:r>
                          <m:r>
                            <a:rPr lang="ja-JP" altLang="en-US" sz="2400" i="1">
                              <a:latin typeface="Cambria Math" panose="02040503050406030204" pitchFamily="18" charset="0"/>
                              <a:ea typeface="Cambria Math" panose="02040503050406030204" pitchFamily="18" charset="0"/>
                            </a:rPr>
                            <m:t>∙</m:t>
                          </m:r>
                          <m:r>
                            <a:rPr lang="en-US" altLang="ja-JP" sz="2400" b="1" i="1">
                              <a:latin typeface="Cambria Math" panose="02040503050406030204" pitchFamily="18" charset="0"/>
                              <a:ea typeface="Cambria Math" panose="02040503050406030204" pitchFamily="18" charset="0"/>
                            </a:rPr>
                            <m:t>𝑩</m:t>
                          </m:r>
                        </m:e>
                      </m:d>
                    </m:oMath>
                  </m:oMathPara>
                </a14:m>
                <a:endParaRPr lang="ja-JP" altLang="en-US" sz="24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879813" y="3087395"/>
                <a:ext cx="6425159" cy="916148"/>
              </a:xfrm>
              <a:prstGeom prst="rect">
                <a:avLst/>
              </a:prstGeom>
              <a:blipFill rotWithShape="0">
                <a:blip r:embed="rId2"/>
                <a:stretch>
                  <a:fillRect/>
                </a:stretch>
              </a:blipFill>
            </p:spPr>
            <p:txBody>
              <a:bodyPr/>
              <a:lstStyle/>
              <a:p>
                <a:r>
                  <a:rPr lang="ja-JP" altLang="en-US">
                    <a:noFill/>
                  </a:rPr>
                  <a:t> </a:t>
                </a:r>
              </a:p>
            </p:txBody>
          </p:sp>
        </mc:Fallback>
      </mc:AlternateContent>
      <p:sp>
        <p:nvSpPr>
          <p:cNvPr id="6" name="テキスト ボックス 5"/>
          <p:cNvSpPr txBox="1"/>
          <p:nvPr/>
        </p:nvSpPr>
        <p:spPr>
          <a:xfrm>
            <a:off x="1067394" y="4070395"/>
            <a:ext cx="3762140" cy="461665"/>
          </a:xfrm>
          <a:prstGeom prst="rect">
            <a:avLst/>
          </a:prstGeom>
          <a:noFill/>
        </p:spPr>
        <p:txBody>
          <a:bodyPr wrap="square" rtlCol="0">
            <a:spAutoFit/>
          </a:bodyPr>
          <a:lstStyle/>
          <a:p>
            <a:r>
              <a:rPr lang="en-US" altLang="ja-JP" sz="2400" dirty="0"/>
              <a:t>Compared to Hamiltonian</a:t>
            </a:r>
          </a:p>
        </p:txBody>
      </p:sp>
      <mc:AlternateContent xmlns:mc="http://schemas.openxmlformats.org/markup-compatibility/2006" xmlns:a14="http://schemas.microsoft.com/office/drawing/2010/main">
        <mc:Choice Requires="a14">
          <p:sp>
            <p:nvSpPr>
              <p:cNvPr id="7" name="テキスト ボックス 6"/>
              <p:cNvSpPr txBox="1"/>
              <p:nvPr/>
            </p:nvSpPr>
            <p:spPr>
              <a:xfrm>
                <a:off x="4118491" y="4124780"/>
                <a:ext cx="2848862" cy="37920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a:latin typeface="Cambria Math" charset="0"/>
                            </a:rPr>
                          </m:ctrlPr>
                        </m:accPr>
                        <m:e>
                          <m:r>
                            <m:rPr>
                              <m:sty m:val="p"/>
                            </m:rPr>
                            <a:rPr lang="en-US" altLang="ja-JP" sz="2400" i="1">
                              <a:latin typeface="Cambria Math" panose="02040503050406030204" pitchFamily="18" charset="0"/>
                            </a:rPr>
                            <m:t>H</m:t>
                          </m:r>
                        </m:e>
                      </m:acc>
                      <m:r>
                        <a:rPr lang="en-US" altLang="ja-JP" sz="2400" dirty="0">
                          <a:latin typeface="Cambria Math" panose="02040503050406030204" pitchFamily="18" charset="0"/>
                          <a:ea typeface="Cambria Math" panose="02040503050406030204" pitchFamily="18" charset="0"/>
                        </a:rPr>
                        <m:t>=</m:t>
                      </m:r>
                      <m:sSub>
                        <m:sSubPr>
                          <m:ctrlPr>
                            <a:rPr lang="en-US" altLang="ja-JP" sz="2400" i="1" dirty="0">
                              <a:latin typeface="Cambria Math" charset="0"/>
                              <a:ea typeface="Cambria Math" panose="02040503050406030204" pitchFamily="18" charset="0"/>
                            </a:rPr>
                          </m:ctrlPr>
                        </m:sSubPr>
                        <m:e>
                          <m:acc>
                            <m:accPr>
                              <m:chr m:val="̂"/>
                              <m:ctrlPr>
                                <a:rPr lang="en-US" altLang="ja-JP" sz="2400" i="1" dirty="0">
                                  <a:latin typeface="Cambria Math" charset="0"/>
                                  <a:ea typeface="Cambria Math" panose="02040503050406030204" pitchFamily="18" charset="0"/>
                                </a:rPr>
                              </m:ctrlPr>
                            </m:accPr>
                            <m:e>
                              <m:r>
                                <a:rPr lang="en-US" altLang="ja-JP" sz="2400" i="1" dirty="0">
                                  <a:latin typeface="Cambria Math" panose="02040503050406030204" pitchFamily="18" charset="0"/>
                                  <a:ea typeface="Cambria Math" panose="02040503050406030204" pitchFamily="18" charset="0"/>
                                </a:rPr>
                                <m:t>𝐻</m:t>
                              </m:r>
                            </m:e>
                          </m:acc>
                        </m:e>
                        <m:sub>
                          <m:r>
                            <a:rPr lang="en-US" altLang="ja-JP" sz="2400" i="1" dirty="0">
                              <a:latin typeface="Cambria Math" panose="02040503050406030204" pitchFamily="18" charset="0"/>
                              <a:ea typeface="Cambria Math" panose="02040503050406030204" pitchFamily="18" charset="0"/>
                            </a:rPr>
                            <m:t>0</m:t>
                          </m:r>
                        </m:sub>
                      </m:sSub>
                      <m:r>
                        <a:rPr lang="ja-JP" altLang="en-US" sz="2400" i="1">
                          <a:latin typeface="Cambria Math" panose="02040503050406030204" pitchFamily="18" charset="0"/>
                        </a:rPr>
                        <m:t>−</m:t>
                      </m:r>
                      <m:r>
                        <a:rPr lang="ja-JP" altLang="en-US" sz="2400" b="1" i="1">
                          <a:latin typeface="Cambria Math" panose="02040503050406030204" pitchFamily="18" charset="0"/>
                        </a:rPr>
                        <m:t>𝝁</m:t>
                      </m:r>
                      <m:r>
                        <a:rPr lang="ja-JP" altLang="en-US" sz="2400" i="1">
                          <a:latin typeface="Cambria Math" panose="02040503050406030204" pitchFamily="18" charset="0"/>
                        </a:rPr>
                        <m:t>∙</m:t>
                      </m:r>
                      <m:r>
                        <a:rPr lang="en-US" altLang="ja-JP" sz="2400" b="1" i="1">
                          <a:latin typeface="Cambria Math" panose="02040503050406030204" pitchFamily="18" charset="0"/>
                        </a:rPr>
                        <m:t>𝑩</m:t>
                      </m:r>
                    </m:oMath>
                  </m:oMathPara>
                </a14:m>
                <a:endParaRPr lang="ja-JP" altLang="en-US" sz="2400" b="1"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4118491" y="4124780"/>
                <a:ext cx="2848862" cy="379206"/>
              </a:xfrm>
              <a:prstGeom prst="rect">
                <a:avLst/>
              </a:prstGeom>
              <a:blipFill rotWithShape="0">
                <a:blip r:embed="rId3"/>
                <a:stretch>
                  <a:fillRect t="-19355" b="-2419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1067394" y="4653297"/>
                <a:ext cx="5855153" cy="6325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ja-JP" altLang="en-US" sz="2400" b="1" i="1">
                          <a:latin typeface="Cambria Math" panose="02040503050406030204" pitchFamily="18" charset="0"/>
                        </a:rPr>
                        <m:t>𝝁</m:t>
                      </m:r>
                      <m:r>
                        <a:rPr lang="en-US" altLang="ja-JP" sz="2400" i="1">
                          <a:latin typeface="Cambria Math" panose="02040503050406030204" pitchFamily="18" charset="0"/>
                          <a:ea typeface="Cambria Math" panose="02040503050406030204" pitchFamily="18" charset="0"/>
                        </a:rPr>
                        <m:t>≈</m:t>
                      </m:r>
                      <m:f>
                        <m:fPr>
                          <m:ctrlPr>
                            <a:rPr lang="en-US" altLang="ja-JP" sz="2400" i="1">
                              <a:latin typeface="Cambria Math" charset="0"/>
                              <a:ea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𝑒</m:t>
                          </m:r>
                        </m:num>
                        <m:den>
                          <m:r>
                            <a:rPr lang="en-US" altLang="ja-JP" sz="2400" i="1">
                              <a:latin typeface="Cambria Math" panose="02040503050406030204" pitchFamily="18" charset="0"/>
                              <a:ea typeface="Cambria Math" panose="02040503050406030204" pitchFamily="18" charset="0"/>
                            </a:rPr>
                            <m:t>2</m:t>
                          </m:r>
                          <m:r>
                            <a:rPr lang="en-US" altLang="ja-JP" sz="2400" i="1">
                              <a:latin typeface="Cambria Math" panose="02040503050406030204" pitchFamily="18" charset="0"/>
                              <a:ea typeface="Cambria Math" panose="02040503050406030204" pitchFamily="18" charset="0"/>
                            </a:rPr>
                            <m:t>𝑚</m:t>
                          </m:r>
                        </m:den>
                      </m:f>
                      <m:r>
                        <a:rPr lang="ja-JP" altLang="en-US" sz="2400" b="1" i="1">
                          <a:latin typeface="Cambria Math" panose="02040503050406030204" pitchFamily="18" charset="0"/>
                          <a:ea typeface="Cambria Math" panose="02040503050406030204" pitchFamily="18" charset="0"/>
                        </a:rPr>
                        <m:t>𝝈</m:t>
                      </m:r>
                      <m:r>
                        <a:rPr lang="en-US" altLang="ja-JP" sz="2400" i="1">
                          <a:latin typeface="Cambria Math" panose="02040503050406030204" pitchFamily="18" charset="0"/>
                          <a:ea typeface="Cambria Math" panose="02040503050406030204" pitchFamily="18" charset="0"/>
                        </a:rPr>
                        <m:t>=</m:t>
                      </m:r>
                      <m:r>
                        <a:rPr lang="en-US" altLang="ja-JP" sz="2400" i="1" smtClean="0">
                          <a:solidFill>
                            <a:schemeClr val="accent2"/>
                          </a:solidFill>
                          <a:latin typeface="Cambria Math" panose="02040503050406030204" pitchFamily="18" charset="0"/>
                          <a:ea typeface="Cambria Math" panose="02040503050406030204" pitchFamily="18" charset="0"/>
                        </a:rPr>
                        <m:t>2</m:t>
                      </m:r>
                      <m:r>
                        <a:rPr lang="en-US" altLang="ja-JP" sz="2400" i="1">
                          <a:latin typeface="Cambria Math" panose="02040503050406030204" pitchFamily="18" charset="0"/>
                          <a:ea typeface="Cambria Math" panose="02040503050406030204" pitchFamily="18" charset="0"/>
                        </a:rPr>
                        <m:t>×</m:t>
                      </m:r>
                      <m:f>
                        <m:fPr>
                          <m:ctrlPr>
                            <a:rPr lang="en-US" altLang="ja-JP" sz="2400" i="1">
                              <a:latin typeface="Cambria Math" charset="0"/>
                              <a:ea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𝑒</m:t>
                          </m:r>
                        </m:num>
                        <m:den>
                          <m:r>
                            <a:rPr lang="en-US" altLang="ja-JP" sz="2400" i="1">
                              <a:latin typeface="Cambria Math" panose="02040503050406030204" pitchFamily="18" charset="0"/>
                              <a:ea typeface="Cambria Math" panose="02040503050406030204" pitchFamily="18" charset="0"/>
                            </a:rPr>
                            <m:t>2</m:t>
                          </m:r>
                          <m:r>
                            <a:rPr lang="en-US" altLang="ja-JP" sz="2400" i="1">
                              <a:latin typeface="Cambria Math" panose="02040503050406030204" pitchFamily="18" charset="0"/>
                              <a:ea typeface="Cambria Math" panose="02040503050406030204" pitchFamily="18" charset="0"/>
                            </a:rPr>
                            <m:t>𝑚</m:t>
                          </m:r>
                        </m:den>
                      </m:f>
                      <m:acc>
                        <m:accPr>
                          <m:chr m:val="̂"/>
                          <m:ctrlPr>
                            <a:rPr lang="en-US" altLang="ja-JP" sz="2400" i="1">
                              <a:latin typeface="Cambria Math" charset="0"/>
                              <a:ea typeface="Cambria Math" panose="02040503050406030204" pitchFamily="18" charset="0"/>
                            </a:rPr>
                          </m:ctrlPr>
                        </m:accPr>
                        <m:e>
                          <m:r>
                            <a:rPr lang="en-US" altLang="ja-JP" sz="2400" b="1" i="1">
                              <a:latin typeface="Cambria Math" panose="02040503050406030204" pitchFamily="18" charset="0"/>
                              <a:ea typeface="Cambria Math" panose="02040503050406030204" pitchFamily="18" charset="0"/>
                            </a:rPr>
                            <m:t>𝒔</m:t>
                          </m:r>
                        </m:e>
                      </m:acc>
                      <m:r>
                        <a:rPr lang="en-US" altLang="ja-JP" sz="2400" i="1">
                          <a:latin typeface="Cambria Math" panose="02040503050406030204" pitchFamily="18" charset="0"/>
                        </a:rPr>
                        <m:t>=</m:t>
                      </m:r>
                      <m:r>
                        <a:rPr lang="en-US" altLang="ja-JP" sz="2400" i="1" smtClean="0">
                          <a:solidFill>
                            <a:schemeClr val="accent2"/>
                          </a:solidFill>
                          <a:latin typeface="Cambria Math" panose="02040503050406030204" pitchFamily="18" charset="0"/>
                        </a:rPr>
                        <m:t>𝑔</m:t>
                      </m:r>
                      <m:f>
                        <m:fPr>
                          <m:ctrlPr>
                            <a:rPr lang="en-US" altLang="ja-JP" sz="2400" i="1">
                              <a:latin typeface="Cambria Math" charset="0"/>
                            </a:rPr>
                          </m:ctrlPr>
                        </m:fPr>
                        <m:num>
                          <m:r>
                            <a:rPr lang="en-US" altLang="ja-JP" sz="2400" i="1">
                              <a:latin typeface="Cambria Math" panose="02040503050406030204" pitchFamily="18" charset="0"/>
                            </a:rPr>
                            <m:t>𝑒</m:t>
                          </m:r>
                        </m:num>
                        <m:den>
                          <m:r>
                            <a:rPr lang="en-US" altLang="ja-JP" sz="2400" i="1">
                              <a:latin typeface="Cambria Math" panose="02040503050406030204" pitchFamily="18" charset="0"/>
                            </a:rPr>
                            <m:t>2</m:t>
                          </m:r>
                          <m:r>
                            <a:rPr lang="en-US" altLang="ja-JP" sz="2400" i="1">
                              <a:latin typeface="Cambria Math" panose="02040503050406030204" pitchFamily="18" charset="0"/>
                            </a:rPr>
                            <m:t>𝑚</m:t>
                          </m:r>
                        </m:den>
                      </m:f>
                      <m:acc>
                        <m:accPr>
                          <m:chr m:val="̂"/>
                          <m:ctrlPr>
                            <a:rPr lang="en-US" altLang="ja-JP" sz="2400" i="1">
                              <a:latin typeface="Cambria Math" charset="0"/>
                            </a:rPr>
                          </m:ctrlPr>
                        </m:accPr>
                        <m:e>
                          <m:r>
                            <a:rPr lang="en-US" altLang="ja-JP" sz="2400" b="1" i="1">
                              <a:latin typeface="Cambria Math" panose="02040503050406030204" pitchFamily="18" charset="0"/>
                            </a:rPr>
                            <m:t>𝒔</m:t>
                          </m:r>
                        </m:e>
                      </m:acc>
                    </m:oMath>
                  </m:oMathPara>
                </a14:m>
                <a:endParaRPr lang="ja-JP" altLang="en-US" sz="24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1067394" y="4653297"/>
                <a:ext cx="5855153" cy="632545"/>
              </a:xfrm>
              <a:prstGeom prst="rect">
                <a:avLst/>
              </a:prstGeom>
              <a:blipFill rotWithShape="0">
                <a:blip r:embed="rId4"/>
                <a:stretch>
                  <a:fillRect/>
                </a:stretch>
              </a:blipFill>
            </p:spPr>
            <p:txBody>
              <a:bodyPr/>
              <a:lstStyle/>
              <a:p>
                <a:r>
                  <a:rPr lang="ja-JP" altLang="en-US">
                    <a:noFill/>
                  </a:rPr>
                  <a:t> </a:t>
                </a:r>
              </a:p>
            </p:txBody>
          </p:sp>
        </mc:Fallback>
      </mc:AlternateContent>
      <p:sp>
        <p:nvSpPr>
          <p:cNvPr id="9" name="テキスト ボックス 8"/>
          <p:cNvSpPr txBox="1"/>
          <p:nvPr/>
        </p:nvSpPr>
        <p:spPr>
          <a:xfrm>
            <a:off x="1623985" y="5690023"/>
            <a:ext cx="5899959" cy="523220"/>
          </a:xfrm>
          <a:prstGeom prst="rect">
            <a:avLst/>
          </a:prstGeom>
          <a:noFill/>
        </p:spPr>
        <p:txBody>
          <a:bodyPr wrap="square" rtlCol="0">
            <a:spAutoFit/>
          </a:bodyPr>
          <a:lstStyle/>
          <a:p>
            <a:r>
              <a:rPr lang="en-US" altLang="ja-JP" sz="2800" dirty="0">
                <a:solidFill>
                  <a:schemeClr val="accent2"/>
                </a:solidFill>
              </a:rPr>
              <a:t>Therefore the value of g-factor is 2</a:t>
            </a:r>
            <a:endParaRPr lang="ja-JP" altLang="en-US" sz="2800" dirty="0">
              <a:solidFill>
                <a:schemeClr val="accent2"/>
              </a:solidFill>
            </a:endParaRPr>
          </a:p>
        </p:txBody>
      </p:sp>
      <mc:AlternateContent xmlns:mc="http://schemas.openxmlformats.org/markup-compatibility/2006" xmlns:a14="http://schemas.microsoft.com/office/drawing/2010/main">
        <mc:Choice Requires="a14">
          <p:sp>
            <p:nvSpPr>
              <p:cNvPr id="10" name="正方形/長方形 9"/>
              <p:cNvSpPr/>
              <p:nvPr/>
            </p:nvSpPr>
            <p:spPr>
              <a:xfrm>
                <a:off x="1067394" y="1323899"/>
                <a:ext cx="6322297" cy="1163908"/>
              </a:xfrm>
              <a:prstGeom prst="rect">
                <a:avLst/>
              </a:prstGeom>
            </p:spPr>
            <p:txBody>
              <a:bodyPr wrap="square">
                <a:spAutoFit/>
              </a:bodyPr>
              <a:lstStyle/>
              <a:p>
                <a:r>
                  <a:rPr lang="en-US" altLang="ja-JP" sz="2400" dirty="0"/>
                  <a:t>Dirac particles follow the Dirac equation</a:t>
                </a:r>
              </a:p>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𝑖</m:t>
                      </m:r>
                      <m:f>
                        <m:fPr>
                          <m:ctrlPr>
                            <a:rPr lang="en-US" altLang="ja-JP" sz="2400" i="1">
                              <a:latin typeface="Cambria Math" charset="0"/>
                            </a:rPr>
                          </m:ctrlPr>
                        </m:fPr>
                        <m:num>
                          <m:r>
                            <a:rPr lang="ja-JP" altLang="en-US" sz="2400" i="1">
                              <a:latin typeface="Cambria Math" panose="02040503050406030204" pitchFamily="18" charset="0"/>
                            </a:rPr>
                            <m:t>𝜕</m:t>
                          </m:r>
                          <m:r>
                            <a:rPr lang="el-GR" altLang="ja-JP" sz="2400" i="1">
                              <a:latin typeface="Cambria Math" panose="02040503050406030204" pitchFamily="18" charset="0"/>
                              <a:ea typeface="Cambria Math" panose="02040503050406030204" pitchFamily="18" charset="0"/>
                            </a:rPr>
                            <m:t>𝜓</m:t>
                          </m:r>
                        </m:num>
                        <m:den>
                          <m:r>
                            <a:rPr lang="ja-JP" altLang="en-US" sz="2400" i="1">
                              <a:latin typeface="Cambria Math" panose="02040503050406030204" pitchFamily="18" charset="0"/>
                            </a:rPr>
                            <m:t>𝜕</m:t>
                          </m:r>
                          <m:r>
                            <a:rPr lang="en-US" altLang="ja-JP" sz="2400" i="1">
                              <a:latin typeface="Cambria Math" panose="02040503050406030204" pitchFamily="18" charset="0"/>
                            </a:rPr>
                            <m:t>𝑡</m:t>
                          </m:r>
                        </m:den>
                      </m:f>
                      <m:r>
                        <a:rPr lang="en-US" altLang="ja-JP" sz="2400" i="1">
                          <a:latin typeface="Cambria Math" panose="02040503050406030204" pitchFamily="18" charset="0"/>
                        </a:rPr>
                        <m:t>=</m:t>
                      </m:r>
                      <m:r>
                        <a:rPr lang="en-US" altLang="ja-JP" sz="2400" i="1">
                          <a:latin typeface="Cambria Math" panose="02040503050406030204" pitchFamily="18" charset="0"/>
                        </a:rPr>
                        <m:t>𝐸</m:t>
                      </m:r>
                      <m:r>
                        <a:rPr lang="el-GR" altLang="ja-JP" sz="2400" i="1">
                          <a:latin typeface="Cambria Math" panose="02040503050406030204" pitchFamily="18" charset="0"/>
                          <a:ea typeface="Cambria Math" panose="02040503050406030204" pitchFamily="18" charset="0"/>
                        </a:rPr>
                        <m:t>𝜓</m:t>
                      </m:r>
                      <m:r>
                        <a:rPr lang="en-US" altLang="ja-JP" sz="2400" i="1">
                          <a:latin typeface="Cambria Math" panose="02040503050406030204" pitchFamily="18" charset="0"/>
                          <a:ea typeface="Cambria Math" panose="02040503050406030204" pitchFamily="18" charset="0"/>
                        </a:rPr>
                        <m:t>=(</m:t>
                      </m:r>
                      <m:r>
                        <a:rPr lang="en-US" altLang="ja-JP" sz="2400" b="1" i="1">
                          <a:latin typeface="Cambria Math" panose="02040503050406030204" pitchFamily="18" charset="0"/>
                          <a:ea typeface="Cambria Math" panose="02040503050406030204" pitchFamily="18" charset="0"/>
                        </a:rPr>
                        <m:t>𝒂</m:t>
                      </m:r>
                      <m:r>
                        <a:rPr lang="en-US" altLang="ja-JP" sz="2400" b="1" i="1">
                          <a:latin typeface="Cambria Math" panose="02040503050406030204" pitchFamily="18" charset="0"/>
                          <a:ea typeface="Cambria Math" panose="02040503050406030204" pitchFamily="18" charset="0"/>
                        </a:rPr>
                        <m:t>∙</m:t>
                      </m:r>
                      <m:r>
                        <a:rPr lang="en-US" altLang="ja-JP" sz="2400" b="1" i="1">
                          <a:latin typeface="Cambria Math" panose="02040503050406030204" pitchFamily="18" charset="0"/>
                          <a:ea typeface="Cambria Math" panose="02040503050406030204" pitchFamily="18" charset="0"/>
                        </a:rPr>
                        <m:t>𝒑</m:t>
                      </m:r>
                      <m:r>
                        <a:rPr lang="en-US" altLang="ja-JP" sz="2400" b="1"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𝑚</m:t>
                      </m:r>
                      <m:r>
                        <a:rPr lang="ja-JP" altLang="en-US" sz="2400" i="1">
                          <a:latin typeface="Cambria Math" panose="02040503050406030204" pitchFamily="18" charset="0"/>
                          <a:ea typeface="Cambria Math" panose="02040503050406030204" pitchFamily="18" charset="0"/>
                        </a:rPr>
                        <m:t>𝛽</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m:t>
                      </m:r>
                      <m:r>
                        <a:rPr lang="ja-JP" altLang="en-US" sz="2400" i="1">
                          <a:latin typeface="Cambria Math" panose="02040503050406030204" pitchFamily="18" charset="0"/>
                          <a:ea typeface="Cambria Math" panose="02040503050406030204" pitchFamily="18" charset="0"/>
                        </a:rPr>
                        <m:t>𝜙</m:t>
                      </m:r>
                      <m:r>
                        <a:rPr lang="en-US" altLang="ja-JP" sz="2400" i="1">
                          <a:latin typeface="Cambria Math" panose="02040503050406030204" pitchFamily="18" charset="0"/>
                          <a:ea typeface="Cambria Math" panose="02040503050406030204" pitchFamily="18" charset="0"/>
                        </a:rPr>
                        <m:t>)</m:t>
                      </m:r>
                      <m:r>
                        <a:rPr lang="ja-JP" altLang="en-US" sz="2400" i="1">
                          <a:latin typeface="Cambria Math" panose="02040503050406030204" pitchFamily="18" charset="0"/>
                          <a:ea typeface="Cambria Math" panose="02040503050406030204" pitchFamily="18" charset="0"/>
                        </a:rPr>
                        <m:t>𝜓</m:t>
                      </m:r>
                    </m:oMath>
                  </m:oMathPara>
                </a14:m>
                <a:endParaRPr lang="en-US" altLang="ja-JP" sz="2400" dirty="0"/>
              </a:p>
            </p:txBody>
          </p:sp>
        </mc:Choice>
        <mc:Fallback xmlns="">
          <p:sp>
            <p:nvSpPr>
              <p:cNvPr id="10" name="正方形/長方形 9"/>
              <p:cNvSpPr>
                <a:spLocks noRot="1" noChangeAspect="1" noMove="1" noResize="1" noEditPoints="1" noAdjustHandles="1" noChangeArrowheads="1" noChangeShapeType="1" noTextEdit="1"/>
              </p:cNvSpPr>
              <p:nvPr/>
            </p:nvSpPr>
            <p:spPr>
              <a:xfrm>
                <a:off x="1067394" y="1323899"/>
                <a:ext cx="6322297" cy="1163908"/>
              </a:xfrm>
              <a:prstGeom prst="rect">
                <a:avLst/>
              </a:prstGeom>
              <a:blipFill rotWithShape="0">
                <a:blip r:embed="rId5"/>
                <a:stretch>
                  <a:fillRect l="-1446" t="-4188"/>
                </a:stretch>
              </a:blipFill>
            </p:spPr>
            <p:txBody>
              <a:bodyPr/>
              <a:lstStyle/>
              <a:p>
                <a:r>
                  <a:rPr lang="ja-JP" altLang="en-US">
                    <a:noFill/>
                  </a:rPr>
                  <a:t> </a:t>
                </a:r>
              </a:p>
            </p:txBody>
          </p:sp>
        </mc:Fallback>
      </mc:AlternateContent>
      <p:sp>
        <p:nvSpPr>
          <p:cNvPr id="11" name="テキスト ボックス 10"/>
          <p:cNvSpPr txBox="1"/>
          <p:nvPr/>
        </p:nvSpPr>
        <p:spPr>
          <a:xfrm>
            <a:off x="1067394" y="2558878"/>
            <a:ext cx="4326521" cy="461665"/>
          </a:xfrm>
          <a:prstGeom prst="rect">
            <a:avLst/>
          </a:prstGeom>
          <a:noFill/>
        </p:spPr>
        <p:txBody>
          <a:bodyPr wrap="square" rtlCol="0">
            <a:spAutoFit/>
          </a:bodyPr>
          <a:lstStyle/>
          <a:p>
            <a:r>
              <a:rPr lang="en-US" altLang="ja-JP" sz="2400" dirty="0"/>
              <a:t>From it we can obtain this</a:t>
            </a:r>
            <a:endParaRPr lang="ja-JP" altLang="en-US" sz="2400" dirty="0"/>
          </a:p>
        </p:txBody>
      </p:sp>
      <p:sp>
        <p:nvSpPr>
          <p:cNvPr id="2" name="スライド番号プレースホルダー 1"/>
          <p:cNvSpPr>
            <a:spLocks noGrp="1"/>
          </p:cNvSpPr>
          <p:nvPr>
            <p:ph type="sldNum" sz="quarter" idx="12"/>
          </p:nvPr>
        </p:nvSpPr>
        <p:spPr/>
        <p:txBody>
          <a:bodyPr/>
          <a:lstStyle/>
          <a:p>
            <a:fld id="{181D7695-31A9-49A4-833B-00A1E1F8F3EA}" type="slidenum">
              <a:rPr lang="ja-JP" altLang="en-US" smtClean="0"/>
              <a:pPr/>
              <a:t>3</a:t>
            </a:fld>
            <a:endParaRPr lang="ja-JP" altLang="en-US"/>
          </a:p>
        </p:txBody>
      </p:sp>
    </p:spTree>
    <p:extLst>
      <p:ext uri="{BB962C8B-B14F-4D97-AF65-F5344CB8AC3E}">
        <p14:creationId xmlns:p14="http://schemas.microsoft.com/office/powerpoint/2010/main" val="2644921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6736" y="289581"/>
            <a:ext cx="4036115" cy="994172"/>
          </a:xfrm>
        </p:spPr>
        <p:txBody>
          <a:bodyPr>
            <a:normAutofit fontScale="90000"/>
          </a:bodyPr>
          <a:lstStyle/>
          <a:p>
            <a:r>
              <a:rPr kumimoji="1" lang="en-US" altLang="ja-JP" dirty="0" smtClean="0"/>
              <a:t>Selection of Target</a:t>
            </a:r>
            <a:endParaRPr kumimoji="1" lang="ja-JP" altLang="en-US" dirty="0"/>
          </a:p>
        </p:txBody>
      </p:sp>
      <p:sp>
        <p:nvSpPr>
          <p:cNvPr id="3" name="テキスト ボックス 2"/>
          <p:cNvSpPr txBox="1"/>
          <p:nvPr/>
        </p:nvSpPr>
        <p:spPr>
          <a:xfrm>
            <a:off x="740466" y="1486188"/>
            <a:ext cx="8065604" cy="830997"/>
          </a:xfrm>
          <a:prstGeom prst="rect">
            <a:avLst/>
          </a:prstGeom>
          <a:noFill/>
        </p:spPr>
        <p:txBody>
          <a:bodyPr wrap="square" rtlCol="0">
            <a:spAutoFit/>
          </a:bodyPr>
          <a:lstStyle/>
          <a:p>
            <a:r>
              <a:rPr lang="en-US" altLang="ja-JP" sz="2400" dirty="0"/>
              <a:t>We are satisfied if we can see the characteristic x-rays with cosmic rays. </a:t>
            </a:r>
          </a:p>
        </p:txBody>
      </p:sp>
      <p:sp>
        <p:nvSpPr>
          <p:cNvPr id="4" name="テキスト ボックス 3"/>
          <p:cNvSpPr txBox="1"/>
          <p:nvPr/>
        </p:nvSpPr>
        <p:spPr>
          <a:xfrm>
            <a:off x="740466" y="3350513"/>
            <a:ext cx="8279295" cy="461665"/>
          </a:xfrm>
          <a:prstGeom prst="rect">
            <a:avLst/>
          </a:prstGeom>
          <a:noFill/>
        </p:spPr>
        <p:txBody>
          <a:bodyPr wrap="square" rtlCol="0">
            <a:spAutoFit/>
          </a:bodyPr>
          <a:lstStyle/>
          <a:p>
            <a:r>
              <a:rPr lang="en-US" altLang="ja-JP" sz="2400" dirty="0"/>
              <a:t>It seems that aluminum is used as target in COMET.</a:t>
            </a:r>
            <a:endParaRPr lang="ja-JP" altLang="en-US" sz="2400" dirty="0"/>
          </a:p>
        </p:txBody>
      </p:sp>
      <p:sp>
        <p:nvSpPr>
          <p:cNvPr id="5" name="テキスト ボックス 4"/>
          <p:cNvSpPr txBox="1"/>
          <p:nvPr/>
        </p:nvSpPr>
        <p:spPr>
          <a:xfrm>
            <a:off x="740466" y="4869567"/>
            <a:ext cx="8463170" cy="1200329"/>
          </a:xfrm>
          <a:prstGeom prst="rect">
            <a:avLst/>
          </a:prstGeom>
          <a:noFill/>
        </p:spPr>
        <p:txBody>
          <a:bodyPr wrap="square" rtlCol="0">
            <a:spAutoFit/>
          </a:bodyPr>
          <a:lstStyle/>
          <a:p>
            <a:r>
              <a:rPr lang="en-US" altLang="ja-JP" sz="2400" dirty="0"/>
              <a:t>Let’s experiment with the same as COMET.</a:t>
            </a:r>
          </a:p>
          <a:p>
            <a:r>
              <a:rPr lang="en-US" altLang="ja-JP" sz="2400" dirty="0"/>
              <a:t>Later, let’s see how the difference in purity contributes to the spectrum of x-ray.</a:t>
            </a:r>
            <a:endParaRPr lang="ja-JP" altLang="en-US" sz="2400" dirty="0"/>
          </a:p>
        </p:txBody>
      </p:sp>
      <p:sp>
        <p:nvSpPr>
          <p:cNvPr id="6" name="下矢印 5"/>
          <p:cNvSpPr/>
          <p:nvPr/>
        </p:nvSpPr>
        <p:spPr>
          <a:xfrm>
            <a:off x="3920987" y="2519620"/>
            <a:ext cx="819979" cy="60439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sp>
        <p:nvSpPr>
          <p:cNvPr id="7" name="下矢印 6"/>
          <p:cNvSpPr/>
          <p:nvPr/>
        </p:nvSpPr>
        <p:spPr>
          <a:xfrm>
            <a:off x="3914360" y="4150764"/>
            <a:ext cx="819979" cy="60439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sp>
        <p:nvSpPr>
          <p:cNvPr id="8" name="スライド番号プレースホルダー 7"/>
          <p:cNvSpPr>
            <a:spLocks noGrp="1"/>
          </p:cNvSpPr>
          <p:nvPr>
            <p:ph type="sldNum" sz="quarter" idx="12"/>
          </p:nvPr>
        </p:nvSpPr>
        <p:spPr/>
        <p:txBody>
          <a:bodyPr/>
          <a:lstStyle/>
          <a:p>
            <a:fld id="{181D7695-31A9-49A4-833B-00A1E1F8F3EA}" type="slidenum">
              <a:rPr lang="ja-JP" altLang="en-US" smtClean="0"/>
              <a:pPr/>
              <a:t>30</a:t>
            </a:fld>
            <a:endParaRPr lang="ja-JP" altLang="en-US"/>
          </a:p>
        </p:txBody>
      </p:sp>
    </p:spTree>
    <p:extLst>
      <p:ext uri="{BB962C8B-B14F-4D97-AF65-F5344CB8AC3E}">
        <p14:creationId xmlns:p14="http://schemas.microsoft.com/office/powerpoint/2010/main" val="31979087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正方形/長方形 115"/>
          <p:cNvSpPr/>
          <p:nvPr/>
        </p:nvSpPr>
        <p:spPr>
          <a:xfrm>
            <a:off x="6195337" y="5398359"/>
            <a:ext cx="1941587" cy="413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sp>
        <p:nvSpPr>
          <p:cNvPr id="71" name="正方形/長方形 70"/>
          <p:cNvSpPr/>
          <p:nvPr/>
        </p:nvSpPr>
        <p:spPr>
          <a:xfrm>
            <a:off x="562252" y="2557057"/>
            <a:ext cx="643400" cy="276999"/>
          </a:xfrm>
          <a:prstGeom prst="rect">
            <a:avLst/>
          </a:prstGeom>
          <a:solidFill>
            <a:srgbClr val="00B05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sp>
        <p:nvSpPr>
          <p:cNvPr id="2" name="タイトル 1"/>
          <p:cNvSpPr>
            <a:spLocks noGrp="1"/>
          </p:cNvSpPr>
          <p:nvPr>
            <p:ph type="title"/>
          </p:nvPr>
        </p:nvSpPr>
        <p:spPr>
          <a:xfrm>
            <a:off x="480984" y="473343"/>
            <a:ext cx="1361991" cy="994172"/>
          </a:xfrm>
        </p:spPr>
        <p:txBody>
          <a:bodyPr>
            <a:normAutofit fontScale="90000"/>
          </a:bodyPr>
          <a:lstStyle/>
          <a:p>
            <a:r>
              <a:rPr kumimoji="1" lang="en-US" altLang="ja-JP" dirty="0" smtClean="0"/>
              <a:t>Setup</a:t>
            </a:r>
            <a:endParaRPr kumimoji="1" lang="ja-JP" altLang="en-US" dirty="0"/>
          </a:p>
        </p:txBody>
      </p:sp>
      <p:sp>
        <p:nvSpPr>
          <p:cNvPr id="13" name="正方形/長方形 12"/>
          <p:cNvSpPr/>
          <p:nvPr/>
        </p:nvSpPr>
        <p:spPr>
          <a:xfrm>
            <a:off x="1618735" y="2564955"/>
            <a:ext cx="617837" cy="278027"/>
          </a:xfrm>
          <a:prstGeom prst="rect">
            <a:avLst/>
          </a:prstGeom>
          <a:solidFill>
            <a:schemeClr val="accent4">
              <a:lumMod val="60000"/>
              <a:lumOff val="40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sp>
        <p:nvSpPr>
          <p:cNvPr id="14" name="正方形/長方形 13"/>
          <p:cNvSpPr/>
          <p:nvPr/>
        </p:nvSpPr>
        <p:spPr>
          <a:xfrm>
            <a:off x="2230813" y="2368351"/>
            <a:ext cx="944382" cy="692852"/>
          </a:xfrm>
          <a:prstGeom prst="rect">
            <a:avLst/>
          </a:prstGeom>
          <a:solidFill>
            <a:schemeClr val="accent4">
              <a:lumMod val="60000"/>
              <a:lumOff val="40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cxnSp>
        <p:nvCxnSpPr>
          <p:cNvPr id="16" name="直線コネクタ 15"/>
          <p:cNvCxnSpPr/>
          <p:nvPr/>
        </p:nvCxnSpPr>
        <p:spPr>
          <a:xfrm flipH="1">
            <a:off x="2078550" y="2575765"/>
            <a:ext cx="1366" cy="278027"/>
          </a:xfrm>
          <a:prstGeom prst="line">
            <a:avLst/>
          </a:prstGeom>
          <a:ln w="19050"/>
        </p:spPr>
        <p:style>
          <a:lnRef idx="1">
            <a:schemeClr val="dk1"/>
          </a:lnRef>
          <a:fillRef idx="0">
            <a:schemeClr val="dk1"/>
          </a:fillRef>
          <a:effectRef idx="0">
            <a:schemeClr val="dk1"/>
          </a:effectRef>
          <a:fontRef idx="minor">
            <a:schemeClr val="tx1"/>
          </a:fontRef>
        </p:style>
      </p:cxnSp>
      <p:sp>
        <p:nvSpPr>
          <p:cNvPr id="21" name="正方形/長方形 20"/>
          <p:cNvSpPr/>
          <p:nvPr/>
        </p:nvSpPr>
        <p:spPr>
          <a:xfrm>
            <a:off x="3271871" y="2481775"/>
            <a:ext cx="631119" cy="484151"/>
          </a:xfrm>
          <a:prstGeom prst="rect">
            <a:avLst/>
          </a:prstGeom>
          <a:solidFill>
            <a:schemeClr val="accent5">
              <a:lumMod val="60000"/>
              <a:lumOff val="40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cxnSp>
        <p:nvCxnSpPr>
          <p:cNvPr id="28" name="直線コネクタ 27"/>
          <p:cNvCxnSpPr/>
          <p:nvPr/>
        </p:nvCxnSpPr>
        <p:spPr>
          <a:xfrm flipH="1">
            <a:off x="2144206" y="2834056"/>
            <a:ext cx="7652" cy="49153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0" name="直線コネクタ 29"/>
          <p:cNvCxnSpPr/>
          <p:nvPr/>
        </p:nvCxnSpPr>
        <p:spPr>
          <a:xfrm flipV="1">
            <a:off x="2144205" y="3317113"/>
            <a:ext cx="1433076" cy="5075"/>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直線コネクタ 31"/>
          <p:cNvCxnSpPr/>
          <p:nvPr/>
        </p:nvCxnSpPr>
        <p:spPr>
          <a:xfrm flipV="1">
            <a:off x="3574401" y="2942214"/>
            <a:ext cx="1" cy="384179"/>
          </a:xfrm>
          <a:prstGeom prst="line">
            <a:avLst/>
          </a:prstGeom>
          <a:ln w="19050"/>
        </p:spPr>
        <p:style>
          <a:lnRef idx="1">
            <a:schemeClr val="dk1"/>
          </a:lnRef>
          <a:fillRef idx="0">
            <a:schemeClr val="dk1"/>
          </a:fillRef>
          <a:effectRef idx="0">
            <a:schemeClr val="dk1"/>
          </a:effectRef>
          <a:fontRef idx="minor">
            <a:schemeClr val="tx1"/>
          </a:fontRef>
        </p:style>
      </p:cxnSp>
      <p:sp>
        <p:nvSpPr>
          <p:cNvPr id="35" name="テキスト ボックス 34"/>
          <p:cNvSpPr txBox="1"/>
          <p:nvPr/>
        </p:nvSpPr>
        <p:spPr>
          <a:xfrm>
            <a:off x="3332343" y="2592618"/>
            <a:ext cx="593124" cy="300082"/>
          </a:xfrm>
          <a:prstGeom prst="rect">
            <a:avLst/>
          </a:prstGeom>
          <a:noFill/>
        </p:spPr>
        <p:txBody>
          <a:bodyPr wrap="square" rtlCol="0">
            <a:spAutoFit/>
          </a:bodyPr>
          <a:lstStyle/>
          <a:p>
            <a:r>
              <a:rPr lang="en-US" altLang="ja-JP" sz="1350" dirty="0"/>
              <a:t>Amp</a:t>
            </a:r>
            <a:endParaRPr lang="ja-JP" altLang="en-US" sz="1350" dirty="0"/>
          </a:p>
        </p:txBody>
      </p:sp>
      <p:sp>
        <p:nvSpPr>
          <p:cNvPr id="36" name="テキスト ボックス 35"/>
          <p:cNvSpPr txBox="1"/>
          <p:nvPr/>
        </p:nvSpPr>
        <p:spPr>
          <a:xfrm>
            <a:off x="2363938" y="2564954"/>
            <a:ext cx="777089" cy="300082"/>
          </a:xfrm>
          <a:prstGeom prst="rect">
            <a:avLst/>
          </a:prstGeom>
          <a:noFill/>
        </p:spPr>
        <p:txBody>
          <a:bodyPr wrap="square" rtlCol="0">
            <a:spAutoFit/>
          </a:bodyPr>
          <a:lstStyle/>
          <a:p>
            <a:r>
              <a:rPr lang="en-US" altLang="ja-JP" sz="1350" dirty="0"/>
              <a:t>Dewar</a:t>
            </a:r>
            <a:endParaRPr lang="ja-JP" altLang="en-US" sz="1350" dirty="0"/>
          </a:p>
        </p:txBody>
      </p:sp>
      <p:sp>
        <p:nvSpPr>
          <p:cNvPr id="37" name="テキスト ボックス 36"/>
          <p:cNvSpPr txBox="1"/>
          <p:nvPr/>
        </p:nvSpPr>
        <p:spPr>
          <a:xfrm>
            <a:off x="1674367" y="2559291"/>
            <a:ext cx="443041" cy="300082"/>
          </a:xfrm>
          <a:prstGeom prst="rect">
            <a:avLst/>
          </a:prstGeom>
          <a:noFill/>
        </p:spPr>
        <p:txBody>
          <a:bodyPr wrap="square" rtlCol="0">
            <a:spAutoFit/>
          </a:bodyPr>
          <a:lstStyle/>
          <a:p>
            <a:r>
              <a:rPr lang="en-US" altLang="ja-JP" sz="1350" dirty="0"/>
              <a:t>Ge</a:t>
            </a:r>
            <a:endParaRPr lang="ja-JP" altLang="en-US" sz="1350" dirty="0"/>
          </a:p>
        </p:txBody>
      </p:sp>
      <p:sp>
        <p:nvSpPr>
          <p:cNvPr id="38" name="正方形/長方形 37"/>
          <p:cNvSpPr/>
          <p:nvPr/>
        </p:nvSpPr>
        <p:spPr>
          <a:xfrm>
            <a:off x="4066794" y="2481775"/>
            <a:ext cx="735383" cy="479092"/>
          </a:xfrm>
          <a:prstGeom prst="rect">
            <a:avLst/>
          </a:prstGeom>
          <a:solidFill>
            <a:schemeClr val="accent5">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cxnSp>
        <p:nvCxnSpPr>
          <p:cNvPr id="40" name="直線コネクタ 39"/>
          <p:cNvCxnSpPr>
            <a:stCxn id="21" idx="3"/>
            <a:endCxn id="38" idx="1"/>
          </p:cNvCxnSpPr>
          <p:nvPr/>
        </p:nvCxnSpPr>
        <p:spPr>
          <a:xfrm flipV="1">
            <a:off x="3902990" y="2721321"/>
            <a:ext cx="163803" cy="2530"/>
          </a:xfrm>
          <a:prstGeom prst="line">
            <a:avLst/>
          </a:prstGeom>
          <a:ln w="19050"/>
        </p:spPr>
        <p:style>
          <a:lnRef idx="1">
            <a:schemeClr val="dk1"/>
          </a:lnRef>
          <a:fillRef idx="0">
            <a:schemeClr val="dk1"/>
          </a:fillRef>
          <a:effectRef idx="0">
            <a:schemeClr val="dk1"/>
          </a:effectRef>
          <a:fontRef idx="minor">
            <a:schemeClr val="tx1"/>
          </a:fontRef>
        </p:style>
      </p:cxnSp>
      <p:sp>
        <p:nvSpPr>
          <p:cNvPr id="41" name="テキスト ボックス 40"/>
          <p:cNvSpPr txBox="1"/>
          <p:nvPr/>
        </p:nvSpPr>
        <p:spPr>
          <a:xfrm>
            <a:off x="4171106" y="2592618"/>
            <a:ext cx="685800" cy="300082"/>
          </a:xfrm>
          <a:prstGeom prst="rect">
            <a:avLst/>
          </a:prstGeom>
          <a:noFill/>
        </p:spPr>
        <p:txBody>
          <a:bodyPr wrap="square" rtlCol="0">
            <a:spAutoFit/>
          </a:bodyPr>
          <a:lstStyle/>
          <a:p>
            <a:r>
              <a:rPr lang="en-US" altLang="ja-JP" sz="1350" dirty="0"/>
              <a:t>MCA</a:t>
            </a:r>
            <a:endParaRPr lang="ja-JP" altLang="en-US" sz="1350" dirty="0"/>
          </a:p>
        </p:txBody>
      </p:sp>
      <p:cxnSp>
        <p:nvCxnSpPr>
          <p:cNvPr id="43" name="直線コネクタ 42"/>
          <p:cNvCxnSpPr/>
          <p:nvPr/>
        </p:nvCxnSpPr>
        <p:spPr>
          <a:xfrm flipH="1" flipV="1">
            <a:off x="1920897" y="2192866"/>
            <a:ext cx="228601" cy="443140"/>
          </a:xfrm>
          <a:prstGeom prst="line">
            <a:avLst/>
          </a:prstGeom>
        </p:spPr>
        <p:style>
          <a:lnRef idx="1">
            <a:schemeClr val="dk1"/>
          </a:lnRef>
          <a:fillRef idx="0">
            <a:schemeClr val="dk1"/>
          </a:fillRef>
          <a:effectRef idx="0">
            <a:schemeClr val="dk1"/>
          </a:effectRef>
          <a:fontRef idx="minor">
            <a:schemeClr val="tx1"/>
          </a:fontRef>
        </p:style>
      </p:cxnSp>
      <p:sp>
        <p:nvSpPr>
          <p:cNvPr id="44" name="テキスト ボックス 43"/>
          <p:cNvSpPr txBox="1"/>
          <p:nvPr/>
        </p:nvSpPr>
        <p:spPr>
          <a:xfrm>
            <a:off x="1502556" y="1979123"/>
            <a:ext cx="786661" cy="300082"/>
          </a:xfrm>
          <a:prstGeom prst="rect">
            <a:avLst/>
          </a:prstGeom>
          <a:noFill/>
        </p:spPr>
        <p:txBody>
          <a:bodyPr wrap="square" rtlCol="0">
            <a:spAutoFit/>
          </a:bodyPr>
          <a:lstStyle/>
          <a:p>
            <a:r>
              <a:rPr lang="en-US" altLang="ja-JP" sz="1350" dirty="0"/>
              <a:t>Pre Amp</a:t>
            </a:r>
            <a:endParaRPr lang="ja-JP" altLang="en-US" sz="1350" dirty="0"/>
          </a:p>
        </p:txBody>
      </p:sp>
      <p:sp>
        <p:nvSpPr>
          <p:cNvPr id="47" name="正方形/長方形 46"/>
          <p:cNvSpPr/>
          <p:nvPr/>
        </p:nvSpPr>
        <p:spPr>
          <a:xfrm>
            <a:off x="1600418" y="3071057"/>
            <a:ext cx="425097" cy="238354"/>
          </a:xfrm>
          <a:prstGeom prst="rect">
            <a:avLst/>
          </a:prstGeom>
          <a:solidFill>
            <a:srgbClr val="CC00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cxnSp>
        <p:nvCxnSpPr>
          <p:cNvPr id="49" name="直線コネクタ 48"/>
          <p:cNvCxnSpPr>
            <a:stCxn id="13" idx="2"/>
          </p:cNvCxnSpPr>
          <p:nvPr/>
        </p:nvCxnSpPr>
        <p:spPr>
          <a:xfrm flipH="1">
            <a:off x="1927653" y="2842982"/>
            <a:ext cx="1" cy="223474"/>
          </a:xfrm>
          <a:prstGeom prst="line">
            <a:avLst/>
          </a:prstGeom>
          <a:ln w="19050"/>
        </p:spPr>
        <p:style>
          <a:lnRef idx="1">
            <a:schemeClr val="dk1"/>
          </a:lnRef>
          <a:fillRef idx="0">
            <a:schemeClr val="dk1"/>
          </a:fillRef>
          <a:effectRef idx="0">
            <a:schemeClr val="dk1"/>
          </a:effectRef>
          <a:fontRef idx="minor">
            <a:schemeClr val="tx1"/>
          </a:fontRef>
        </p:style>
      </p:cxnSp>
      <p:sp>
        <p:nvSpPr>
          <p:cNvPr id="51" name="テキスト ボックス 50"/>
          <p:cNvSpPr txBox="1"/>
          <p:nvPr/>
        </p:nvSpPr>
        <p:spPr>
          <a:xfrm>
            <a:off x="1631637" y="3042013"/>
            <a:ext cx="458168" cy="300082"/>
          </a:xfrm>
          <a:prstGeom prst="rect">
            <a:avLst/>
          </a:prstGeom>
          <a:noFill/>
        </p:spPr>
        <p:txBody>
          <a:bodyPr wrap="square" rtlCol="0">
            <a:spAutoFit/>
          </a:bodyPr>
          <a:lstStyle/>
          <a:p>
            <a:r>
              <a:rPr lang="en-US" altLang="ja-JP" sz="1350" dirty="0"/>
              <a:t>HV</a:t>
            </a:r>
            <a:endParaRPr lang="ja-JP" altLang="en-US" sz="1350" dirty="0"/>
          </a:p>
        </p:txBody>
      </p:sp>
      <p:sp>
        <p:nvSpPr>
          <p:cNvPr id="55" name="テキスト ボックス 54"/>
          <p:cNvSpPr txBox="1"/>
          <p:nvPr/>
        </p:nvSpPr>
        <p:spPr>
          <a:xfrm>
            <a:off x="605925" y="2538505"/>
            <a:ext cx="626505" cy="300082"/>
          </a:xfrm>
          <a:prstGeom prst="rect">
            <a:avLst/>
          </a:prstGeom>
          <a:noFill/>
        </p:spPr>
        <p:txBody>
          <a:bodyPr wrap="square" rtlCol="0">
            <a:spAutoFit/>
          </a:bodyPr>
          <a:lstStyle/>
          <a:p>
            <a:r>
              <a:rPr lang="en-US" altLang="ja-JP" sz="1350" dirty="0"/>
              <a:t>target</a:t>
            </a:r>
            <a:endParaRPr lang="ja-JP" altLang="en-US" sz="1350" dirty="0"/>
          </a:p>
        </p:txBody>
      </p:sp>
      <p:cxnSp>
        <p:nvCxnSpPr>
          <p:cNvPr id="73" name="直線矢印コネクタ 72"/>
          <p:cNvCxnSpPr>
            <a:stCxn id="71" idx="3"/>
            <a:endCxn id="13" idx="1"/>
          </p:cNvCxnSpPr>
          <p:nvPr/>
        </p:nvCxnSpPr>
        <p:spPr>
          <a:xfrm>
            <a:off x="1205652" y="2695556"/>
            <a:ext cx="413083" cy="8412"/>
          </a:xfrm>
          <a:prstGeom prst="straightConnector1">
            <a:avLst/>
          </a:prstGeom>
          <a:ln w="12700">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sp>
        <p:nvSpPr>
          <p:cNvPr id="81" name="テキスト ボックス 80"/>
          <p:cNvSpPr txBox="1"/>
          <p:nvPr/>
        </p:nvSpPr>
        <p:spPr>
          <a:xfrm>
            <a:off x="1173069" y="2471432"/>
            <a:ext cx="571931" cy="265457"/>
          </a:xfrm>
          <a:prstGeom prst="rect">
            <a:avLst/>
          </a:prstGeom>
          <a:noFill/>
        </p:spPr>
        <p:txBody>
          <a:bodyPr wrap="square" rtlCol="0">
            <a:spAutoFit/>
          </a:bodyPr>
          <a:lstStyle/>
          <a:p>
            <a:r>
              <a:rPr lang="en-US" altLang="ja-JP" sz="1125" dirty="0"/>
              <a:t>X-ray</a:t>
            </a:r>
            <a:endParaRPr lang="ja-JP" altLang="en-US" sz="1125" dirty="0"/>
          </a:p>
        </p:txBody>
      </p:sp>
      <p:cxnSp>
        <p:nvCxnSpPr>
          <p:cNvPr id="77" name="直線コネクタ 76"/>
          <p:cNvCxnSpPr/>
          <p:nvPr/>
        </p:nvCxnSpPr>
        <p:spPr>
          <a:xfrm flipH="1" flipV="1">
            <a:off x="6943734" y="3123982"/>
            <a:ext cx="51856" cy="50906"/>
          </a:xfrm>
          <a:prstGeom prst="line">
            <a:avLst/>
          </a:prstGeom>
        </p:spPr>
        <p:style>
          <a:lnRef idx="1">
            <a:schemeClr val="dk1"/>
          </a:lnRef>
          <a:fillRef idx="0">
            <a:schemeClr val="dk1"/>
          </a:fillRef>
          <a:effectRef idx="0">
            <a:schemeClr val="dk1"/>
          </a:effectRef>
          <a:fontRef idx="minor">
            <a:schemeClr val="tx1"/>
          </a:fontRef>
        </p:style>
      </p:cxnSp>
      <p:sp>
        <p:nvSpPr>
          <p:cNvPr id="83" name="正方形/長方形 82"/>
          <p:cNvSpPr/>
          <p:nvPr/>
        </p:nvSpPr>
        <p:spPr>
          <a:xfrm>
            <a:off x="6157536" y="2800288"/>
            <a:ext cx="775253" cy="168965"/>
          </a:xfrm>
          <a:prstGeom prst="rect">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sp>
        <p:nvSpPr>
          <p:cNvPr id="84" name="正方形/長方形 83"/>
          <p:cNvSpPr/>
          <p:nvPr/>
        </p:nvSpPr>
        <p:spPr>
          <a:xfrm>
            <a:off x="6157536" y="2172478"/>
            <a:ext cx="775253" cy="168965"/>
          </a:xfrm>
          <a:prstGeom prst="rect">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sp>
        <p:nvSpPr>
          <p:cNvPr id="90" name="正方形/長方形 89"/>
          <p:cNvSpPr/>
          <p:nvPr/>
        </p:nvSpPr>
        <p:spPr>
          <a:xfrm>
            <a:off x="6157536" y="4884864"/>
            <a:ext cx="775253" cy="168965"/>
          </a:xfrm>
          <a:prstGeom prst="rect">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sp>
        <p:nvSpPr>
          <p:cNvPr id="94" name="正方形/長方形 93"/>
          <p:cNvSpPr/>
          <p:nvPr/>
        </p:nvSpPr>
        <p:spPr>
          <a:xfrm>
            <a:off x="7375293" y="3825849"/>
            <a:ext cx="809368" cy="31509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sp>
        <p:nvSpPr>
          <p:cNvPr id="20" name="テキスト ボックス 19"/>
          <p:cNvSpPr txBox="1"/>
          <p:nvPr/>
        </p:nvSpPr>
        <p:spPr>
          <a:xfrm>
            <a:off x="7599230" y="3844898"/>
            <a:ext cx="409762" cy="300082"/>
          </a:xfrm>
          <a:prstGeom prst="rect">
            <a:avLst/>
          </a:prstGeom>
          <a:noFill/>
        </p:spPr>
        <p:txBody>
          <a:bodyPr wrap="square" rtlCol="0">
            <a:spAutoFit/>
          </a:bodyPr>
          <a:lstStyle/>
          <a:p>
            <a:r>
              <a:rPr lang="en-US" altLang="ja-JP" sz="1350" dirty="0"/>
              <a:t>Ge</a:t>
            </a:r>
            <a:endParaRPr lang="ja-JP" altLang="en-US" sz="1350" dirty="0"/>
          </a:p>
        </p:txBody>
      </p:sp>
      <p:sp>
        <p:nvSpPr>
          <p:cNvPr id="96" name="テキスト ボックス 95"/>
          <p:cNvSpPr txBox="1"/>
          <p:nvPr/>
        </p:nvSpPr>
        <p:spPr>
          <a:xfrm>
            <a:off x="5438112" y="2117623"/>
            <a:ext cx="722026" cy="300082"/>
          </a:xfrm>
          <a:prstGeom prst="rect">
            <a:avLst/>
          </a:prstGeom>
          <a:noFill/>
        </p:spPr>
        <p:txBody>
          <a:bodyPr wrap="square" rtlCol="0">
            <a:spAutoFit/>
          </a:bodyPr>
          <a:lstStyle/>
          <a:p>
            <a:r>
              <a:rPr lang="en-US" altLang="ja-JP" sz="1350" dirty="0" err="1"/>
              <a:t>Scinti</a:t>
            </a:r>
            <a:r>
              <a:rPr lang="en-US" altLang="ja-JP" sz="1350" dirty="0"/>
              <a:t> 1</a:t>
            </a:r>
            <a:endParaRPr lang="ja-JP" altLang="en-US" sz="1350" dirty="0"/>
          </a:p>
        </p:txBody>
      </p:sp>
      <p:sp>
        <p:nvSpPr>
          <p:cNvPr id="98" name="テキスト ボックス 97"/>
          <p:cNvSpPr txBox="1"/>
          <p:nvPr/>
        </p:nvSpPr>
        <p:spPr>
          <a:xfrm>
            <a:off x="5438112" y="2742149"/>
            <a:ext cx="726984" cy="300082"/>
          </a:xfrm>
          <a:prstGeom prst="rect">
            <a:avLst/>
          </a:prstGeom>
          <a:noFill/>
        </p:spPr>
        <p:txBody>
          <a:bodyPr wrap="square" rtlCol="0">
            <a:spAutoFit/>
          </a:bodyPr>
          <a:lstStyle/>
          <a:p>
            <a:r>
              <a:rPr lang="en-US" altLang="ja-JP" sz="1350" dirty="0" err="1"/>
              <a:t>Scinti</a:t>
            </a:r>
            <a:r>
              <a:rPr lang="en-US" altLang="ja-JP" sz="1350" dirty="0"/>
              <a:t> 2</a:t>
            </a:r>
            <a:endParaRPr lang="ja-JP" altLang="en-US" sz="1350" dirty="0"/>
          </a:p>
        </p:txBody>
      </p:sp>
      <p:sp>
        <p:nvSpPr>
          <p:cNvPr id="99" name="テキスト ボックス 98"/>
          <p:cNvSpPr txBox="1"/>
          <p:nvPr/>
        </p:nvSpPr>
        <p:spPr>
          <a:xfrm>
            <a:off x="5438112" y="4830846"/>
            <a:ext cx="726984" cy="300082"/>
          </a:xfrm>
          <a:prstGeom prst="rect">
            <a:avLst/>
          </a:prstGeom>
          <a:noFill/>
        </p:spPr>
        <p:txBody>
          <a:bodyPr wrap="square" rtlCol="0">
            <a:spAutoFit/>
          </a:bodyPr>
          <a:lstStyle/>
          <a:p>
            <a:r>
              <a:rPr lang="en-US" altLang="ja-JP" sz="1350" dirty="0" err="1"/>
              <a:t>Scinti</a:t>
            </a:r>
            <a:r>
              <a:rPr lang="en-US" altLang="ja-JP" sz="1350" dirty="0"/>
              <a:t> 3</a:t>
            </a:r>
            <a:endParaRPr lang="ja-JP" altLang="en-US" sz="1350" dirty="0"/>
          </a:p>
        </p:txBody>
      </p:sp>
      <p:sp>
        <p:nvSpPr>
          <p:cNvPr id="100" name="テキスト ボックス 99"/>
          <p:cNvSpPr txBox="1"/>
          <p:nvPr/>
        </p:nvSpPr>
        <p:spPr>
          <a:xfrm>
            <a:off x="5564446" y="3774616"/>
            <a:ext cx="667298" cy="300082"/>
          </a:xfrm>
          <a:prstGeom prst="rect">
            <a:avLst/>
          </a:prstGeom>
          <a:noFill/>
        </p:spPr>
        <p:txBody>
          <a:bodyPr wrap="square" rtlCol="0">
            <a:spAutoFit/>
          </a:bodyPr>
          <a:lstStyle/>
          <a:p>
            <a:r>
              <a:rPr lang="en-US" altLang="ja-JP" sz="1350" dirty="0"/>
              <a:t>target</a:t>
            </a:r>
            <a:endParaRPr lang="ja-JP" altLang="en-US" sz="1350" dirty="0"/>
          </a:p>
        </p:txBody>
      </p:sp>
      <p:sp>
        <p:nvSpPr>
          <p:cNvPr id="101" name="テキスト ボックス 100"/>
          <p:cNvSpPr txBox="1"/>
          <p:nvPr/>
        </p:nvSpPr>
        <p:spPr>
          <a:xfrm>
            <a:off x="6244512" y="5437764"/>
            <a:ext cx="877592" cy="369332"/>
          </a:xfrm>
          <a:prstGeom prst="rect">
            <a:avLst/>
          </a:prstGeom>
          <a:noFill/>
        </p:spPr>
        <p:txBody>
          <a:bodyPr wrap="square" rtlCol="0">
            <a:spAutoFit/>
          </a:bodyPr>
          <a:lstStyle/>
          <a:p>
            <a:r>
              <a:rPr lang="en-US" altLang="ja-JP" dirty="0"/>
              <a:t>trigger </a:t>
            </a:r>
            <a:endParaRPr lang="ja-JP" altLang="en-US" dirty="0"/>
          </a:p>
        </p:txBody>
      </p:sp>
      <mc:AlternateContent xmlns:mc="http://schemas.openxmlformats.org/markup-compatibility/2006" xmlns:a14="http://schemas.microsoft.com/office/drawing/2010/main">
        <mc:Choice Requires="a14">
          <p:sp>
            <p:nvSpPr>
              <p:cNvPr id="102" name="テキスト ボックス 101"/>
              <p:cNvSpPr txBox="1"/>
              <p:nvPr/>
            </p:nvSpPr>
            <p:spPr>
              <a:xfrm>
                <a:off x="7122104" y="5472101"/>
                <a:ext cx="956993" cy="2775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1</m:t>
                      </m:r>
                      <m:r>
                        <a:rPr lang="en-US" altLang="ja-JP" i="1">
                          <a:latin typeface="Cambria Math" panose="02040503050406030204" pitchFamily="18" charset="0"/>
                          <a:ea typeface="Cambria Math" panose="02040503050406030204" pitchFamily="18" charset="0"/>
                        </a:rPr>
                        <m:t>∩2∩</m:t>
                      </m:r>
                      <m:acc>
                        <m:accPr>
                          <m:chr m:val="̅"/>
                          <m:ctrlPr>
                            <a:rPr lang="en-US" altLang="ja-JP" i="1">
                              <a:latin typeface="Cambria Math" charset="0"/>
                              <a:ea typeface="Cambria Math" panose="02040503050406030204" pitchFamily="18" charset="0"/>
                            </a:rPr>
                          </m:ctrlPr>
                        </m:accPr>
                        <m:e>
                          <m:r>
                            <a:rPr lang="en-US" altLang="ja-JP" i="1">
                              <a:latin typeface="Cambria Math" panose="02040503050406030204" pitchFamily="18" charset="0"/>
                              <a:ea typeface="Cambria Math" panose="02040503050406030204" pitchFamily="18" charset="0"/>
                            </a:rPr>
                            <m:t>3</m:t>
                          </m:r>
                        </m:e>
                      </m:acc>
                    </m:oMath>
                  </m:oMathPara>
                </a14:m>
                <a:endParaRPr lang="ja-JP" altLang="en-US" dirty="0"/>
              </a:p>
            </p:txBody>
          </p:sp>
        </mc:Choice>
        <mc:Fallback xmlns="">
          <p:sp>
            <p:nvSpPr>
              <p:cNvPr id="102" name="テキスト ボックス 101"/>
              <p:cNvSpPr txBox="1">
                <a:spLocks noRot="1" noChangeAspect="1" noMove="1" noResize="1" noEditPoints="1" noAdjustHandles="1" noChangeArrowheads="1" noChangeShapeType="1" noTextEdit="1"/>
              </p:cNvSpPr>
              <p:nvPr/>
            </p:nvSpPr>
            <p:spPr>
              <a:xfrm>
                <a:off x="9496138" y="6153135"/>
                <a:ext cx="1272336" cy="370101"/>
              </a:xfrm>
              <a:prstGeom prst="rect">
                <a:avLst/>
              </a:prstGeom>
              <a:blipFill rotWithShape="0">
                <a:blip r:embed="rId2"/>
                <a:stretch>
                  <a:fillRect l="-5288" t="-3279" r="-30288" b="-6557"/>
                </a:stretch>
              </a:blipFill>
            </p:spPr>
            <p:txBody>
              <a:bodyPr/>
              <a:lstStyle/>
              <a:p>
                <a:r>
                  <a:rPr lang="ja-JP" altLang="en-US">
                    <a:noFill/>
                  </a:rPr>
                  <a:t> </a:t>
                </a:r>
              </a:p>
            </p:txBody>
          </p:sp>
        </mc:Fallback>
      </mc:AlternateContent>
      <p:cxnSp>
        <p:nvCxnSpPr>
          <p:cNvPr id="109" name="直線コネクタ 108"/>
          <p:cNvCxnSpPr/>
          <p:nvPr/>
        </p:nvCxnSpPr>
        <p:spPr>
          <a:xfrm flipH="1">
            <a:off x="5146590" y="1654261"/>
            <a:ext cx="1838" cy="3610668"/>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115" name="正方形/長方形 114"/>
          <p:cNvSpPr/>
          <p:nvPr/>
        </p:nvSpPr>
        <p:spPr>
          <a:xfrm>
            <a:off x="6195338" y="3629986"/>
            <a:ext cx="711991" cy="706823"/>
          </a:xfrm>
          <a:prstGeom prst="rect">
            <a:avLst/>
          </a:prstGeom>
          <a:solidFill>
            <a:schemeClr val="bg2">
              <a:lumMod val="75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cxnSp>
        <p:nvCxnSpPr>
          <p:cNvPr id="118" name="直線矢印コネクタ 117"/>
          <p:cNvCxnSpPr/>
          <p:nvPr/>
        </p:nvCxnSpPr>
        <p:spPr>
          <a:xfrm>
            <a:off x="6231744" y="1654261"/>
            <a:ext cx="261733" cy="232913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a:endCxn id="94" idx="1"/>
          </p:cNvCxnSpPr>
          <p:nvPr/>
        </p:nvCxnSpPr>
        <p:spPr>
          <a:xfrm flipV="1">
            <a:off x="6493477" y="3983398"/>
            <a:ext cx="881816" cy="9635"/>
          </a:xfrm>
          <a:prstGeom prst="straightConnector1">
            <a:avLst/>
          </a:prstGeom>
          <a:ln w="12700">
            <a:solidFill>
              <a:schemeClr val="accent6">
                <a:lumMod val="75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2" name="テキスト ボックス 121"/>
              <p:cNvSpPr txBox="1"/>
              <p:nvPr/>
            </p:nvSpPr>
            <p:spPr>
              <a:xfrm>
                <a:off x="6292028" y="1471612"/>
                <a:ext cx="236283"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350" i="1">
                              <a:latin typeface="Cambria Math" charset="0"/>
                            </a:rPr>
                          </m:ctrlPr>
                        </m:sSupPr>
                        <m:e>
                          <m:r>
                            <a:rPr lang="ja-JP" altLang="en-US" sz="1350" i="1">
                              <a:latin typeface="Cambria Math" panose="02040503050406030204" pitchFamily="18" charset="0"/>
                            </a:rPr>
                            <m:t>𝜇</m:t>
                          </m:r>
                        </m:e>
                        <m:sup>
                          <m:r>
                            <a:rPr lang="en-US" altLang="ja-JP" sz="1350" i="1">
                              <a:latin typeface="Cambria Math" panose="02040503050406030204" pitchFamily="18" charset="0"/>
                            </a:rPr>
                            <m:t>−</m:t>
                          </m:r>
                        </m:sup>
                      </m:sSup>
                    </m:oMath>
                  </m:oMathPara>
                </a14:m>
                <a:endParaRPr lang="ja-JP" altLang="en-US" sz="1350" dirty="0"/>
              </a:p>
            </p:txBody>
          </p:sp>
        </mc:Choice>
        <mc:Fallback xmlns="">
          <p:sp>
            <p:nvSpPr>
              <p:cNvPr id="122" name="テキスト ボックス 121"/>
              <p:cNvSpPr txBox="1">
                <a:spLocks noRot="1" noChangeAspect="1" noMove="1" noResize="1" noEditPoints="1" noAdjustHandles="1" noChangeArrowheads="1" noChangeShapeType="1" noTextEdit="1"/>
              </p:cNvSpPr>
              <p:nvPr/>
            </p:nvSpPr>
            <p:spPr>
              <a:xfrm>
                <a:off x="8389371" y="819149"/>
                <a:ext cx="317138" cy="276999"/>
              </a:xfrm>
              <a:prstGeom prst="rect">
                <a:avLst/>
              </a:prstGeom>
              <a:blipFill rotWithShape="0">
                <a:blip r:embed="rId3"/>
                <a:stretch>
                  <a:fillRect l="-17308" b="-21739"/>
                </a:stretch>
              </a:blipFill>
            </p:spPr>
            <p:txBody>
              <a:bodyPr/>
              <a:lstStyle/>
              <a:p>
                <a:r>
                  <a:rPr lang="ja-JP" altLang="en-US">
                    <a:noFill/>
                  </a:rPr>
                  <a:t> </a:t>
                </a:r>
              </a:p>
            </p:txBody>
          </p:sp>
        </mc:Fallback>
      </mc:AlternateContent>
      <p:sp>
        <p:nvSpPr>
          <p:cNvPr id="123" name="テキスト ボックス 122"/>
          <p:cNvSpPr txBox="1"/>
          <p:nvPr/>
        </p:nvSpPr>
        <p:spPr>
          <a:xfrm>
            <a:off x="6854369" y="3988215"/>
            <a:ext cx="569192" cy="300082"/>
          </a:xfrm>
          <a:prstGeom prst="rect">
            <a:avLst/>
          </a:prstGeom>
          <a:noFill/>
        </p:spPr>
        <p:txBody>
          <a:bodyPr wrap="square" rtlCol="0">
            <a:spAutoFit/>
          </a:bodyPr>
          <a:lstStyle/>
          <a:p>
            <a:r>
              <a:rPr lang="en-US" altLang="ja-JP" sz="1350" dirty="0"/>
              <a:t>X-ray</a:t>
            </a:r>
            <a:endParaRPr lang="ja-JP" altLang="en-US" sz="1350" dirty="0"/>
          </a:p>
        </p:txBody>
      </p:sp>
      <p:sp>
        <p:nvSpPr>
          <p:cNvPr id="3" name="テキスト ボックス 2"/>
          <p:cNvSpPr txBox="1"/>
          <p:nvPr/>
        </p:nvSpPr>
        <p:spPr>
          <a:xfrm>
            <a:off x="1173069" y="5130928"/>
            <a:ext cx="3839225" cy="369332"/>
          </a:xfrm>
          <a:prstGeom prst="rect">
            <a:avLst/>
          </a:prstGeom>
          <a:noFill/>
        </p:spPr>
        <p:txBody>
          <a:bodyPr wrap="square" rtlCol="0">
            <a:spAutoFit/>
          </a:bodyPr>
          <a:lstStyle/>
          <a:p>
            <a:r>
              <a:rPr kumimoji="1" lang="en-US" altLang="ja-JP" dirty="0" smtClean="0"/>
              <a:t>Scintillator size : 20cm×20cm</a:t>
            </a:r>
            <a:endParaRPr kumimoji="1" lang="ja-JP" altLang="en-US" dirty="0"/>
          </a:p>
        </p:txBody>
      </p:sp>
      <p:sp>
        <p:nvSpPr>
          <p:cNvPr id="4" name="スライド番号プレースホルダー 3"/>
          <p:cNvSpPr>
            <a:spLocks noGrp="1"/>
          </p:cNvSpPr>
          <p:nvPr>
            <p:ph type="sldNum" sz="quarter" idx="12"/>
          </p:nvPr>
        </p:nvSpPr>
        <p:spPr/>
        <p:txBody>
          <a:bodyPr/>
          <a:lstStyle/>
          <a:p>
            <a:fld id="{181D7695-31A9-49A4-833B-00A1E1F8F3EA}" type="slidenum">
              <a:rPr lang="ja-JP" altLang="en-US" smtClean="0"/>
              <a:pPr/>
              <a:t>31</a:t>
            </a:fld>
            <a:endParaRPr lang="ja-JP" altLang="en-US"/>
          </a:p>
        </p:txBody>
      </p:sp>
    </p:spTree>
    <p:extLst>
      <p:ext uri="{BB962C8B-B14F-4D97-AF65-F5344CB8AC3E}">
        <p14:creationId xmlns:p14="http://schemas.microsoft.com/office/powerpoint/2010/main" val="19977401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正方形/長方形 94"/>
          <p:cNvSpPr/>
          <p:nvPr/>
        </p:nvSpPr>
        <p:spPr>
          <a:xfrm>
            <a:off x="5598279" y="3877066"/>
            <a:ext cx="585650" cy="1025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46" name="直線コネクタ 45"/>
          <p:cNvCxnSpPr/>
          <p:nvPr/>
        </p:nvCxnSpPr>
        <p:spPr>
          <a:xfrm>
            <a:off x="750447" y="2992822"/>
            <a:ext cx="1693820" cy="0"/>
          </a:xfrm>
          <a:prstGeom prst="line">
            <a:avLst/>
          </a:prstGeom>
          <a:ln w="3175">
            <a:prstDash val="dashDot"/>
          </a:ln>
        </p:spPr>
        <p:style>
          <a:lnRef idx="1">
            <a:schemeClr val="dk1"/>
          </a:lnRef>
          <a:fillRef idx="0">
            <a:schemeClr val="dk1"/>
          </a:fillRef>
          <a:effectRef idx="0">
            <a:schemeClr val="dk1"/>
          </a:effectRef>
          <a:fontRef idx="minor">
            <a:schemeClr val="tx1"/>
          </a:fontRef>
        </p:style>
      </p:cxnSp>
      <p:sp>
        <p:nvSpPr>
          <p:cNvPr id="2" name="タイトル 1"/>
          <p:cNvSpPr>
            <a:spLocks noGrp="1"/>
          </p:cNvSpPr>
          <p:nvPr>
            <p:ph type="title"/>
          </p:nvPr>
        </p:nvSpPr>
        <p:spPr>
          <a:xfrm>
            <a:off x="517914" y="480076"/>
            <a:ext cx="4173356" cy="575952"/>
          </a:xfrm>
        </p:spPr>
        <p:txBody>
          <a:bodyPr>
            <a:noAutofit/>
          </a:bodyPr>
          <a:lstStyle/>
          <a:p>
            <a:r>
              <a:rPr kumimoji="1" lang="en-US" altLang="ja-JP" dirty="0" smtClean="0"/>
              <a:t>Design of target</a:t>
            </a:r>
            <a:endParaRPr kumimoji="1" lang="ja-JP" altLang="en-US" dirty="0"/>
          </a:p>
        </p:txBody>
      </p:sp>
      <p:sp>
        <p:nvSpPr>
          <p:cNvPr id="6" name="テキスト ボックス 5"/>
          <p:cNvSpPr txBox="1"/>
          <p:nvPr/>
        </p:nvSpPr>
        <p:spPr>
          <a:xfrm>
            <a:off x="593692" y="1615414"/>
            <a:ext cx="1403754" cy="461665"/>
          </a:xfrm>
          <a:prstGeom prst="rect">
            <a:avLst/>
          </a:prstGeom>
          <a:noFill/>
        </p:spPr>
        <p:txBody>
          <a:bodyPr wrap="square" rtlCol="0">
            <a:spAutoFit/>
          </a:bodyPr>
          <a:lstStyle/>
          <a:p>
            <a:r>
              <a:rPr lang="ja-JP" altLang="en-US" sz="2400" dirty="0"/>
              <a:t>●</a:t>
            </a:r>
            <a:r>
              <a:rPr lang="en-US" altLang="ja-JP" sz="2400" dirty="0"/>
              <a:t>Plan A</a:t>
            </a:r>
            <a:endParaRPr lang="ja-JP" altLang="en-US" sz="2400" dirty="0"/>
          </a:p>
        </p:txBody>
      </p:sp>
      <p:sp>
        <p:nvSpPr>
          <p:cNvPr id="7" name="正方形/長方形 6"/>
          <p:cNvSpPr/>
          <p:nvPr/>
        </p:nvSpPr>
        <p:spPr>
          <a:xfrm>
            <a:off x="5165793" y="2640241"/>
            <a:ext cx="432487" cy="824199"/>
          </a:xfrm>
          <a:prstGeom prst="rect">
            <a:avLst/>
          </a:prstGeom>
          <a:solidFill>
            <a:schemeClr val="bg2">
              <a:lumMod val="75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sp>
        <p:nvSpPr>
          <p:cNvPr id="40" name="正方形/長方形 39"/>
          <p:cNvSpPr/>
          <p:nvPr/>
        </p:nvSpPr>
        <p:spPr>
          <a:xfrm>
            <a:off x="2359731" y="2835273"/>
            <a:ext cx="809368" cy="31509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sp>
        <p:nvSpPr>
          <p:cNvPr id="11" name="テキスト ボックス 10"/>
          <p:cNvSpPr txBox="1"/>
          <p:nvPr/>
        </p:nvSpPr>
        <p:spPr>
          <a:xfrm>
            <a:off x="2527150" y="2854322"/>
            <a:ext cx="475736" cy="300082"/>
          </a:xfrm>
          <a:prstGeom prst="rect">
            <a:avLst/>
          </a:prstGeom>
          <a:noFill/>
        </p:spPr>
        <p:txBody>
          <a:bodyPr wrap="square" rtlCol="0">
            <a:spAutoFit/>
          </a:bodyPr>
          <a:lstStyle/>
          <a:p>
            <a:r>
              <a:rPr lang="en-US" altLang="ja-JP" sz="1350" dirty="0"/>
              <a:t>Ge</a:t>
            </a:r>
            <a:endParaRPr lang="ja-JP" altLang="en-US" sz="1350" dirty="0"/>
          </a:p>
        </p:txBody>
      </p:sp>
      <p:sp>
        <p:nvSpPr>
          <p:cNvPr id="12" name="テキスト ボックス 11"/>
          <p:cNvSpPr txBox="1"/>
          <p:nvPr/>
        </p:nvSpPr>
        <p:spPr>
          <a:xfrm>
            <a:off x="726156" y="2394970"/>
            <a:ext cx="347584" cy="300082"/>
          </a:xfrm>
          <a:prstGeom prst="rect">
            <a:avLst/>
          </a:prstGeom>
          <a:noFill/>
        </p:spPr>
        <p:txBody>
          <a:bodyPr wrap="square" rtlCol="0">
            <a:spAutoFit/>
          </a:bodyPr>
          <a:lstStyle/>
          <a:p>
            <a:r>
              <a:rPr lang="en-US" altLang="ja-JP" sz="1350" dirty="0"/>
              <a:t>Al</a:t>
            </a:r>
            <a:endParaRPr lang="ja-JP" altLang="en-US" sz="1350" dirty="0"/>
          </a:p>
        </p:txBody>
      </p:sp>
      <p:sp>
        <p:nvSpPr>
          <p:cNvPr id="44" name="正方形/長方形 43"/>
          <p:cNvSpPr/>
          <p:nvPr/>
        </p:nvSpPr>
        <p:spPr>
          <a:xfrm rot="2700000">
            <a:off x="1093647" y="2140602"/>
            <a:ext cx="69760" cy="1068316"/>
          </a:xfrm>
          <a:prstGeom prst="rect">
            <a:avLst/>
          </a:prstGeom>
          <a:solidFill>
            <a:schemeClr val="bg2">
              <a:lumMod val="75000"/>
            </a:schemeClr>
          </a:solidFill>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sp>
        <p:nvSpPr>
          <p:cNvPr id="45" name="正方形/長方形 44"/>
          <p:cNvSpPr/>
          <p:nvPr/>
        </p:nvSpPr>
        <p:spPr>
          <a:xfrm rot="8100000">
            <a:off x="1108135" y="2841950"/>
            <a:ext cx="71944" cy="1110201"/>
          </a:xfrm>
          <a:prstGeom prst="rect">
            <a:avLst/>
          </a:prstGeom>
          <a:solidFill>
            <a:schemeClr val="bg2">
              <a:lumMod val="75000"/>
            </a:schemeClr>
          </a:solidFill>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sp>
        <p:nvSpPr>
          <p:cNvPr id="19" name="正方形/長方形 18"/>
          <p:cNvSpPr/>
          <p:nvPr/>
        </p:nvSpPr>
        <p:spPr>
          <a:xfrm>
            <a:off x="6944049" y="2896879"/>
            <a:ext cx="809368" cy="31509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sp>
        <p:nvSpPr>
          <p:cNvPr id="3" name="テキスト ボックス 2"/>
          <p:cNvSpPr txBox="1"/>
          <p:nvPr/>
        </p:nvSpPr>
        <p:spPr>
          <a:xfrm>
            <a:off x="4895960" y="1704308"/>
            <a:ext cx="1710966" cy="461665"/>
          </a:xfrm>
          <a:prstGeom prst="rect">
            <a:avLst/>
          </a:prstGeom>
          <a:noFill/>
        </p:spPr>
        <p:txBody>
          <a:bodyPr wrap="square" rtlCol="0">
            <a:spAutoFit/>
          </a:bodyPr>
          <a:lstStyle/>
          <a:p>
            <a:r>
              <a:rPr lang="ja-JP" altLang="en-US" sz="2400" dirty="0"/>
              <a:t>●</a:t>
            </a:r>
            <a:r>
              <a:rPr lang="en-US" altLang="ja-JP" sz="2400" dirty="0"/>
              <a:t>Plan B</a:t>
            </a:r>
            <a:endParaRPr lang="ja-JP" altLang="en-US" sz="2400" dirty="0"/>
          </a:p>
        </p:txBody>
      </p:sp>
      <p:sp>
        <p:nvSpPr>
          <p:cNvPr id="4" name="テキスト ボックス 3"/>
          <p:cNvSpPr txBox="1"/>
          <p:nvPr/>
        </p:nvSpPr>
        <p:spPr>
          <a:xfrm>
            <a:off x="5250329" y="2921178"/>
            <a:ext cx="323021" cy="300082"/>
          </a:xfrm>
          <a:prstGeom prst="rect">
            <a:avLst/>
          </a:prstGeom>
          <a:noFill/>
        </p:spPr>
        <p:txBody>
          <a:bodyPr wrap="square" rtlCol="0">
            <a:spAutoFit/>
          </a:bodyPr>
          <a:lstStyle/>
          <a:p>
            <a:r>
              <a:rPr lang="en-US" altLang="ja-JP" sz="1350" dirty="0"/>
              <a:t>Al</a:t>
            </a:r>
            <a:endParaRPr lang="ja-JP" altLang="en-US" sz="1350" dirty="0"/>
          </a:p>
        </p:txBody>
      </p:sp>
      <p:cxnSp>
        <p:nvCxnSpPr>
          <p:cNvPr id="8" name="直線コネクタ 7"/>
          <p:cNvCxnSpPr>
            <a:endCxn id="44" idx="1"/>
          </p:cNvCxnSpPr>
          <p:nvPr/>
        </p:nvCxnSpPr>
        <p:spPr>
          <a:xfrm>
            <a:off x="956725" y="2579517"/>
            <a:ext cx="147138" cy="70579"/>
          </a:xfrm>
          <a:prstGeom prst="line">
            <a:avLst/>
          </a:prstGeom>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7167344" y="2913841"/>
            <a:ext cx="427630" cy="300082"/>
          </a:xfrm>
          <a:prstGeom prst="rect">
            <a:avLst/>
          </a:prstGeom>
          <a:noFill/>
        </p:spPr>
        <p:txBody>
          <a:bodyPr wrap="square" rtlCol="0">
            <a:spAutoFit/>
          </a:bodyPr>
          <a:lstStyle/>
          <a:p>
            <a:r>
              <a:rPr lang="en-US" altLang="ja-JP" sz="1350" dirty="0"/>
              <a:t>Ge</a:t>
            </a:r>
            <a:endParaRPr lang="ja-JP" altLang="en-US" sz="1350" dirty="0"/>
          </a:p>
        </p:txBody>
      </p:sp>
      <p:cxnSp>
        <p:nvCxnSpPr>
          <p:cNvPr id="15" name="直線矢印コネクタ 14"/>
          <p:cNvCxnSpPr/>
          <p:nvPr/>
        </p:nvCxnSpPr>
        <p:spPr>
          <a:xfrm flipV="1">
            <a:off x="5466522" y="3131322"/>
            <a:ext cx="1477527" cy="1418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a:off x="5382037" y="2769897"/>
            <a:ext cx="1562012" cy="1941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p:cNvCxnSpPr/>
          <p:nvPr/>
        </p:nvCxnSpPr>
        <p:spPr>
          <a:xfrm>
            <a:off x="1334432" y="2458085"/>
            <a:ext cx="1025299" cy="4367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p:cNvCxnSpPr>
            <a:stCxn id="45" idx="1"/>
          </p:cNvCxnSpPr>
          <p:nvPr/>
        </p:nvCxnSpPr>
        <p:spPr>
          <a:xfrm flipV="1">
            <a:off x="1169543" y="3052340"/>
            <a:ext cx="1190188" cy="3192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直線コネクタ 25"/>
          <p:cNvCxnSpPr>
            <a:stCxn id="19" idx="1"/>
            <a:endCxn id="7" idx="3"/>
          </p:cNvCxnSpPr>
          <p:nvPr/>
        </p:nvCxnSpPr>
        <p:spPr>
          <a:xfrm flipH="1" flipV="1">
            <a:off x="5598279" y="3052340"/>
            <a:ext cx="1345770" cy="2088"/>
          </a:xfrm>
          <a:prstGeom prst="line">
            <a:avLst/>
          </a:prstGeom>
          <a:ln>
            <a:prstDash val="dashDot"/>
          </a:ln>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flipV="1">
            <a:off x="899947" y="4815219"/>
            <a:ext cx="662111" cy="442543"/>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899948" y="4392105"/>
            <a:ext cx="0" cy="8656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V="1">
            <a:off x="1764636" y="4973883"/>
            <a:ext cx="662111" cy="442543"/>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V="1">
            <a:off x="1562058" y="3959277"/>
            <a:ext cx="0" cy="8656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899947" y="3960123"/>
            <a:ext cx="662111" cy="442543"/>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913399" y="5261896"/>
            <a:ext cx="851237" cy="150701"/>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1562058" y="4814373"/>
            <a:ext cx="882209" cy="147642"/>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H="1" flipV="1">
            <a:off x="826502" y="4368562"/>
            <a:ext cx="1461" cy="961721"/>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V="1">
            <a:off x="818479" y="3937762"/>
            <a:ext cx="656682" cy="443783"/>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824063" y="4381545"/>
            <a:ext cx="86124" cy="1056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826502" y="5330283"/>
            <a:ext cx="938134" cy="157664"/>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1475161" y="3931000"/>
            <a:ext cx="94564" cy="33557"/>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V="1">
            <a:off x="1782156" y="5045404"/>
            <a:ext cx="662111" cy="442543"/>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V="1">
            <a:off x="1764636" y="5409115"/>
            <a:ext cx="0" cy="78832"/>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flipV="1">
            <a:off x="2444267" y="4973883"/>
            <a:ext cx="0" cy="78832"/>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flipH="1">
            <a:off x="715274" y="4402666"/>
            <a:ext cx="6626" cy="92761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87" name="直線矢印コネクタ 86"/>
          <p:cNvCxnSpPr/>
          <p:nvPr/>
        </p:nvCxnSpPr>
        <p:spPr>
          <a:xfrm>
            <a:off x="750447" y="5407316"/>
            <a:ext cx="934842" cy="16556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90" name="直線矢印コネクタ 89"/>
          <p:cNvCxnSpPr/>
          <p:nvPr/>
        </p:nvCxnSpPr>
        <p:spPr>
          <a:xfrm flipV="1">
            <a:off x="1847081" y="5052715"/>
            <a:ext cx="737093" cy="52016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91" name="テキスト ボックス 90"/>
          <p:cNvSpPr txBox="1"/>
          <p:nvPr/>
        </p:nvSpPr>
        <p:spPr>
          <a:xfrm>
            <a:off x="126149" y="4728713"/>
            <a:ext cx="610923" cy="307777"/>
          </a:xfrm>
          <a:prstGeom prst="rect">
            <a:avLst/>
          </a:prstGeom>
          <a:noFill/>
        </p:spPr>
        <p:txBody>
          <a:bodyPr wrap="square" rtlCol="0">
            <a:spAutoFit/>
          </a:bodyPr>
          <a:lstStyle/>
          <a:p>
            <a:r>
              <a:rPr kumimoji="1" lang="en-US" altLang="ja-JP" sz="1400" dirty="0" smtClean="0"/>
              <a:t>28cm</a:t>
            </a:r>
            <a:endParaRPr kumimoji="1" lang="ja-JP" altLang="en-US" sz="1400" dirty="0"/>
          </a:p>
        </p:txBody>
      </p:sp>
      <p:sp>
        <p:nvSpPr>
          <p:cNvPr id="92" name="テキスト ボックス 91"/>
          <p:cNvSpPr txBox="1"/>
          <p:nvPr/>
        </p:nvSpPr>
        <p:spPr>
          <a:xfrm>
            <a:off x="829369" y="5486242"/>
            <a:ext cx="610923" cy="307777"/>
          </a:xfrm>
          <a:prstGeom prst="rect">
            <a:avLst/>
          </a:prstGeom>
          <a:noFill/>
        </p:spPr>
        <p:txBody>
          <a:bodyPr wrap="square" rtlCol="0">
            <a:spAutoFit/>
          </a:bodyPr>
          <a:lstStyle/>
          <a:p>
            <a:r>
              <a:rPr kumimoji="1" lang="en-US" altLang="ja-JP" sz="1400" dirty="0" smtClean="0"/>
              <a:t>28cm</a:t>
            </a:r>
            <a:endParaRPr kumimoji="1" lang="ja-JP" altLang="en-US" sz="1400" dirty="0"/>
          </a:p>
        </p:txBody>
      </p:sp>
      <p:sp>
        <p:nvSpPr>
          <p:cNvPr id="93" name="テキスト ボックス 92"/>
          <p:cNvSpPr txBox="1"/>
          <p:nvPr/>
        </p:nvSpPr>
        <p:spPr>
          <a:xfrm>
            <a:off x="2100973" y="5274033"/>
            <a:ext cx="610923" cy="307777"/>
          </a:xfrm>
          <a:prstGeom prst="rect">
            <a:avLst/>
          </a:prstGeom>
          <a:noFill/>
        </p:spPr>
        <p:txBody>
          <a:bodyPr wrap="square" rtlCol="0">
            <a:spAutoFit/>
          </a:bodyPr>
          <a:lstStyle/>
          <a:p>
            <a:r>
              <a:rPr kumimoji="1" lang="en-US" altLang="ja-JP" sz="1400" dirty="0" smtClean="0"/>
              <a:t>20cm</a:t>
            </a:r>
            <a:endParaRPr kumimoji="1" lang="ja-JP" altLang="en-US" sz="1400" dirty="0"/>
          </a:p>
        </p:txBody>
      </p:sp>
      <p:sp>
        <p:nvSpPr>
          <p:cNvPr id="94" name="正方形/長方形 93"/>
          <p:cNvSpPr/>
          <p:nvPr/>
        </p:nvSpPr>
        <p:spPr>
          <a:xfrm>
            <a:off x="5165793" y="4287078"/>
            <a:ext cx="585650" cy="1025719"/>
          </a:xfrm>
          <a:prstGeom prst="rect">
            <a:avLst/>
          </a:prstGeom>
          <a:ln>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97" name="直線コネクタ 96"/>
          <p:cNvCxnSpPr/>
          <p:nvPr/>
        </p:nvCxnSpPr>
        <p:spPr>
          <a:xfrm flipV="1">
            <a:off x="5751443" y="4902785"/>
            <a:ext cx="432486" cy="410012"/>
          </a:xfrm>
          <a:prstGeom prst="line">
            <a:avLst/>
          </a:prstGeom>
          <a:ln w="127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 name="直線コネクタ 98"/>
          <p:cNvCxnSpPr/>
          <p:nvPr/>
        </p:nvCxnSpPr>
        <p:spPr>
          <a:xfrm flipV="1">
            <a:off x="5751443" y="3874452"/>
            <a:ext cx="432486" cy="410012"/>
          </a:xfrm>
          <a:prstGeom prst="line">
            <a:avLst/>
          </a:prstGeom>
          <a:ln w="127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 name="直線コネクタ 99"/>
          <p:cNvCxnSpPr/>
          <p:nvPr/>
        </p:nvCxnSpPr>
        <p:spPr>
          <a:xfrm flipV="1">
            <a:off x="5165793" y="3874452"/>
            <a:ext cx="432486" cy="410012"/>
          </a:xfrm>
          <a:prstGeom prst="line">
            <a:avLst/>
          </a:prstGeom>
          <a:ln w="127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 name="直線コネクタ 102"/>
          <p:cNvCxnSpPr/>
          <p:nvPr/>
        </p:nvCxnSpPr>
        <p:spPr>
          <a:xfrm>
            <a:off x="6183929" y="3874452"/>
            <a:ext cx="0" cy="1028333"/>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5598279" y="3874452"/>
            <a:ext cx="58565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直線矢印コネクタ 106"/>
          <p:cNvCxnSpPr/>
          <p:nvPr/>
        </p:nvCxnSpPr>
        <p:spPr>
          <a:xfrm flipH="1">
            <a:off x="5068957" y="4284464"/>
            <a:ext cx="2272" cy="104581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10" name="直線矢印コネクタ 109"/>
          <p:cNvCxnSpPr/>
          <p:nvPr/>
        </p:nvCxnSpPr>
        <p:spPr>
          <a:xfrm>
            <a:off x="5134318" y="5416426"/>
            <a:ext cx="58565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12" name="直線矢印コネクタ 111"/>
          <p:cNvCxnSpPr/>
          <p:nvPr/>
        </p:nvCxnSpPr>
        <p:spPr>
          <a:xfrm flipV="1">
            <a:off x="5787458" y="4962015"/>
            <a:ext cx="483706" cy="44530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18" name="テキスト ボックス 117"/>
          <p:cNvSpPr txBox="1"/>
          <p:nvPr/>
        </p:nvSpPr>
        <p:spPr>
          <a:xfrm>
            <a:off x="4486565" y="4660484"/>
            <a:ext cx="631946" cy="307777"/>
          </a:xfrm>
          <a:prstGeom prst="rect">
            <a:avLst/>
          </a:prstGeom>
          <a:noFill/>
        </p:spPr>
        <p:txBody>
          <a:bodyPr wrap="square" rtlCol="0">
            <a:spAutoFit/>
          </a:bodyPr>
          <a:lstStyle/>
          <a:p>
            <a:r>
              <a:rPr lang="en-US" altLang="ja-JP" sz="1400" dirty="0" smtClean="0"/>
              <a:t>Y </a:t>
            </a:r>
            <a:r>
              <a:rPr kumimoji="1" lang="en-US" altLang="ja-JP" sz="1400" dirty="0" smtClean="0"/>
              <a:t>cm</a:t>
            </a:r>
            <a:endParaRPr kumimoji="1" lang="ja-JP" altLang="en-US" sz="1400" dirty="0"/>
          </a:p>
        </p:txBody>
      </p:sp>
      <p:sp>
        <p:nvSpPr>
          <p:cNvPr id="119" name="テキスト ボックス 118"/>
          <p:cNvSpPr txBox="1"/>
          <p:nvPr/>
        </p:nvSpPr>
        <p:spPr>
          <a:xfrm>
            <a:off x="5933645" y="5157665"/>
            <a:ext cx="631946" cy="307777"/>
          </a:xfrm>
          <a:prstGeom prst="rect">
            <a:avLst/>
          </a:prstGeom>
          <a:noFill/>
        </p:spPr>
        <p:txBody>
          <a:bodyPr wrap="square" rtlCol="0">
            <a:spAutoFit/>
          </a:bodyPr>
          <a:lstStyle/>
          <a:p>
            <a:r>
              <a:rPr kumimoji="1" lang="en-US" altLang="ja-JP" sz="1400" dirty="0" smtClean="0"/>
              <a:t>20cm</a:t>
            </a:r>
            <a:endParaRPr kumimoji="1" lang="ja-JP" altLang="en-US" sz="1400" dirty="0"/>
          </a:p>
        </p:txBody>
      </p:sp>
      <p:sp>
        <p:nvSpPr>
          <p:cNvPr id="120" name="テキスト ボックス 119"/>
          <p:cNvSpPr txBox="1"/>
          <p:nvPr/>
        </p:nvSpPr>
        <p:spPr>
          <a:xfrm>
            <a:off x="5111170" y="5419864"/>
            <a:ext cx="631946" cy="307777"/>
          </a:xfrm>
          <a:prstGeom prst="rect">
            <a:avLst/>
          </a:prstGeom>
          <a:noFill/>
        </p:spPr>
        <p:txBody>
          <a:bodyPr wrap="square" rtlCol="0">
            <a:spAutoFit/>
          </a:bodyPr>
          <a:lstStyle/>
          <a:p>
            <a:r>
              <a:rPr kumimoji="1" lang="en-US" altLang="ja-JP" sz="1400" dirty="0" smtClean="0"/>
              <a:t>X cm</a:t>
            </a:r>
            <a:endParaRPr kumimoji="1" lang="ja-JP" altLang="en-US" sz="1400" dirty="0"/>
          </a:p>
        </p:txBody>
      </p:sp>
      <p:sp>
        <p:nvSpPr>
          <p:cNvPr id="5" name="スライド番号プレースホルダー 4"/>
          <p:cNvSpPr>
            <a:spLocks noGrp="1"/>
          </p:cNvSpPr>
          <p:nvPr>
            <p:ph type="sldNum" sz="quarter" idx="12"/>
          </p:nvPr>
        </p:nvSpPr>
        <p:spPr/>
        <p:txBody>
          <a:bodyPr/>
          <a:lstStyle/>
          <a:p>
            <a:fld id="{181D7695-31A9-49A4-833B-00A1E1F8F3EA}" type="slidenum">
              <a:rPr lang="ja-JP" altLang="en-US" smtClean="0"/>
              <a:pPr/>
              <a:t>32</a:t>
            </a:fld>
            <a:endParaRPr lang="ja-JP" altLang="en-US"/>
          </a:p>
        </p:txBody>
      </p:sp>
    </p:spTree>
    <p:extLst>
      <p:ext uri="{BB962C8B-B14F-4D97-AF65-F5344CB8AC3E}">
        <p14:creationId xmlns:p14="http://schemas.microsoft.com/office/powerpoint/2010/main" val="37051943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0354" y="47074"/>
            <a:ext cx="7886700" cy="1325563"/>
          </a:xfrm>
        </p:spPr>
        <p:txBody>
          <a:bodyPr/>
          <a:lstStyle/>
          <a:p>
            <a:r>
              <a:rPr kumimoji="1" lang="en-US" altLang="ja-JP" dirty="0" smtClean="0"/>
              <a:t>Design of target</a:t>
            </a:r>
            <a:endParaRPr kumimoji="1" lang="ja-JP" altLang="en-US" dirty="0"/>
          </a:p>
        </p:txBody>
      </p:sp>
      <p:sp>
        <p:nvSpPr>
          <p:cNvPr id="3" name="テキスト ボックス 2"/>
          <p:cNvSpPr txBox="1"/>
          <p:nvPr/>
        </p:nvSpPr>
        <p:spPr>
          <a:xfrm>
            <a:off x="735496" y="1649896"/>
            <a:ext cx="2511287" cy="993913"/>
          </a:xfrm>
          <a:prstGeom prst="rect">
            <a:avLst/>
          </a:prstGeom>
          <a:noFill/>
        </p:spPr>
        <p:txBody>
          <a:bodyPr wrap="square" rtlCol="0">
            <a:spAutoFit/>
          </a:bodyPr>
          <a:lstStyle/>
          <a:p>
            <a:endParaRPr kumimoji="1" lang="ja-JP" altLang="en-US"/>
          </a:p>
        </p:txBody>
      </p:sp>
      <p:graphicFrame>
        <p:nvGraphicFramePr>
          <p:cNvPr id="6" name="グラフ 5"/>
          <p:cNvGraphicFramePr>
            <a:graphicFrameLocks/>
          </p:cNvGraphicFramePr>
          <p:nvPr/>
        </p:nvGraphicFramePr>
        <p:xfrm>
          <a:off x="521448" y="1827549"/>
          <a:ext cx="3424238" cy="2238375"/>
        </p:xfrm>
        <a:graphic>
          <a:graphicData uri="http://schemas.openxmlformats.org/drawingml/2006/chart">
            <c:chart xmlns:c="http://schemas.openxmlformats.org/drawingml/2006/chart" xmlns:r="http://schemas.openxmlformats.org/officeDocument/2006/relationships" r:id="rId2"/>
          </a:graphicData>
        </a:graphic>
      </p:graphicFrame>
      <p:sp>
        <p:nvSpPr>
          <p:cNvPr id="7" name="テキスト ボックス 6"/>
          <p:cNvSpPr txBox="1"/>
          <p:nvPr/>
        </p:nvSpPr>
        <p:spPr>
          <a:xfrm>
            <a:off x="735496" y="1269242"/>
            <a:ext cx="126390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400" dirty="0" smtClean="0"/>
              <a:t>About Y</a:t>
            </a:r>
            <a:endParaRPr kumimoji="1" lang="ja-JP" altLang="en-US" sz="2400" dirty="0"/>
          </a:p>
        </p:txBody>
      </p:sp>
      <p:sp>
        <p:nvSpPr>
          <p:cNvPr id="8" name="テキスト ボックス 7"/>
          <p:cNvSpPr txBox="1"/>
          <p:nvPr/>
        </p:nvSpPr>
        <p:spPr>
          <a:xfrm>
            <a:off x="5697940" y="2549475"/>
            <a:ext cx="3094877" cy="1138773"/>
          </a:xfrm>
          <a:prstGeom prst="rect">
            <a:avLst/>
          </a:prstGeom>
          <a:noFill/>
        </p:spPr>
        <p:txBody>
          <a:bodyPr wrap="square" rtlCol="0">
            <a:spAutoFit/>
          </a:bodyPr>
          <a:lstStyle/>
          <a:p>
            <a:r>
              <a:rPr kumimoji="1" lang="en-US" altLang="ja-JP" sz="2400" dirty="0" smtClean="0"/>
              <a:t>The larger Y is, </a:t>
            </a:r>
          </a:p>
          <a:p>
            <a:r>
              <a:rPr kumimoji="1" lang="en-US" altLang="ja-JP" sz="2400" dirty="0" smtClean="0"/>
              <a:t>the better stop rate is.</a:t>
            </a:r>
          </a:p>
          <a:p>
            <a:r>
              <a:rPr kumimoji="1" lang="en-US" altLang="ja-JP" dirty="0" smtClean="0"/>
              <a:t>(Roughly proportional relation)</a:t>
            </a:r>
            <a:endParaRPr kumimoji="1" lang="ja-JP" altLang="en-US" dirty="0"/>
          </a:p>
        </p:txBody>
      </p:sp>
      <p:sp>
        <p:nvSpPr>
          <p:cNvPr id="9" name="右矢印 8"/>
          <p:cNvSpPr/>
          <p:nvPr/>
        </p:nvSpPr>
        <p:spPr>
          <a:xfrm>
            <a:off x="4476466" y="2715903"/>
            <a:ext cx="934871" cy="49814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812833" y="4191042"/>
            <a:ext cx="126390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400" dirty="0" smtClean="0"/>
              <a:t>About X</a:t>
            </a:r>
            <a:endParaRPr kumimoji="1" lang="ja-JP" altLang="en-US" sz="2400" dirty="0"/>
          </a:p>
        </p:txBody>
      </p:sp>
      <p:sp>
        <p:nvSpPr>
          <p:cNvPr id="11" name="正方形/長方形 10"/>
          <p:cNvSpPr/>
          <p:nvPr/>
        </p:nvSpPr>
        <p:spPr>
          <a:xfrm>
            <a:off x="2701565" y="5636525"/>
            <a:ext cx="462442" cy="68238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2549165" y="4421875"/>
            <a:ext cx="8505" cy="1214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p:cNvCxnSpPr/>
          <p:nvPr/>
        </p:nvCxnSpPr>
        <p:spPr>
          <a:xfrm>
            <a:off x="2701565" y="4421875"/>
            <a:ext cx="8505" cy="1214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a:off x="2870086" y="4421875"/>
            <a:ext cx="8505" cy="1214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直線矢印コネクタ 17"/>
          <p:cNvCxnSpPr/>
          <p:nvPr/>
        </p:nvCxnSpPr>
        <p:spPr>
          <a:xfrm>
            <a:off x="3020112" y="4421875"/>
            <a:ext cx="8505" cy="1214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直線矢印コネクタ 18"/>
          <p:cNvCxnSpPr/>
          <p:nvPr/>
        </p:nvCxnSpPr>
        <p:spPr>
          <a:xfrm>
            <a:off x="3164007" y="4421875"/>
            <a:ext cx="8505" cy="1214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p:cNvCxnSpPr/>
          <p:nvPr/>
        </p:nvCxnSpPr>
        <p:spPr>
          <a:xfrm>
            <a:off x="3307902" y="4421875"/>
            <a:ext cx="8505" cy="1214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テキスト ボックス 20"/>
          <p:cNvSpPr txBox="1"/>
          <p:nvPr/>
        </p:nvSpPr>
        <p:spPr>
          <a:xfrm>
            <a:off x="2734003" y="5793053"/>
            <a:ext cx="397566" cy="369332"/>
          </a:xfrm>
          <a:prstGeom prst="rect">
            <a:avLst/>
          </a:prstGeom>
          <a:noFill/>
        </p:spPr>
        <p:txBody>
          <a:bodyPr wrap="square" rtlCol="0">
            <a:spAutoFit/>
          </a:bodyPr>
          <a:lstStyle/>
          <a:p>
            <a:r>
              <a:rPr kumimoji="1" lang="en-US" altLang="ja-JP" dirty="0" smtClean="0"/>
              <a:t>Al</a:t>
            </a:r>
            <a:endParaRPr kumimoji="1" lang="ja-JP" altLang="en-US" dirty="0"/>
          </a:p>
        </p:txBody>
      </p:sp>
      <p:sp>
        <p:nvSpPr>
          <p:cNvPr id="24" name="右矢印 23"/>
          <p:cNvSpPr/>
          <p:nvPr/>
        </p:nvSpPr>
        <p:spPr>
          <a:xfrm>
            <a:off x="4476465" y="5161933"/>
            <a:ext cx="934871" cy="49814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6" name="正方形/長方形 25"/>
          <p:cNvSpPr/>
          <p:nvPr/>
        </p:nvSpPr>
        <p:spPr>
          <a:xfrm>
            <a:off x="2379508" y="5190192"/>
            <a:ext cx="1106556" cy="1921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1389107" y="5101604"/>
            <a:ext cx="901891" cy="369332"/>
          </a:xfrm>
          <a:prstGeom prst="rect">
            <a:avLst/>
          </a:prstGeom>
          <a:noFill/>
        </p:spPr>
        <p:txBody>
          <a:bodyPr wrap="square" rtlCol="0">
            <a:spAutoFit/>
          </a:bodyPr>
          <a:lstStyle/>
          <a:p>
            <a:r>
              <a:rPr kumimoji="1" lang="en-US" altLang="ja-JP" dirty="0" err="1" smtClean="0"/>
              <a:t>Scinti</a:t>
            </a:r>
            <a:r>
              <a:rPr kumimoji="1" lang="en-US" altLang="ja-JP" dirty="0" smtClean="0"/>
              <a:t> 2</a:t>
            </a:r>
            <a:endParaRPr kumimoji="1" lang="ja-JP" altLang="en-US" dirty="0"/>
          </a:p>
        </p:txBody>
      </p:sp>
      <p:sp>
        <p:nvSpPr>
          <p:cNvPr id="28" name="テキスト ボックス 27"/>
          <p:cNvSpPr txBox="1"/>
          <p:nvPr/>
        </p:nvSpPr>
        <p:spPr>
          <a:xfrm>
            <a:off x="5718065" y="4995505"/>
            <a:ext cx="3054626" cy="1384995"/>
          </a:xfrm>
          <a:prstGeom prst="rect">
            <a:avLst/>
          </a:prstGeom>
          <a:noFill/>
        </p:spPr>
        <p:txBody>
          <a:bodyPr wrap="square" rtlCol="0">
            <a:spAutoFit/>
          </a:bodyPr>
          <a:lstStyle/>
          <a:p>
            <a:r>
              <a:rPr lang="en-US" altLang="ja-JP" sz="2400" dirty="0" smtClean="0"/>
              <a:t>X and stop rate are proportional relations.</a:t>
            </a:r>
          </a:p>
          <a:p>
            <a:r>
              <a:rPr kumimoji="1" lang="en-US" altLang="ja-JP" dirty="0" smtClean="0"/>
              <a:t>(X is up to 20cm, </a:t>
            </a:r>
          </a:p>
          <a:p>
            <a:r>
              <a:rPr lang="en-US" altLang="ja-JP" dirty="0"/>
              <a:t> </a:t>
            </a:r>
            <a:r>
              <a:rPr kumimoji="1" lang="en-US" altLang="ja-JP" dirty="0" smtClean="0"/>
              <a:t>because of scintillator size.)</a:t>
            </a:r>
            <a:endParaRPr kumimoji="1" lang="ja-JP" altLang="en-US" dirty="0"/>
          </a:p>
        </p:txBody>
      </p:sp>
      <p:sp>
        <p:nvSpPr>
          <p:cNvPr id="4" name="スライド番号プレースホルダー 3"/>
          <p:cNvSpPr>
            <a:spLocks noGrp="1"/>
          </p:cNvSpPr>
          <p:nvPr>
            <p:ph type="sldNum" sz="quarter" idx="12"/>
          </p:nvPr>
        </p:nvSpPr>
        <p:spPr/>
        <p:txBody>
          <a:bodyPr/>
          <a:lstStyle/>
          <a:p>
            <a:fld id="{181D7695-31A9-49A4-833B-00A1E1F8F3EA}" type="slidenum">
              <a:rPr lang="ja-JP" altLang="en-US" smtClean="0"/>
              <a:pPr/>
              <a:t>33</a:t>
            </a:fld>
            <a:endParaRPr lang="ja-JP" altLang="en-US"/>
          </a:p>
        </p:txBody>
      </p:sp>
    </p:spTree>
    <p:extLst>
      <p:ext uri="{BB962C8B-B14F-4D97-AF65-F5344CB8AC3E}">
        <p14:creationId xmlns:p14="http://schemas.microsoft.com/office/powerpoint/2010/main" val="32341434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4215" y="133213"/>
            <a:ext cx="7886700" cy="1325563"/>
          </a:xfrm>
        </p:spPr>
        <p:txBody>
          <a:bodyPr/>
          <a:lstStyle/>
          <a:p>
            <a:r>
              <a:rPr kumimoji="1" lang="en-US" altLang="ja-JP" dirty="0" smtClean="0"/>
              <a:t>Design of target</a:t>
            </a:r>
            <a:endParaRPr kumimoji="1" lang="ja-JP" altLang="en-US" dirty="0"/>
          </a:p>
        </p:txBody>
      </p:sp>
      <p:sp>
        <p:nvSpPr>
          <p:cNvPr id="3" name="テキスト ボックス 2"/>
          <p:cNvSpPr txBox="1"/>
          <p:nvPr/>
        </p:nvSpPr>
        <p:spPr>
          <a:xfrm>
            <a:off x="450574" y="1227943"/>
            <a:ext cx="131196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400" dirty="0" smtClean="0"/>
              <a:t>About X</a:t>
            </a:r>
            <a:endParaRPr kumimoji="1" lang="ja-JP" altLang="en-US" sz="2400" dirty="0"/>
          </a:p>
        </p:txBody>
      </p:sp>
      <mc:AlternateContent xmlns:mc="http://schemas.openxmlformats.org/markup-compatibility/2006" xmlns:a14="http://schemas.microsoft.com/office/drawing/2010/main">
        <mc:Choice Requires="a14">
          <p:sp>
            <p:nvSpPr>
              <p:cNvPr id="5" name="テキスト ボックス 4"/>
              <p:cNvSpPr txBox="1"/>
              <p:nvPr/>
            </p:nvSpPr>
            <p:spPr>
              <a:xfrm>
                <a:off x="791233" y="2471684"/>
                <a:ext cx="2557669" cy="300082"/>
              </a:xfrm>
              <a:prstGeom prst="rect">
                <a:avLst/>
              </a:prstGeom>
              <a:noFill/>
            </p:spPr>
            <p:txBody>
              <a:bodyPr wrap="square" rtlCol="0">
                <a:spAutoFit/>
              </a:bodyPr>
              <a:lstStyle/>
              <a:p>
                <a14:m>
                  <m:oMath xmlns:m="http://schemas.openxmlformats.org/officeDocument/2006/math">
                    <m:sSub>
                      <m:sSubPr>
                        <m:ctrlPr>
                          <a:rPr lang="en-US" altLang="ja-JP" sz="1350" i="1">
                            <a:latin typeface="Cambria Math" charset="0"/>
                          </a:rPr>
                        </m:ctrlPr>
                      </m:sSubPr>
                      <m:e>
                        <m:r>
                          <a:rPr lang="ja-JP" altLang="en-US" sz="1350" i="1">
                            <a:latin typeface="Cambria Math" panose="02040503050406030204" pitchFamily="18" charset="0"/>
                          </a:rPr>
                          <m:t>𝜇</m:t>
                        </m:r>
                      </m:e>
                      <m:sub>
                        <m:r>
                          <a:rPr lang="en-US" altLang="ja-JP" sz="1350" i="1">
                            <a:latin typeface="Cambria Math" panose="02040503050406030204" pitchFamily="18" charset="0"/>
                          </a:rPr>
                          <m:t>𝑚</m:t>
                        </m:r>
                      </m:sub>
                    </m:sSub>
                  </m:oMath>
                </a14:m>
                <a:r>
                  <a:rPr lang="en-US" altLang="ja-JP" sz="1350" dirty="0"/>
                  <a:t>:mas attenuation coefficient</a:t>
                </a: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791233" y="2471684"/>
                <a:ext cx="2557669" cy="300082"/>
              </a:xfrm>
              <a:prstGeom prst="rect">
                <a:avLst/>
              </a:prstGeom>
              <a:blipFill rotWithShape="0">
                <a:blip r:embed="rId2"/>
                <a:stretch>
                  <a:fillRect t="-2000" b="-18000"/>
                </a:stretch>
              </a:blipFill>
            </p:spPr>
            <p:txBody>
              <a:bodyPr/>
              <a:lstStyle/>
              <a:p>
                <a:r>
                  <a:rPr lang="ja-JP" altLang="en-US">
                    <a:noFill/>
                  </a:rPr>
                  <a:t> </a:t>
                </a:r>
              </a:p>
            </p:txBody>
          </p:sp>
        </mc:Fallback>
      </mc:AlternateContent>
      <p:pic>
        <p:nvPicPr>
          <p:cNvPr id="6" name="図 5"/>
          <p:cNvPicPr>
            <a:picLocks noChangeAspect="1"/>
          </p:cNvPicPr>
          <p:nvPr/>
        </p:nvPicPr>
        <p:blipFill>
          <a:blip r:embed="rId3"/>
          <a:stretch>
            <a:fillRect/>
          </a:stretch>
        </p:blipFill>
        <p:spPr>
          <a:xfrm>
            <a:off x="5954088" y="1174262"/>
            <a:ext cx="2778586" cy="2183799"/>
          </a:xfrm>
          <a:prstGeom prst="rect">
            <a:avLst/>
          </a:prstGeom>
        </p:spPr>
      </p:pic>
      <mc:AlternateContent xmlns:mc="http://schemas.openxmlformats.org/markup-compatibility/2006" xmlns:a14="http://schemas.microsoft.com/office/drawing/2010/main">
        <mc:Choice Requires="a14">
          <p:sp>
            <p:nvSpPr>
              <p:cNvPr id="7" name="テキスト ボックス 6"/>
              <p:cNvSpPr txBox="1"/>
              <p:nvPr/>
            </p:nvSpPr>
            <p:spPr>
              <a:xfrm>
                <a:off x="1052111" y="2081496"/>
                <a:ext cx="192995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𝐼</m:t>
                      </m:r>
                      <m:r>
                        <a:rPr lang="en-US" altLang="ja-JP" sz="2400" i="1">
                          <a:latin typeface="Cambria Math" panose="02040503050406030204" pitchFamily="18" charset="0"/>
                          <a:ea typeface="Cambria Math" panose="02040503050406030204" pitchFamily="18" charset="0"/>
                        </a:rPr>
                        <m:t>=</m:t>
                      </m:r>
                      <m:sSub>
                        <m:sSubPr>
                          <m:ctrlPr>
                            <a:rPr lang="en-US" altLang="ja-JP" sz="2400" i="1">
                              <a:latin typeface="Cambria Math"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𝐼</m:t>
                          </m:r>
                        </m:e>
                        <m:sub>
                          <m:r>
                            <a:rPr lang="en-US" altLang="ja-JP" sz="2400" i="1">
                              <a:latin typeface="Cambria Math" panose="02040503050406030204" pitchFamily="18" charset="0"/>
                              <a:ea typeface="Cambria Math" panose="02040503050406030204" pitchFamily="18" charset="0"/>
                            </a:rPr>
                            <m:t>0</m:t>
                          </m:r>
                        </m:sub>
                      </m:sSub>
                      <m:sSup>
                        <m:sSupPr>
                          <m:ctrlPr>
                            <a:rPr lang="en-US" altLang="ja-JP" sz="2400" i="1">
                              <a:latin typeface="Cambria Math" charset="0"/>
                              <a:ea typeface="Cambria Math" panose="02040503050406030204" pitchFamily="18" charset="0"/>
                            </a:rPr>
                          </m:ctrlPr>
                        </m:sSupPr>
                        <m:e>
                          <m:r>
                            <a:rPr lang="en-US" altLang="ja-JP" sz="2400" i="1">
                              <a:latin typeface="Cambria Math" panose="02040503050406030204" pitchFamily="18" charset="0"/>
                              <a:ea typeface="Cambria Math" panose="02040503050406030204" pitchFamily="18" charset="0"/>
                            </a:rPr>
                            <m:t>𝑒</m:t>
                          </m:r>
                        </m:e>
                        <m:sup>
                          <m:r>
                            <a:rPr lang="en-US" altLang="ja-JP" sz="2400" i="1">
                              <a:latin typeface="Cambria Math" panose="02040503050406030204" pitchFamily="18" charset="0"/>
                              <a:ea typeface="Cambria Math" panose="02040503050406030204" pitchFamily="18" charset="0"/>
                            </a:rPr>
                            <m:t>−</m:t>
                          </m:r>
                          <m:sSub>
                            <m:sSubPr>
                              <m:ctrlPr>
                                <a:rPr lang="en-US" altLang="ja-JP" sz="2400" i="1">
                                  <a:latin typeface="Cambria Math" charset="0"/>
                                  <a:ea typeface="Cambria Math" panose="02040503050406030204" pitchFamily="18" charset="0"/>
                                </a:rPr>
                              </m:ctrlPr>
                            </m:sSubPr>
                            <m:e>
                              <m:r>
                                <a:rPr lang="ja-JP" altLang="en-US" sz="2400" i="1">
                                  <a:latin typeface="Cambria Math" panose="02040503050406030204" pitchFamily="18" charset="0"/>
                                  <a:ea typeface="Cambria Math" panose="02040503050406030204" pitchFamily="18" charset="0"/>
                                </a:rPr>
                                <m:t>𝜇</m:t>
                              </m:r>
                            </m:e>
                            <m:sub>
                              <m:r>
                                <a:rPr lang="en-US" altLang="ja-JP" sz="2400" i="1">
                                  <a:latin typeface="Cambria Math" panose="02040503050406030204" pitchFamily="18" charset="0"/>
                                  <a:ea typeface="Cambria Math" panose="02040503050406030204" pitchFamily="18" charset="0"/>
                                </a:rPr>
                                <m:t>𝑚</m:t>
                              </m:r>
                            </m:sub>
                          </m:sSub>
                          <m:r>
                            <a:rPr lang="en-US" altLang="ja-JP" sz="2400" i="1">
                              <a:latin typeface="Cambria Math" panose="02040503050406030204" pitchFamily="18" charset="0"/>
                              <a:ea typeface="Cambria Math" panose="02040503050406030204" pitchFamily="18" charset="0"/>
                            </a:rPr>
                            <m:t>𝑥</m:t>
                          </m:r>
                        </m:sup>
                      </m:sSup>
                    </m:oMath>
                  </m:oMathPara>
                </a14:m>
                <a:endParaRPr lang="ja-JP" altLang="en-US" sz="24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052111" y="2081496"/>
                <a:ext cx="1929951" cy="369332"/>
              </a:xfrm>
              <a:prstGeom prst="rect">
                <a:avLst/>
              </a:prstGeom>
              <a:blipFill rotWithShape="0">
                <a:blip r:embed="rId4"/>
                <a:stretch>
                  <a:fillRect b="-13115"/>
                </a:stretch>
              </a:blipFill>
            </p:spPr>
            <p:txBody>
              <a:bodyPr/>
              <a:lstStyle/>
              <a:p>
                <a:r>
                  <a:rPr lang="ja-JP" altLang="en-US">
                    <a:noFill/>
                  </a:rPr>
                  <a:t> </a:t>
                </a:r>
              </a:p>
            </p:txBody>
          </p:sp>
        </mc:Fallback>
      </mc:AlternateContent>
      <p:sp>
        <p:nvSpPr>
          <p:cNvPr id="8" name="テキスト ボックス 7"/>
          <p:cNvSpPr txBox="1"/>
          <p:nvPr/>
        </p:nvSpPr>
        <p:spPr>
          <a:xfrm>
            <a:off x="632206" y="1740683"/>
            <a:ext cx="2875722" cy="369332"/>
          </a:xfrm>
          <a:prstGeom prst="rect">
            <a:avLst/>
          </a:prstGeom>
          <a:noFill/>
        </p:spPr>
        <p:txBody>
          <a:bodyPr wrap="square" rtlCol="0">
            <a:spAutoFit/>
          </a:bodyPr>
          <a:lstStyle/>
          <a:p>
            <a:r>
              <a:rPr kumimoji="1" lang="en-US" altLang="ja-JP" dirty="0" smtClean="0"/>
              <a:t>Intensity follows this formula</a:t>
            </a:r>
            <a:endParaRPr kumimoji="1" lang="ja-JP" altLang="en-US" dirty="0"/>
          </a:p>
        </p:txBody>
      </p:sp>
      <mc:AlternateContent xmlns:mc="http://schemas.openxmlformats.org/markup-compatibility/2006" xmlns:a14="http://schemas.microsoft.com/office/drawing/2010/main">
        <mc:Choice Requires="a14">
          <p:sp>
            <p:nvSpPr>
              <p:cNvPr id="9" name="テキスト ボックス 8"/>
              <p:cNvSpPr txBox="1"/>
              <p:nvPr/>
            </p:nvSpPr>
            <p:spPr>
              <a:xfrm>
                <a:off x="3934689" y="2421670"/>
                <a:ext cx="166224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charset="0"/>
                            </a:rPr>
                          </m:ctrlPr>
                        </m:sSubPr>
                        <m:e>
                          <m:r>
                            <a:rPr kumimoji="1" lang="ja-JP" altLang="en-US" sz="2000" i="1" smtClean="0">
                              <a:latin typeface="Cambria Math" panose="02040503050406030204" pitchFamily="18" charset="0"/>
                            </a:rPr>
                            <m:t>𝜇</m:t>
                          </m:r>
                        </m:e>
                        <m:sub>
                          <m:r>
                            <a:rPr kumimoji="1" lang="en-US" altLang="ja-JP" sz="2000" b="0" i="1" smtClean="0">
                              <a:latin typeface="Cambria Math" panose="02040503050406030204" pitchFamily="18" charset="0"/>
                            </a:rPr>
                            <m:t>𝑚</m:t>
                          </m:r>
                        </m:sub>
                      </m:sSub>
                      <m:r>
                        <a:rPr kumimoji="1" lang="en-US" altLang="ja-JP" sz="2000" b="0" i="1" smtClean="0">
                          <a:latin typeface="Cambria Math" panose="02040503050406030204" pitchFamily="18" charset="0"/>
                        </a:rPr>
                        <m:t>=0.1</m:t>
                      </m:r>
                    </m:oMath>
                  </m:oMathPara>
                </a14:m>
                <a:endParaRPr kumimoji="1" lang="ja-JP" altLang="en-US" sz="20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3934689" y="2421670"/>
                <a:ext cx="1662245" cy="400110"/>
              </a:xfrm>
              <a:prstGeom prst="rect">
                <a:avLst/>
              </a:prstGeom>
              <a:blipFill rotWithShape="0">
                <a:blip r:embed="rId5"/>
                <a:stretch>
                  <a:fillRect b="-454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3796969" y="1632860"/>
                <a:ext cx="193790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charset="0"/>
                            </a:rPr>
                          </m:ctrlPr>
                        </m:sSubPr>
                        <m:e>
                          <m:r>
                            <a:rPr kumimoji="1" lang="en-US" altLang="ja-JP" sz="2000" b="0" i="1" smtClean="0">
                              <a:latin typeface="Cambria Math" panose="02040503050406030204" pitchFamily="18" charset="0"/>
                            </a:rPr>
                            <m:t>𝐾</m:t>
                          </m:r>
                        </m:e>
                        <m:sub>
                          <m:r>
                            <a:rPr kumimoji="1" lang="ja-JP" altLang="en-US" sz="2000" i="1" smtClean="0">
                              <a:latin typeface="Cambria Math" panose="02040503050406030204" pitchFamily="18" charset="0"/>
                            </a:rPr>
                            <m:t>𝛼</m:t>
                          </m:r>
                        </m:sub>
                      </m:sSub>
                      <m:r>
                        <a:rPr kumimoji="1" lang="en-US" altLang="ja-JP" sz="2000" b="0" i="1" smtClean="0">
                          <a:latin typeface="Cambria Math" panose="02040503050406030204" pitchFamily="18" charset="0"/>
                        </a:rPr>
                        <m:t>=347 [</m:t>
                      </m:r>
                      <m:r>
                        <a:rPr kumimoji="1" lang="en-US" altLang="ja-JP" sz="2000" b="0" i="1" smtClean="0">
                          <a:latin typeface="Cambria Math" panose="02040503050406030204" pitchFamily="18" charset="0"/>
                        </a:rPr>
                        <m:t>𝑘𝑒𝑉</m:t>
                      </m:r>
                      <m:r>
                        <a:rPr kumimoji="1" lang="en-US" altLang="ja-JP" sz="2000" b="0" i="1" smtClean="0">
                          <a:latin typeface="Cambria Math" panose="02040503050406030204" pitchFamily="18" charset="0"/>
                        </a:rPr>
                        <m:t>]</m:t>
                      </m:r>
                    </m:oMath>
                  </m:oMathPara>
                </a14:m>
                <a:endParaRPr kumimoji="1" lang="ja-JP" altLang="en-US" sz="20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3796969" y="1632860"/>
                <a:ext cx="1937902" cy="400110"/>
              </a:xfrm>
              <a:prstGeom prst="rect">
                <a:avLst/>
              </a:prstGeom>
              <a:blipFill rotWithShape="0">
                <a:blip r:embed="rId6"/>
                <a:stretch>
                  <a:fillRect r="-629" b="-15385"/>
                </a:stretch>
              </a:blipFill>
            </p:spPr>
            <p:txBody>
              <a:bodyPr/>
              <a:lstStyle/>
              <a:p>
                <a:r>
                  <a:rPr lang="ja-JP" altLang="en-US">
                    <a:noFill/>
                  </a:rPr>
                  <a:t> </a:t>
                </a:r>
              </a:p>
            </p:txBody>
          </p:sp>
        </mc:Fallback>
      </mc:AlternateContent>
      <p:sp>
        <p:nvSpPr>
          <p:cNvPr id="11" name="下矢印 10"/>
          <p:cNvSpPr/>
          <p:nvPr/>
        </p:nvSpPr>
        <p:spPr>
          <a:xfrm>
            <a:off x="4516448" y="2130290"/>
            <a:ext cx="498725" cy="32053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aphicFrame>
        <p:nvGraphicFramePr>
          <p:cNvPr id="13" name="グラフ 12"/>
          <p:cNvGraphicFramePr>
            <a:graphicFrameLocks/>
          </p:cNvGraphicFramePr>
          <p:nvPr/>
        </p:nvGraphicFramePr>
        <p:xfrm>
          <a:off x="791233" y="4179094"/>
          <a:ext cx="2937805" cy="2386012"/>
        </p:xfrm>
        <a:graphic>
          <a:graphicData uri="http://schemas.openxmlformats.org/drawingml/2006/chart">
            <c:chart xmlns:c="http://schemas.openxmlformats.org/drawingml/2006/chart" xmlns:r="http://schemas.openxmlformats.org/officeDocument/2006/relationships" r:id="rId7"/>
          </a:graphicData>
        </a:graphic>
      </p:graphicFrame>
      <p:sp>
        <p:nvSpPr>
          <p:cNvPr id="15" name="下矢印 14"/>
          <p:cNvSpPr/>
          <p:nvPr/>
        </p:nvSpPr>
        <p:spPr>
          <a:xfrm>
            <a:off x="3236119" y="3565230"/>
            <a:ext cx="2717969" cy="4714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516448" y="4813276"/>
            <a:ext cx="3271838" cy="646331"/>
          </a:xfrm>
          <a:prstGeom prst="rect">
            <a:avLst/>
          </a:prstGeom>
          <a:noFill/>
        </p:spPr>
        <p:txBody>
          <a:bodyPr wrap="square" rtlCol="0">
            <a:spAutoFit/>
          </a:bodyPr>
          <a:lstStyle/>
          <a:p>
            <a:r>
              <a:rPr kumimoji="1" lang="en-US" altLang="ja-JP" dirty="0" smtClean="0"/>
              <a:t>The intensity of x-rays emitted from the aluminum surface is 1.</a:t>
            </a:r>
            <a:endParaRPr kumimoji="1" lang="ja-JP" altLang="en-US" dirty="0"/>
          </a:p>
        </p:txBody>
      </p:sp>
      <p:sp>
        <p:nvSpPr>
          <p:cNvPr id="4" name="スライド番号プレースホルダー 3"/>
          <p:cNvSpPr>
            <a:spLocks noGrp="1"/>
          </p:cNvSpPr>
          <p:nvPr>
            <p:ph type="sldNum" sz="quarter" idx="12"/>
          </p:nvPr>
        </p:nvSpPr>
        <p:spPr/>
        <p:txBody>
          <a:bodyPr/>
          <a:lstStyle/>
          <a:p>
            <a:fld id="{181D7695-31A9-49A4-833B-00A1E1F8F3EA}" type="slidenum">
              <a:rPr lang="ja-JP" altLang="en-US" smtClean="0"/>
              <a:pPr/>
              <a:t>34</a:t>
            </a:fld>
            <a:endParaRPr lang="ja-JP" altLang="en-US"/>
          </a:p>
        </p:txBody>
      </p:sp>
    </p:spTree>
    <p:extLst>
      <p:ext uri="{BB962C8B-B14F-4D97-AF65-F5344CB8AC3E}">
        <p14:creationId xmlns:p14="http://schemas.microsoft.com/office/powerpoint/2010/main" val="13306890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4312" y="72232"/>
            <a:ext cx="7886700" cy="1325563"/>
          </a:xfrm>
        </p:spPr>
        <p:txBody>
          <a:bodyPr/>
          <a:lstStyle/>
          <a:p>
            <a:r>
              <a:rPr kumimoji="1" lang="en-US" altLang="ja-JP" dirty="0" smtClean="0"/>
              <a:t>Design of target</a:t>
            </a:r>
            <a:endParaRPr kumimoji="1" lang="ja-JP" altLang="en-US" dirty="0"/>
          </a:p>
        </p:txBody>
      </p:sp>
      <p:sp>
        <p:nvSpPr>
          <p:cNvPr id="4" name="テキスト ボックス 3"/>
          <p:cNvSpPr txBox="1"/>
          <p:nvPr/>
        </p:nvSpPr>
        <p:spPr>
          <a:xfrm>
            <a:off x="486293" y="1085068"/>
            <a:ext cx="131196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400" dirty="0" smtClean="0"/>
              <a:t>About X</a:t>
            </a:r>
            <a:endParaRPr kumimoji="1" lang="ja-JP" altLang="en-US" sz="2400" dirty="0"/>
          </a:p>
        </p:txBody>
      </p:sp>
      <mc:AlternateContent xmlns:mc="http://schemas.openxmlformats.org/markup-compatibility/2006" xmlns:a14="http://schemas.microsoft.com/office/drawing/2010/main">
        <mc:Choice Requires="a14">
          <p:sp>
            <p:nvSpPr>
              <p:cNvPr id="5" name="テキスト ボックス 4"/>
              <p:cNvSpPr txBox="1"/>
              <p:nvPr/>
            </p:nvSpPr>
            <p:spPr>
              <a:xfrm>
                <a:off x="0" y="2559569"/>
                <a:ext cx="5264944"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𝑓</m:t>
                      </m:r>
                      <m:d>
                        <m:dPr>
                          <m:ctrlPr>
                            <a:rPr kumimoji="1" lang="en-US" altLang="ja-JP" sz="2000" b="0" i="1" smtClean="0">
                              <a:latin typeface="Cambria Math" charset="0"/>
                            </a:rPr>
                          </m:ctrlPr>
                        </m:dPr>
                        <m:e>
                          <m:r>
                            <a:rPr kumimoji="1" lang="en-US" altLang="ja-JP" sz="2000" b="0" i="1" smtClean="0">
                              <a:latin typeface="Cambria Math" panose="02040503050406030204" pitchFamily="18" charset="0"/>
                            </a:rPr>
                            <m:t>𝑥</m:t>
                          </m:r>
                        </m:e>
                      </m:d>
                      <m:r>
                        <a:rPr lang="en-US" altLang="ja-JP" sz="2000" i="1">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ea typeface="Cambria Math" panose="02040503050406030204" pitchFamily="18" charset="0"/>
                        </a:rPr>
                        <m:t>𝑠𝑡𝑜𝑝</m:t>
                      </m:r>
                      <m:r>
                        <a:rPr lang="en-US" altLang="ja-JP" sz="2000" b="0" i="1" smtClean="0">
                          <a:latin typeface="Cambria Math" panose="02040503050406030204" pitchFamily="18" charset="0"/>
                          <a:ea typeface="Cambria Math" panose="02040503050406030204" pitchFamily="18" charset="0"/>
                        </a:rPr>
                        <m:t> </m:t>
                      </m:r>
                      <m:r>
                        <a:rPr lang="en-US" altLang="ja-JP" sz="2000" b="0" i="1" smtClean="0">
                          <a:latin typeface="Cambria Math" panose="02040503050406030204" pitchFamily="18" charset="0"/>
                          <a:ea typeface="Cambria Math" panose="02040503050406030204" pitchFamily="18" charset="0"/>
                        </a:rPr>
                        <m:t>𝑟𝑎𝑡𝑒</m:t>
                      </m:r>
                      <m:r>
                        <a:rPr lang="en-US" altLang="ja-JP" sz="2000" b="0" i="1" smtClean="0">
                          <a:latin typeface="Cambria Math" panose="02040503050406030204" pitchFamily="18" charset="0"/>
                          <a:ea typeface="Cambria Math" panose="02040503050406030204" pitchFamily="18" charset="0"/>
                        </a:rPr>
                        <m:t>) ×(</m:t>
                      </m:r>
                      <m:r>
                        <a:rPr lang="en-US" altLang="ja-JP" sz="2000" b="0" i="1" smtClean="0">
                          <a:latin typeface="Cambria Math" panose="02040503050406030204" pitchFamily="18" charset="0"/>
                          <a:ea typeface="Cambria Math" panose="02040503050406030204" pitchFamily="18" charset="0"/>
                        </a:rPr>
                        <m:t>𝑎𝑣𝑒</m:t>
                      </m:r>
                      <m:r>
                        <a:rPr lang="en-US" altLang="ja-JP" sz="2000" b="0" i="1" smtClean="0">
                          <a:latin typeface="Cambria Math" panose="02040503050406030204" pitchFamily="18" charset="0"/>
                          <a:ea typeface="Cambria Math" panose="02040503050406030204" pitchFamily="18" charset="0"/>
                        </a:rPr>
                        <m:t> </m:t>
                      </m:r>
                      <m:r>
                        <a:rPr lang="en-US" altLang="ja-JP" sz="2000" b="0" i="1" smtClean="0">
                          <a:latin typeface="Cambria Math" panose="02040503050406030204" pitchFamily="18" charset="0"/>
                          <a:ea typeface="Cambria Math" panose="02040503050406030204" pitchFamily="18" charset="0"/>
                        </a:rPr>
                        <m:t>𝐼𝑛𝑡𝑒𝑛𝑠𝑖𝑡𝑦</m:t>
                      </m:r>
                      <m:r>
                        <a:rPr lang="en-US" altLang="ja-JP" sz="2000" b="0" i="1" smtClean="0">
                          <a:latin typeface="Cambria Math" panose="02040503050406030204" pitchFamily="18" charset="0"/>
                          <a:ea typeface="Cambria Math" panose="02040503050406030204" pitchFamily="18" charset="0"/>
                        </a:rPr>
                        <m:t>)</m:t>
                      </m:r>
                    </m:oMath>
                  </m:oMathPara>
                </a14:m>
                <a:endParaRPr kumimoji="1" lang="ja-JP" altLang="en-US" sz="20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0" y="2559569"/>
                <a:ext cx="5264944" cy="400110"/>
              </a:xfrm>
              <a:prstGeom prst="rect">
                <a:avLst/>
              </a:prstGeom>
              <a:blipFill rotWithShape="0">
                <a:blip r:embed="rId3"/>
                <a:stretch>
                  <a:fillRect b="-13636"/>
                </a:stretch>
              </a:blipFill>
            </p:spPr>
            <p:txBody>
              <a:bodyPr/>
              <a:lstStyle/>
              <a:p>
                <a:r>
                  <a:rPr lang="ja-JP" altLang="en-US">
                    <a:noFill/>
                  </a:rPr>
                  <a:t> </a:t>
                </a:r>
              </a:p>
            </p:txBody>
          </p:sp>
        </mc:Fallback>
      </mc:AlternateContent>
      <p:graphicFrame>
        <p:nvGraphicFramePr>
          <p:cNvPr id="6" name="グラフ 5"/>
          <p:cNvGraphicFramePr>
            <a:graphicFrameLocks/>
          </p:cNvGraphicFramePr>
          <p:nvPr/>
        </p:nvGraphicFramePr>
        <p:xfrm>
          <a:off x="4978003" y="1705890"/>
          <a:ext cx="3680222" cy="2778919"/>
        </p:xfrm>
        <a:graphic>
          <a:graphicData uri="http://schemas.openxmlformats.org/drawingml/2006/chart">
            <c:chart xmlns:c="http://schemas.openxmlformats.org/drawingml/2006/chart" xmlns:r="http://schemas.openxmlformats.org/officeDocument/2006/relationships" r:id="rId4"/>
          </a:graphicData>
        </a:graphic>
      </p:graphicFrame>
      <p:sp>
        <p:nvSpPr>
          <p:cNvPr id="7" name="テキスト ボックス 6"/>
          <p:cNvSpPr txBox="1"/>
          <p:nvPr/>
        </p:nvSpPr>
        <p:spPr>
          <a:xfrm>
            <a:off x="486293" y="5090754"/>
            <a:ext cx="341471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400" dirty="0" smtClean="0"/>
              <a:t>The greater X, the better.</a:t>
            </a:r>
          </a:p>
          <a:p>
            <a:r>
              <a:rPr lang="en-US" altLang="ja-JP" sz="2400" dirty="0" smtClean="0"/>
              <a:t>So, X should be 20cm.</a:t>
            </a:r>
            <a:endParaRPr kumimoji="1" lang="ja-JP" altLang="en-US" sz="2400" dirty="0"/>
          </a:p>
        </p:txBody>
      </p:sp>
      <p:sp>
        <p:nvSpPr>
          <p:cNvPr id="8" name="テキスト ボックス 7"/>
          <p:cNvSpPr txBox="1"/>
          <p:nvPr/>
        </p:nvSpPr>
        <p:spPr>
          <a:xfrm>
            <a:off x="4735711" y="5244642"/>
            <a:ext cx="4164806" cy="523220"/>
          </a:xfrm>
          <a:prstGeom prst="rect">
            <a:avLst/>
          </a:prstGeom>
          <a:noFill/>
        </p:spPr>
        <p:txBody>
          <a:bodyPr wrap="square" rtlCol="0">
            <a:spAutoFit/>
          </a:bodyPr>
          <a:lstStyle/>
          <a:p>
            <a:r>
              <a:rPr kumimoji="1" lang="en-US" altLang="ja-JP" sz="2800" dirty="0" smtClean="0"/>
              <a:t>But, there is cost problem.</a:t>
            </a:r>
            <a:endParaRPr kumimoji="1" lang="ja-JP" altLang="en-US" sz="2800" dirty="0"/>
          </a:p>
        </p:txBody>
      </p:sp>
      <p:sp>
        <p:nvSpPr>
          <p:cNvPr id="3" name="スライド番号プレースホルダー 2"/>
          <p:cNvSpPr>
            <a:spLocks noGrp="1"/>
          </p:cNvSpPr>
          <p:nvPr>
            <p:ph type="sldNum" sz="quarter" idx="12"/>
          </p:nvPr>
        </p:nvSpPr>
        <p:spPr/>
        <p:txBody>
          <a:bodyPr/>
          <a:lstStyle/>
          <a:p>
            <a:fld id="{181D7695-31A9-49A4-833B-00A1E1F8F3EA}" type="slidenum">
              <a:rPr lang="ja-JP" altLang="en-US" smtClean="0"/>
              <a:pPr/>
              <a:t>35</a:t>
            </a:fld>
            <a:endParaRPr lang="ja-JP" altLang="en-US"/>
          </a:p>
        </p:txBody>
      </p:sp>
    </p:spTree>
    <p:extLst>
      <p:ext uri="{BB962C8B-B14F-4D97-AF65-F5344CB8AC3E}">
        <p14:creationId xmlns:p14="http://schemas.microsoft.com/office/powerpoint/2010/main" val="426360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What to do next</a:t>
            </a:r>
            <a:endParaRPr kumimoji="1" lang="ja-JP" altLang="en-US" dirty="0"/>
          </a:p>
        </p:txBody>
      </p:sp>
      <p:sp>
        <p:nvSpPr>
          <p:cNvPr id="3" name="テキスト ボックス 2"/>
          <p:cNvSpPr txBox="1"/>
          <p:nvPr/>
        </p:nvSpPr>
        <p:spPr>
          <a:xfrm>
            <a:off x="1200150" y="2112170"/>
            <a:ext cx="7943850" cy="1708160"/>
          </a:xfrm>
          <a:prstGeom prst="rect">
            <a:avLst/>
          </a:prstGeom>
          <a:noFill/>
        </p:spPr>
        <p:txBody>
          <a:bodyPr wrap="square" rtlCol="0">
            <a:spAutoFit/>
          </a:bodyPr>
          <a:lstStyle/>
          <a:p>
            <a:r>
              <a:rPr kumimoji="1" lang="ja-JP" altLang="en-US" sz="2800" dirty="0" smtClean="0"/>
              <a:t>●</a:t>
            </a:r>
            <a:r>
              <a:rPr lang="en-US" altLang="ja-JP" sz="2800" dirty="0" smtClean="0"/>
              <a:t>Measure efficiency of Ge detector.</a:t>
            </a:r>
          </a:p>
          <a:p>
            <a:endParaRPr lang="en-US" altLang="ja-JP" sz="1050" dirty="0" smtClean="0"/>
          </a:p>
          <a:p>
            <a:r>
              <a:rPr kumimoji="1" lang="ja-JP" altLang="en-US" sz="2800" dirty="0" smtClean="0"/>
              <a:t>●</a:t>
            </a:r>
            <a:r>
              <a:rPr kumimoji="1" lang="en-US" altLang="ja-JP" sz="2800" dirty="0" smtClean="0"/>
              <a:t>Perform energy </a:t>
            </a:r>
            <a:r>
              <a:rPr lang="en-US" altLang="ja-JP" sz="2800" dirty="0" smtClean="0"/>
              <a:t>c</a:t>
            </a:r>
            <a:r>
              <a:rPr kumimoji="1" lang="en-US" altLang="ja-JP" sz="2800" dirty="0" smtClean="0"/>
              <a:t>alibration of MCA.</a:t>
            </a:r>
          </a:p>
          <a:p>
            <a:endParaRPr kumimoji="1" lang="en-US" altLang="ja-JP" sz="1050" dirty="0" smtClean="0"/>
          </a:p>
          <a:p>
            <a:r>
              <a:rPr lang="ja-JP" altLang="en-US" sz="2800" dirty="0" smtClean="0"/>
              <a:t>●</a:t>
            </a:r>
            <a:r>
              <a:rPr lang="en-US" altLang="ja-JP" sz="2800" dirty="0"/>
              <a:t>Prepare target as soon as possible</a:t>
            </a:r>
            <a:r>
              <a:rPr lang="en-US" altLang="ja-JP" sz="2800" dirty="0" smtClean="0"/>
              <a:t>.</a:t>
            </a:r>
            <a:endParaRPr lang="en-US" altLang="ja-JP" sz="2800" dirty="0"/>
          </a:p>
        </p:txBody>
      </p:sp>
      <p:sp>
        <p:nvSpPr>
          <p:cNvPr id="4" name="スライド番号プレースホルダー 3"/>
          <p:cNvSpPr>
            <a:spLocks noGrp="1"/>
          </p:cNvSpPr>
          <p:nvPr>
            <p:ph type="sldNum" sz="quarter" idx="12"/>
          </p:nvPr>
        </p:nvSpPr>
        <p:spPr/>
        <p:txBody>
          <a:bodyPr/>
          <a:lstStyle/>
          <a:p>
            <a:fld id="{181D7695-31A9-49A4-833B-00A1E1F8F3EA}" type="slidenum">
              <a:rPr lang="ja-JP" altLang="en-US" smtClean="0"/>
              <a:pPr/>
              <a:t>36</a:t>
            </a:fld>
            <a:endParaRPr lang="ja-JP" altLang="en-US"/>
          </a:p>
        </p:txBody>
      </p:sp>
    </p:spTree>
    <p:extLst>
      <p:ext uri="{BB962C8B-B14F-4D97-AF65-F5344CB8AC3E}">
        <p14:creationId xmlns:p14="http://schemas.microsoft.com/office/powerpoint/2010/main" val="5941987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Summary</a:t>
            </a:r>
            <a:endParaRPr kumimoji="1" lang="ja-JP" altLang="en-US" dirty="0"/>
          </a:p>
        </p:txBody>
      </p:sp>
      <p:sp>
        <p:nvSpPr>
          <p:cNvPr id="3" name="テキスト ボックス 2"/>
          <p:cNvSpPr txBox="1"/>
          <p:nvPr/>
        </p:nvSpPr>
        <p:spPr>
          <a:xfrm>
            <a:off x="675084" y="2112170"/>
            <a:ext cx="7793831" cy="2300630"/>
          </a:xfrm>
          <a:prstGeom prst="rect">
            <a:avLst/>
          </a:prstGeom>
          <a:noFill/>
        </p:spPr>
        <p:txBody>
          <a:bodyPr wrap="square" rtlCol="0">
            <a:spAutoFit/>
          </a:bodyPr>
          <a:lstStyle/>
          <a:p>
            <a:r>
              <a:rPr kumimoji="1" lang="ja-JP" altLang="en-US" sz="2800" dirty="0" smtClean="0"/>
              <a:t>●</a:t>
            </a:r>
            <a:r>
              <a:rPr kumimoji="1" lang="en-US" altLang="ja-JP" sz="2800" dirty="0" smtClean="0"/>
              <a:t>We wanted to see </a:t>
            </a:r>
            <a:r>
              <a:rPr kumimoji="1" lang="en-US" altLang="ja-JP" sz="2800" dirty="0" err="1" smtClean="0"/>
              <a:t>muonic</a:t>
            </a:r>
            <a:r>
              <a:rPr kumimoji="1" lang="en-US" altLang="ja-JP" sz="2800" dirty="0" smtClean="0"/>
              <a:t> x-rays with cosmic rays.</a:t>
            </a:r>
          </a:p>
          <a:p>
            <a:endParaRPr lang="en-US" altLang="ja-JP" sz="1050" dirty="0" smtClean="0"/>
          </a:p>
          <a:p>
            <a:r>
              <a:rPr kumimoji="1" lang="ja-JP" altLang="en-US" sz="2800" dirty="0" smtClean="0"/>
              <a:t>●</a:t>
            </a:r>
            <a:r>
              <a:rPr kumimoji="1" lang="en-US" altLang="ja-JP" sz="2800" dirty="0" smtClean="0"/>
              <a:t>We decided aluminum as </a:t>
            </a:r>
            <a:r>
              <a:rPr lang="en-US" altLang="ja-JP" sz="2800" dirty="0" smtClean="0"/>
              <a:t>the</a:t>
            </a:r>
            <a:r>
              <a:rPr kumimoji="1" lang="en-US" altLang="ja-JP" sz="2800" dirty="0" smtClean="0"/>
              <a:t> target.</a:t>
            </a:r>
          </a:p>
          <a:p>
            <a:endParaRPr kumimoji="1" lang="en-US" altLang="ja-JP" sz="1050" dirty="0" smtClean="0"/>
          </a:p>
          <a:p>
            <a:r>
              <a:rPr lang="ja-JP" altLang="en-US" sz="2800" dirty="0" smtClean="0"/>
              <a:t>●</a:t>
            </a:r>
            <a:r>
              <a:rPr lang="en-US" altLang="ja-JP" sz="2800" dirty="0" smtClean="0"/>
              <a:t>We thought about the shape of target.</a:t>
            </a:r>
          </a:p>
          <a:p>
            <a:endParaRPr lang="en-US" altLang="ja-JP" sz="1050" dirty="0" smtClean="0"/>
          </a:p>
          <a:p>
            <a:r>
              <a:rPr kumimoji="1" lang="ja-JP" altLang="en-US" sz="2800" dirty="0" smtClean="0"/>
              <a:t>●</a:t>
            </a:r>
            <a:r>
              <a:rPr kumimoji="1" lang="en-US" altLang="ja-JP" sz="2800" dirty="0" smtClean="0"/>
              <a:t>We have to get to the experiment early.</a:t>
            </a:r>
          </a:p>
        </p:txBody>
      </p:sp>
      <p:sp>
        <p:nvSpPr>
          <p:cNvPr id="4" name="スライド番号プレースホルダー 3"/>
          <p:cNvSpPr>
            <a:spLocks noGrp="1"/>
          </p:cNvSpPr>
          <p:nvPr>
            <p:ph type="sldNum" sz="quarter" idx="12"/>
          </p:nvPr>
        </p:nvSpPr>
        <p:spPr/>
        <p:txBody>
          <a:bodyPr/>
          <a:lstStyle/>
          <a:p>
            <a:fld id="{181D7695-31A9-49A4-833B-00A1E1F8F3EA}" type="slidenum">
              <a:rPr lang="ja-JP" altLang="en-US" smtClean="0"/>
              <a:pPr/>
              <a:t>37</a:t>
            </a:fld>
            <a:endParaRPr lang="ja-JP" altLang="en-US"/>
          </a:p>
        </p:txBody>
      </p:sp>
    </p:spTree>
    <p:extLst>
      <p:ext uri="{BB962C8B-B14F-4D97-AF65-F5344CB8AC3E}">
        <p14:creationId xmlns:p14="http://schemas.microsoft.com/office/powerpoint/2010/main" val="17756377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テキスト ボックス 2"/>
              <p:cNvSpPr txBox="1"/>
              <p:nvPr/>
            </p:nvSpPr>
            <p:spPr>
              <a:xfrm>
                <a:off x="547859" y="962513"/>
                <a:ext cx="6926367" cy="1163908"/>
              </a:xfrm>
              <a:prstGeom prst="rect">
                <a:avLst/>
              </a:prstGeom>
              <a:noFill/>
            </p:spPr>
            <p:txBody>
              <a:bodyPr wrap="square" rtlCol="0">
                <a:spAutoFit/>
              </a:bodyPr>
              <a:lstStyle/>
              <a:p>
                <a:r>
                  <a:rPr lang="en-US" altLang="ja-JP" sz="2400" dirty="0"/>
                  <a:t>Dirac particles follow the Dirac equation</a:t>
                </a:r>
              </a:p>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𝑖</m:t>
                      </m:r>
                      <m:f>
                        <m:fPr>
                          <m:ctrlPr>
                            <a:rPr lang="en-US" altLang="ja-JP" sz="2400" i="1">
                              <a:latin typeface="Cambria Math" charset="0"/>
                            </a:rPr>
                          </m:ctrlPr>
                        </m:fPr>
                        <m:num>
                          <m:r>
                            <a:rPr lang="ja-JP" altLang="en-US" sz="2400" i="1">
                              <a:latin typeface="Cambria Math" panose="02040503050406030204" pitchFamily="18" charset="0"/>
                            </a:rPr>
                            <m:t>𝜕</m:t>
                          </m:r>
                          <m:r>
                            <a:rPr lang="el-GR" altLang="ja-JP" sz="2400" i="1">
                              <a:latin typeface="Cambria Math" panose="02040503050406030204" pitchFamily="18" charset="0"/>
                              <a:ea typeface="Cambria Math" panose="02040503050406030204" pitchFamily="18" charset="0"/>
                            </a:rPr>
                            <m:t>𝜓</m:t>
                          </m:r>
                        </m:num>
                        <m:den>
                          <m:r>
                            <a:rPr lang="ja-JP" altLang="en-US" sz="2400" i="1">
                              <a:latin typeface="Cambria Math" panose="02040503050406030204" pitchFamily="18" charset="0"/>
                            </a:rPr>
                            <m:t>𝜕</m:t>
                          </m:r>
                          <m:r>
                            <a:rPr lang="en-US" altLang="ja-JP" sz="2400" i="1">
                              <a:latin typeface="Cambria Math" panose="02040503050406030204" pitchFamily="18" charset="0"/>
                            </a:rPr>
                            <m:t>𝑡</m:t>
                          </m:r>
                        </m:den>
                      </m:f>
                      <m:r>
                        <a:rPr lang="en-US" altLang="ja-JP" sz="2400" i="1">
                          <a:latin typeface="Cambria Math" panose="02040503050406030204" pitchFamily="18" charset="0"/>
                        </a:rPr>
                        <m:t>=</m:t>
                      </m:r>
                      <m:r>
                        <a:rPr lang="en-US" altLang="ja-JP" sz="2400" i="1">
                          <a:latin typeface="Cambria Math" panose="02040503050406030204" pitchFamily="18" charset="0"/>
                        </a:rPr>
                        <m:t>𝐸</m:t>
                      </m:r>
                      <m:r>
                        <a:rPr lang="el-GR" altLang="ja-JP" sz="2400" i="1">
                          <a:latin typeface="Cambria Math" panose="02040503050406030204" pitchFamily="18" charset="0"/>
                          <a:ea typeface="Cambria Math" panose="02040503050406030204" pitchFamily="18" charset="0"/>
                        </a:rPr>
                        <m:t>𝜓</m:t>
                      </m:r>
                      <m:r>
                        <a:rPr lang="en-US" altLang="ja-JP" sz="2400" i="1">
                          <a:latin typeface="Cambria Math" panose="02040503050406030204" pitchFamily="18" charset="0"/>
                          <a:ea typeface="Cambria Math" panose="02040503050406030204" pitchFamily="18" charset="0"/>
                        </a:rPr>
                        <m:t>=(</m:t>
                      </m:r>
                      <m:r>
                        <a:rPr lang="en-US" altLang="ja-JP" sz="2400" b="1" i="1">
                          <a:latin typeface="Cambria Math" panose="02040503050406030204" pitchFamily="18" charset="0"/>
                          <a:ea typeface="Cambria Math" panose="02040503050406030204" pitchFamily="18" charset="0"/>
                        </a:rPr>
                        <m:t>𝒂</m:t>
                      </m:r>
                      <m:r>
                        <a:rPr lang="en-US" altLang="ja-JP" sz="2400" b="1" i="1">
                          <a:latin typeface="Cambria Math" panose="02040503050406030204" pitchFamily="18" charset="0"/>
                          <a:ea typeface="Cambria Math" panose="02040503050406030204" pitchFamily="18" charset="0"/>
                        </a:rPr>
                        <m:t>∙</m:t>
                      </m:r>
                      <m:r>
                        <a:rPr lang="en-US" altLang="ja-JP" sz="2400" b="1" i="1">
                          <a:latin typeface="Cambria Math" panose="02040503050406030204" pitchFamily="18" charset="0"/>
                          <a:ea typeface="Cambria Math" panose="02040503050406030204" pitchFamily="18" charset="0"/>
                        </a:rPr>
                        <m:t>𝒑</m:t>
                      </m:r>
                      <m:r>
                        <a:rPr lang="en-US" altLang="ja-JP" sz="2400" b="1"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𝑚</m:t>
                      </m:r>
                      <m:r>
                        <a:rPr lang="ja-JP" altLang="en-US" sz="2400" i="1">
                          <a:latin typeface="Cambria Math" panose="02040503050406030204" pitchFamily="18" charset="0"/>
                          <a:ea typeface="Cambria Math" panose="02040503050406030204" pitchFamily="18" charset="0"/>
                        </a:rPr>
                        <m:t>𝛽</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m:t>
                      </m:r>
                      <m:r>
                        <a:rPr lang="ja-JP" altLang="en-US" sz="2400" i="1">
                          <a:latin typeface="Cambria Math" panose="02040503050406030204" pitchFamily="18" charset="0"/>
                          <a:ea typeface="Cambria Math" panose="02040503050406030204" pitchFamily="18" charset="0"/>
                        </a:rPr>
                        <m:t>𝜙</m:t>
                      </m:r>
                      <m:r>
                        <a:rPr lang="en-US" altLang="ja-JP" sz="2400" i="1">
                          <a:latin typeface="Cambria Math" panose="02040503050406030204" pitchFamily="18" charset="0"/>
                          <a:ea typeface="Cambria Math" panose="02040503050406030204" pitchFamily="18" charset="0"/>
                        </a:rPr>
                        <m:t>)</m:t>
                      </m:r>
                      <m:r>
                        <a:rPr lang="ja-JP" altLang="en-US" sz="2400" i="1">
                          <a:latin typeface="Cambria Math" panose="02040503050406030204" pitchFamily="18" charset="0"/>
                          <a:ea typeface="Cambria Math" panose="02040503050406030204" pitchFamily="18" charset="0"/>
                        </a:rPr>
                        <m:t>𝜓</m:t>
                      </m:r>
                    </m:oMath>
                  </m:oMathPara>
                </a14:m>
                <a:endParaRPr lang="en-US" altLang="ja-JP" sz="24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547859" y="962513"/>
                <a:ext cx="6926367" cy="1163908"/>
              </a:xfrm>
              <a:prstGeom prst="rect">
                <a:avLst/>
              </a:prstGeom>
              <a:blipFill rotWithShape="0">
                <a:blip r:embed="rId2"/>
                <a:stretch>
                  <a:fillRect l="-1408" t="-418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460948" y="2066320"/>
                <a:ext cx="7728895" cy="461665"/>
              </a:xfrm>
              <a:prstGeom prst="rect">
                <a:avLst/>
              </a:prstGeom>
              <a:noFill/>
            </p:spPr>
            <p:txBody>
              <a:bodyPr wrap="square" rtlCol="0">
                <a:spAutoFit/>
              </a:bodyPr>
              <a:lstStyle/>
              <a:p>
                <a:r>
                  <a:rPr lang="en-US" altLang="ja-JP" sz="2400" dirty="0"/>
                  <a:t>Add the electromagnetic field</a:t>
                </a:r>
                <a14:m>
                  <m:oMath xmlns:m="http://schemas.openxmlformats.org/officeDocument/2006/math">
                    <m:sSup>
                      <m:sSupPr>
                        <m:ctrlPr>
                          <a:rPr lang="en-US" altLang="ja-JP" sz="2400" i="1">
                            <a:latin typeface="Cambria Math" charset="0"/>
                          </a:rPr>
                        </m:ctrlPr>
                      </m:sSupPr>
                      <m:e>
                        <m:r>
                          <a:rPr lang="en-US" altLang="ja-JP" sz="2400" i="1">
                            <a:latin typeface="Cambria Math" panose="02040503050406030204" pitchFamily="18" charset="0"/>
                          </a:rPr>
                          <m:t> </m:t>
                        </m:r>
                        <m:r>
                          <m:rPr>
                            <m:sty m:val="p"/>
                          </m:rPr>
                          <a:rPr lang="en-US" altLang="ja-JP" sz="2400" i="1">
                            <a:latin typeface="Cambria Math" panose="02040503050406030204" pitchFamily="18" charset="0"/>
                          </a:rPr>
                          <m:t>A</m:t>
                        </m:r>
                      </m:e>
                      <m:sup>
                        <m:r>
                          <a:rPr lang="ja-JP" altLang="en-US" sz="2400" i="1">
                            <a:latin typeface="Cambria Math" panose="02040503050406030204" pitchFamily="18" charset="0"/>
                          </a:rPr>
                          <m:t>𝜇</m:t>
                        </m:r>
                      </m:sup>
                    </m:sSup>
                  </m:oMath>
                </a14:m>
                <a:r>
                  <a:rPr lang="ja-JP" altLang="en-US" sz="2400" dirty="0"/>
                  <a:t>、</a:t>
                </a:r>
                <a14:m>
                  <m:oMath xmlns:m="http://schemas.openxmlformats.org/officeDocument/2006/math">
                    <m:sSup>
                      <m:sSupPr>
                        <m:ctrlPr>
                          <a:rPr lang="en-US" altLang="ja-JP" sz="2400" i="1">
                            <a:latin typeface="Cambria Math" charset="0"/>
                          </a:rPr>
                        </m:ctrlPr>
                      </m:sSupPr>
                      <m:e>
                        <m:r>
                          <a:rPr lang="en-US" altLang="ja-JP" sz="2400" i="1">
                            <a:latin typeface="Cambria Math" panose="02040503050406030204" pitchFamily="18" charset="0"/>
                          </a:rPr>
                          <m:t>𝑝</m:t>
                        </m:r>
                      </m:e>
                      <m:sup>
                        <m:r>
                          <a:rPr lang="ja-JP" altLang="en-US" sz="2400" i="1">
                            <a:latin typeface="Cambria Math" panose="02040503050406030204" pitchFamily="18" charset="0"/>
                          </a:rPr>
                          <m:t>𝜇</m:t>
                        </m:r>
                      </m:sup>
                    </m:sSup>
                    <m:r>
                      <a:rPr lang="en-US" altLang="ja-JP" sz="2400" i="1">
                        <a:latin typeface="Cambria Math" panose="02040503050406030204" pitchFamily="18" charset="0"/>
                        <a:ea typeface="Cambria Math" panose="02040503050406030204" pitchFamily="18" charset="0"/>
                      </a:rPr>
                      <m:t>→</m:t>
                    </m:r>
                    <m:sSup>
                      <m:sSupPr>
                        <m:ctrlPr>
                          <a:rPr lang="en-US" altLang="ja-JP" sz="2400" i="1">
                            <a:latin typeface="Cambria Math" charset="0"/>
                            <a:ea typeface="Cambria Math" panose="02040503050406030204" pitchFamily="18" charset="0"/>
                          </a:rPr>
                        </m:ctrlPr>
                      </m:sSupPr>
                      <m:e>
                        <m:r>
                          <a:rPr lang="en-US" altLang="ja-JP" sz="2400" i="1">
                            <a:latin typeface="Cambria Math" panose="02040503050406030204" pitchFamily="18" charset="0"/>
                            <a:ea typeface="Cambria Math" panose="02040503050406030204" pitchFamily="18" charset="0"/>
                          </a:rPr>
                          <m:t>𝑝</m:t>
                        </m:r>
                      </m:e>
                      <m:sup>
                        <m:r>
                          <a:rPr lang="ja-JP" altLang="en-US" sz="2400" i="1">
                            <a:latin typeface="Cambria Math" panose="02040503050406030204" pitchFamily="18" charset="0"/>
                            <a:ea typeface="Cambria Math" panose="02040503050406030204" pitchFamily="18" charset="0"/>
                          </a:rPr>
                          <m:t>𝜇</m:t>
                        </m:r>
                      </m:sup>
                    </m:sSup>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m:t>
                    </m:r>
                    <m:sSup>
                      <m:sSupPr>
                        <m:ctrlPr>
                          <a:rPr lang="en-US" altLang="ja-JP" sz="2400" i="1">
                            <a:latin typeface="Cambria Math" charset="0"/>
                            <a:ea typeface="Cambria Math" panose="02040503050406030204" pitchFamily="18" charset="0"/>
                          </a:rPr>
                        </m:ctrlPr>
                      </m:sSupPr>
                      <m:e>
                        <m:r>
                          <a:rPr lang="en-US" altLang="ja-JP" sz="2400" i="1">
                            <a:latin typeface="Cambria Math" panose="02040503050406030204" pitchFamily="18" charset="0"/>
                            <a:ea typeface="Cambria Math" panose="02040503050406030204" pitchFamily="18" charset="0"/>
                          </a:rPr>
                          <m:t>𝐴</m:t>
                        </m:r>
                      </m:e>
                      <m:sup>
                        <m:r>
                          <a:rPr lang="ja-JP" altLang="en-US" sz="2400" i="1">
                            <a:latin typeface="Cambria Math" panose="02040503050406030204" pitchFamily="18" charset="0"/>
                            <a:ea typeface="Cambria Math" panose="02040503050406030204" pitchFamily="18" charset="0"/>
                          </a:rPr>
                          <m:t>𝜇</m:t>
                        </m:r>
                      </m:sup>
                    </m:sSup>
                  </m:oMath>
                </a14:m>
                <a:endParaRPr lang="en-US" altLang="ja-JP" sz="2400" dirty="0">
                  <a:ea typeface="Cambria Math" panose="02040503050406030204" pitchFamily="18" charset="0"/>
                </a:endParaRP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460948" y="2066320"/>
                <a:ext cx="7728895" cy="461665"/>
              </a:xfrm>
              <a:prstGeom prst="rect">
                <a:avLst/>
              </a:prstGeom>
              <a:blipFill rotWithShape="0">
                <a:blip r:embed="rId3"/>
                <a:stretch>
                  <a:fillRect l="-1263" t="-15789" b="-3026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1569787" y="2583772"/>
                <a:ext cx="442890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400" i="1">
                          <a:latin typeface="Cambria Math" panose="02040503050406030204" pitchFamily="18" charset="0"/>
                          <a:ea typeface="Cambria Math" panose="02040503050406030204" pitchFamily="18" charset="0"/>
                        </a:rPr>
                        <m:t>E</m:t>
                      </m:r>
                      <m:r>
                        <a:rPr lang="el-GR" altLang="ja-JP" sz="2400" i="1">
                          <a:latin typeface="Cambria Math" panose="02040503050406030204" pitchFamily="18" charset="0"/>
                          <a:ea typeface="Cambria Math" panose="02040503050406030204" pitchFamily="18" charset="0"/>
                        </a:rPr>
                        <m:t>𝜓</m:t>
                      </m:r>
                      <m:r>
                        <a:rPr lang="el-GR"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𝑎</m:t>
                      </m:r>
                      <m:r>
                        <a:rPr lang="en-US" altLang="ja-JP" sz="2400" i="1">
                          <a:latin typeface="Cambria Math" panose="02040503050406030204" pitchFamily="18" charset="0"/>
                          <a:ea typeface="Cambria Math" panose="02040503050406030204" pitchFamily="18" charset="0"/>
                        </a:rPr>
                        <m:t>∙</m:t>
                      </m:r>
                      <m:d>
                        <m:dPr>
                          <m:ctrlPr>
                            <a:rPr lang="en-US" altLang="ja-JP" sz="2400" i="1">
                              <a:latin typeface="Cambria Math" charset="0"/>
                              <a:ea typeface="Cambria Math" panose="02040503050406030204" pitchFamily="18" charset="0"/>
                            </a:rPr>
                          </m:ctrlPr>
                        </m:dPr>
                        <m:e>
                          <m:r>
                            <a:rPr lang="en-US" altLang="ja-JP" sz="2400" i="1">
                              <a:latin typeface="Cambria Math" panose="02040503050406030204" pitchFamily="18" charset="0"/>
                              <a:ea typeface="Cambria Math" panose="02040503050406030204" pitchFamily="18" charset="0"/>
                            </a:rPr>
                            <m:t>𝑝</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𝑒𝐴</m:t>
                          </m:r>
                        </m:e>
                      </m:d>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𝑚</m:t>
                      </m:r>
                      <m:r>
                        <a:rPr lang="ja-JP" altLang="en-US" sz="2400" i="1">
                          <a:latin typeface="Cambria Math" panose="02040503050406030204" pitchFamily="18" charset="0"/>
                          <a:ea typeface="Cambria Math" panose="02040503050406030204" pitchFamily="18" charset="0"/>
                        </a:rPr>
                        <m:t>𝛽</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m:t>
                      </m:r>
                      <m:r>
                        <a:rPr lang="ja-JP" altLang="en-US" sz="2400" i="1">
                          <a:latin typeface="Cambria Math" panose="02040503050406030204" pitchFamily="18" charset="0"/>
                          <a:ea typeface="Cambria Math" panose="02040503050406030204" pitchFamily="18" charset="0"/>
                        </a:rPr>
                        <m:t>𝜙</m:t>
                      </m:r>
                      <m:r>
                        <a:rPr lang="en-US" altLang="ja-JP" sz="2400" i="1">
                          <a:latin typeface="Cambria Math" panose="02040503050406030204" pitchFamily="18" charset="0"/>
                          <a:ea typeface="Cambria Math" panose="02040503050406030204" pitchFamily="18" charset="0"/>
                        </a:rPr>
                        <m:t>}</m:t>
                      </m:r>
                      <m:r>
                        <a:rPr lang="el-GR" altLang="ja-JP" sz="2400" i="1">
                          <a:latin typeface="Cambria Math" panose="02040503050406030204" pitchFamily="18" charset="0"/>
                          <a:ea typeface="Cambria Math" panose="02040503050406030204" pitchFamily="18" charset="0"/>
                        </a:rPr>
                        <m:t>𝜓</m:t>
                      </m:r>
                    </m:oMath>
                  </m:oMathPara>
                </a14:m>
                <a:endParaRPr lang="en-US" altLang="ja-JP" sz="24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569787" y="2583772"/>
                <a:ext cx="4428905" cy="369332"/>
              </a:xfrm>
              <a:prstGeom prst="rect">
                <a:avLst/>
              </a:prstGeom>
              <a:blipFill rotWithShape="0">
                <a:blip r:embed="rId4"/>
                <a:stretch>
                  <a:fillRect l="-1240" r="-1791" b="-3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657035" y="3442449"/>
                <a:ext cx="1430648" cy="829843"/>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ja-JP" altLang="el-GR" sz="2400" i="1">
                          <a:latin typeface="Cambria Math" panose="02040503050406030204" pitchFamily="18" charset="0"/>
                          <a:ea typeface="Cambria Math" panose="02040503050406030204" pitchFamily="18" charset="0"/>
                        </a:rPr>
                        <m:t>𝜓</m:t>
                      </m:r>
                      <m:r>
                        <a:rPr lang="el-GR" altLang="ja-JP" sz="2400" i="1">
                          <a:latin typeface="Cambria Math" panose="02040503050406030204" pitchFamily="18" charset="0"/>
                          <a:ea typeface="Cambria Math" panose="02040503050406030204" pitchFamily="18" charset="0"/>
                        </a:rPr>
                        <m:t>=</m:t>
                      </m:r>
                      <m:d>
                        <m:dPr>
                          <m:ctrlPr>
                            <a:rPr lang="el-GR" altLang="ja-JP" sz="2400" i="1">
                              <a:latin typeface="Cambria Math" charset="0"/>
                              <a:ea typeface="Cambria Math" panose="02040503050406030204" pitchFamily="18" charset="0"/>
                            </a:rPr>
                          </m:ctrlPr>
                        </m:dPr>
                        <m:e>
                          <m:f>
                            <m:fPr>
                              <m:type m:val="noBar"/>
                              <m:ctrlPr>
                                <a:rPr lang="el-GR" altLang="ja-JP" sz="2400" i="1">
                                  <a:latin typeface="Cambria Math" charset="0"/>
                                  <a:ea typeface="Cambria Math" panose="02040503050406030204" pitchFamily="18" charset="0"/>
                                </a:rPr>
                              </m:ctrlPr>
                            </m:fPr>
                            <m:num>
                              <m:sSub>
                                <m:sSubPr>
                                  <m:ctrlPr>
                                    <a:rPr lang="en-US" altLang="ja-JP" sz="2400" i="1">
                                      <a:latin typeface="Cambria Math" charset="0"/>
                                      <a:ea typeface="Cambria Math" panose="02040503050406030204" pitchFamily="18" charset="0"/>
                                    </a:rPr>
                                  </m:ctrlPr>
                                </m:sSubPr>
                                <m:e>
                                  <m:r>
                                    <a:rPr lang="ja-JP" altLang="en-US"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ea typeface="Cambria Math" panose="02040503050406030204" pitchFamily="18" charset="0"/>
                                    </a:rPr>
                                    <m:t>𝐴</m:t>
                                  </m:r>
                                </m:sub>
                              </m:sSub>
                            </m:num>
                            <m:den>
                              <m:sSub>
                                <m:sSubPr>
                                  <m:ctrlPr>
                                    <a:rPr lang="el-GR" altLang="ja-JP" sz="2400" i="1">
                                      <a:latin typeface="Cambria Math" charset="0"/>
                                      <a:ea typeface="Cambria Math" panose="02040503050406030204" pitchFamily="18" charset="0"/>
                                    </a:rPr>
                                  </m:ctrlPr>
                                </m:sSubPr>
                                <m:e>
                                  <m:r>
                                    <a:rPr lang="el-GR" altLang="ja-JP"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ea typeface="Cambria Math" panose="02040503050406030204" pitchFamily="18" charset="0"/>
                                    </a:rPr>
                                    <m:t>𝐵</m:t>
                                  </m:r>
                                </m:sub>
                              </m:sSub>
                            </m:den>
                          </m:f>
                        </m:e>
                      </m:d>
                    </m:oMath>
                  </m:oMathPara>
                </a14:m>
                <a:endParaRPr lang="en-US" altLang="ja-JP" sz="24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657035" y="3442449"/>
                <a:ext cx="1430648" cy="829843"/>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2865849" y="3469449"/>
                <a:ext cx="5571012" cy="8298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400" i="1">
                          <a:latin typeface="Cambria Math" panose="02040503050406030204" pitchFamily="18" charset="0"/>
                        </a:rPr>
                        <m:t>E</m:t>
                      </m:r>
                      <m:d>
                        <m:dPr>
                          <m:ctrlPr>
                            <a:rPr lang="el-GR" altLang="ja-JP" sz="2400" i="1">
                              <a:latin typeface="Cambria Math" charset="0"/>
                              <a:ea typeface="Cambria Math" panose="02040503050406030204" pitchFamily="18" charset="0"/>
                            </a:rPr>
                          </m:ctrlPr>
                        </m:dPr>
                        <m:e>
                          <m:f>
                            <m:fPr>
                              <m:type m:val="noBar"/>
                              <m:ctrlPr>
                                <a:rPr lang="el-GR" altLang="ja-JP" sz="2400" i="1">
                                  <a:latin typeface="Cambria Math" charset="0"/>
                                  <a:ea typeface="Cambria Math" panose="02040503050406030204" pitchFamily="18" charset="0"/>
                                </a:rPr>
                              </m:ctrlPr>
                            </m:fPr>
                            <m:num>
                              <m:sSub>
                                <m:sSubPr>
                                  <m:ctrlPr>
                                    <a:rPr lang="en-US" altLang="ja-JP" sz="2400" i="1">
                                      <a:latin typeface="Cambria Math" charset="0"/>
                                      <a:ea typeface="Cambria Math" panose="02040503050406030204" pitchFamily="18" charset="0"/>
                                    </a:rPr>
                                  </m:ctrlPr>
                                </m:sSubPr>
                                <m:e>
                                  <m:r>
                                    <a:rPr lang="ja-JP" altLang="en-US"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ea typeface="Cambria Math" panose="02040503050406030204" pitchFamily="18" charset="0"/>
                                    </a:rPr>
                                    <m:t>𝐴</m:t>
                                  </m:r>
                                </m:sub>
                              </m:sSub>
                            </m:num>
                            <m:den>
                              <m:sSub>
                                <m:sSubPr>
                                  <m:ctrlPr>
                                    <a:rPr lang="el-GR" altLang="ja-JP" sz="2400" i="1">
                                      <a:latin typeface="Cambria Math" charset="0"/>
                                      <a:ea typeface="Cambria Math" panose="02040503050406030204" pitchFamily="18" charset="0"/>
                                    </a:rPr>
                                  </m:ctrlPr>
                                </m:sSubPr>
                                <m:e>
                                  <m:r>
                                    <a:rPr lang="el-GR" altLang="ja-JP"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ea typeface="Cambria Math" panose="02040503050406030204" pitchFamily="18" charset="0"/>
                                    </a:rPr>
                                    <m:t>𝐵</m:t>
                                  </m:r>
                                </m:sub>
                              </m:sSub>
                            </m:den>
                          </m:f>
                        </m:e>
                      </m:d>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𝑎</m:t>
                      </m:r>
                      <m:r>
                        <a:rPr lang="en-US" altLang="ja-JP" sz="2400" i="1">
                          <a:latin typeface="Cambria Math" panose="02040503050406030204" pitchFamily="18" charset="0"/>
                          <a:ea typeface="Cambria Math" panose="02040503050406030204" pitchFamily="18" charset="0"/>
                        </a:rPr>
                        <m:t>∙</m:t>
                      </m:r>
                      <m:d>
                        <m:dPr>
                          <m:ctrlPr>
                            <a:rPr lang="en-US" altLang="ja-JP" sz="2400" i="1">
                              <a:latin typeface="Cambria Math" charset="0"/>
                              <a:ea typeface="Cambria Math" panose="02040503050406030204" pitchFamily="18" charset="0"/>
                            </a:rPr>
                          </m:ctrlPr>
                        </m:dPr>
                        <m:e>
                          <m:r>
                            <a:rPr lang="en-US" altLang="ja-JP" sz="2400" i="1">
                              <a:latin typeface="Cambria Math" panose="02040503050406030204" pitchFamily="18" charset="0"/>
                              <a:ea typeface="Cambria Math" panose="02040503050406030204" pitchFamily="18" charset="0"/>
                            </a:rPr>
                            <m:t>𝑝</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𝑒𝐴</m:t>
                          </m:r>
                        </m:e>
                      </m:d>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𝑚</m:t>
                      </m:r>
                      <m:r>
                        <a:rPr lang="ja-JP" altLang="en-US" sz="2400" i="1">
                          <a:latin typeface="Cambria Math" panose="02040503050406030204" pitchFamily="18" charset="0"/>
                          <a:ea typeface="Cambria Math" panose="02040503050406030204" pitchFamily="18" charset="0"/>
                        </a:rPr>
                        <m:t>𝛽</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m:t>
                      </m:r>
                      <m:r>
                        <a:rPr lang="ja-JP" altLang="en-US" sz="2400" i="1">
                          <a:latin typeface="Cambria Math" panose="02040503050406030204" pitchFamily="18" charset="0"/>
                          <a:ea typeface="Cambria Math" panose="02040503050406030204" pitchFamily="18" charset="0"/>
                        </a:rPr>
                        <m:t>𝜙</m:t>
                      </m:r>
                      <m:r>
                        <a:rPr lang="en-US" altLang="ja-JP" sz="2400" i="1">
                          <a:latin typeface="Cambria Math" panose="02040503050406030204" pitchFamily="18" charset="0"/>
                          <a:ea typeface="Cambria Math" panose="02040503050406030204" pitchFamily="18" charset="0"/>
                        </a:rPr>
                        <m:t>}</m:t>
                      </m:r>
                      <m:d>
                        <m:dPr>
                          <m:ctrlPr>
                            <a:rPr lang="el-GR" altLang="ja-JP" sz="2400" i="1">
                              <a:latin typeface="Cambria Math" charset="0"/>
                              <a:ea typeface="Cambria Math" panose="02040503050406030204" pitchFamily="18" charset="0"/>
                            </a:rPr>
                          </m:ctrlPr>
                        </m:dPr>
                        <m:e>
                          <m:f>
                            <m:fPr>
                              <m:type m:val="noBar"/>
                              <m:ctrlPr>
                                <a:rPr lang="el-GR" altLang="ja-JP" sz="2400" i="1">
                                  <a:latin typeface="Cambria Math" charset="0"/>
                                  <a:ea typeface="Cambria Math" panose="02040503050406030204" pitchFamily="18" charset="0"/>
                                </a:rPr>
                              </m:ctrlPr>
                            </m:fPr>
                            <m:num>
                              <m:sSub>
                                <m:sSubPr>
                                  <m:ctrlPr>
                                    <a:rPr lang="en-US" altLang="ja-JP" sz="2400" i="1">
                                      <a:latin typeface="Cambria Math" charset="0"/>
                                      <a:ea typeface="Cambria Math" panose="02040503050406030204" pitchFamily="18" charset="0"/>
                                    </a:rPr>
                                  </m:ctrlPr>
                                </m:sSubPr>
                                <m:e>
                                  <m:r>
                                    <a:rPr lang="ja-JP" altLang="en-US"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ea typeface="Cambria Math" panose="02040503050406030204" pitchFamily="18" charset="0"/>
                                    </a:rPr>
                                    <m:t>𝐴</m:t>
                                  </m:r>
                                </m:sub>
                              </m:sSub>
                            </m:num>
                            <m:den>
                              <m:sSub>
                                <m:sSubPr>
                                  <m:ctrlPr>
                                    <a:rPr lang="el-GR" altLang="ja-JP" sz="2400" i="1">
                                      <a:latin typeface="Cambria Math" charset="0"/>
                                      <a:ea typeface="Cambria Math" panose="02040503050406030204" pitchFamily="18" charset="0"/>
                                    </a:rPr>
                                  </m:ctrlPr>
                                </m:sSubPr>
                                <m:e>
                                  <m:r>
                                    <a:rPr lang="el-GR" altLang="ja-JP"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ea typeface="Cambria Math" panose="02040503050406030204" pitchFamily="18" charset="0"/>
                                    </a:rPr>
                                    <m:t>𝐵</m:t>
                                  </m:r>
                                </m:sub>
                              </m:sSub>
                            </m:den>
                          </m:f>
                        </m:e>
                      </m:d>
                    </m:oMath>
                  </m:oMathPara>
                </a14:m>
                <a:endParaRPr lang="ja-JP" altLang="en-US" sz="24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2865849" y="3469449"/>
                <a:ext cx="5571012" cy="829843"/>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3076923" y="6137680"/>
                <a:ext cx="5112920" cy="6531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ja-JP" altLang="en-US" sz="2400" b="1" i="1">
                          <a:latin typeface="Cambria Math" panose="02040503050406030204" pitchFamily="18" charset="0"/>
                        </a:rPr>
                        <m:t>𝜶</m:t>
                      </m:r>
                      <m:r>
                        <a:rPr lang="en-US" altLang="ja-JP" sz="2400" i="1">
                          <a:latin typeface="Cambria Math" panose="02040503050406030204" pitchFamily="18" charset="0"/>
                        </a:rPr>
                        <m:t>=</m:t>
                      </m:r>
                      <m:d>
                        <m:dPr>
                          <m:ctrlPr>
                            <a:rPr lang="en-US" altLang="ja-JP" sz="2400" i="1">
                              <a:latin typeface="Cambria Math" charset="0"/>
                            </a:rPr>
                          </m:ctrlPr>
                        </m:dPr>
                        <m:e>
                          <m:m>
                            <m:mPr>
                              <m:mcs>
                                <m:mc>
                                  <m:mcPr>
                                    <m:count m:val="2"/>
                                    <m:mcJc m:val="center"/>
                                  </m:mcPr>
                                </m:mc>
                              </m:mcs>
                              <m:ctrlPr>
                                <a:rPr lang="en-US" altLang="ja-JP" sz="2400" i="1">
                                  <a:latin typeface="Cambria Math" charset="0"/>
                                </a:rPr>
                              </m:ctrlPr>
                            </m:mPr>
                            <m:mr>
                              <m:e>
                                <m:r>
                                  <m:rPr>
                                    <m:brk m:alnAt="7"/>
                                  </m:rPr>
                                  <a:rPr lang="en-US" altLang="ja-JP" sz="2400" i="1">
                                    <a:latin typeface="Cambria Math" panose="02040503050406030204" pitchFamily="18" charset="0"/>
                                  </a:rPr>
                                  <m:t>0</m:t>
                                </m:r>
                              </m:e>
                              <m:e>
                                <m:r>
                                  <a:rPr lang="ja-JP" altLang="en-US" sz="2400" i="1">
                                    <a:latin typeface="Cambria Math" panose="02040503050406030204" pitchFamily="18" charset="0"/>
                                  </a:rPr>
                                  <m:t>𝜎</m:t>
                                </m:r>
                              </m:e>
                            </m:mr>
                            <m:mr>
                              <m:e>
                                <m:r>
                                  <a:rPr lang="ja-JP" altLang="en-US" sz="2400" i="1">
                                    <a:latin typeface="Cambria Math" panose="02040503050406030204" pitchFamily="18" charset="0"/>
                                  </a:rPr>
                                  <m:t>𝜎</m:t>
                                </m:r>
                              </m:e>
                              <m:e>
                                <m:r>
                                  <a:rPr lang="en-US" altLang="ja-JP" sz="2400" i="1">
                                    <a:latin typeface="Cambria Math" panose="02040503050406030204" pitchFamily="18" charset="0"/>
                                  </a:rPr>
                                  <m:t>0</m:t>
                                </m:r>
                              </m:e>
                            </m:mr>
                          </m:m>
                        </m:e>
                      </m:d>
                      <m:r>
                        <a:rPr lang="en-US" altLang="ja-JP" sz="2400" b="1" i="1">
                          <a:latin typeface="Cambria Math" panose="02040503050406030204" pitchFamily="18" charset="0"/>
                        </a:rPr>
                        <m:t>,  </m:t>
                      </m:r>
                      <m:r>
                        <a:rPr lang="ja-JP" altLang="en-US" sz="2400" b="1" i="1">
                          <a:latin typeface="Cambria Math" panose="02040503050406030204" pitchFamily="18" charset="0"/>
                        </a:rPr>
                        <m:t>𝜷</m:t>
                      </m:r>
                      <m:r>
                        <a:rPr lang="en-US" altLang="ja-JP" sz="2400" i="1">
                          <a:latin typeface="Cambria Math" panose="02040503050406030204" pitchFamily="18" charset="0"/>
                          <a:ea typeface="Cambria Math" panose="02040503050406030204" pitchFamily="18" charset="0"/>
                        </a:rPr>
                        <m:t>=</m:t>
                      </m:r>
                      <m:d>
                        <m:dPr>
                          <m:ctrlPr>
                            <a:rPr lang="en-US" altLang="ja-JP" sz="2400" i="1">
                              <a:latin typeface="Cambria Math" charset="0"/>
                              <a:ea typeface="Cambria Math" panose="02040503050406030204" pitchFamily="18" charset="0"/>
                            </a:rPr>
                          </m:ctrlPr>
                        </m:dPr>
                        <m:e>
                          <m:m>
                            <m:mPr>
                              <m:mcs>
                                <m:mc>
                                  <m:mcPr>
                                    <m:count m:val="2"/>
                                    <m:mcJc m:val="center"/>
                                  </m:mcPr>
                                </m:mc>
                              </m:mcs>
                              <m:ctrlPr>
                                <a:rPr lang="en-US" altLang="ja-JP" sz="2400" i="1">
                                  <a:latin typeface="Cambria Math" charset="0"/>
                                  <a:ea typeface="Cambria Math" panose="02040503050406030204" pitchFamily="18" charset="0"/>
                                </a:rPr>
                              </m:ctrlPr>
                            </m:mPr>
                            <m:mr>
                              <m:e>
                                <m:r>
                                  <m:rPr>
                                    <m:brk m:alnAt="7"/>
                                  </m:rPr>
                                  <a:rPr lang="en-US" altLang="ja-JP" sz="2400" i="1">
                                    <a:latin typeface="Cambria Math" panose="02040503050406030204" pitchFamily="18" charset="0"/>
                                    <a:ea typeface="Cambria Math" panose="02040503050406030204" pitchFamily="18" charset="0"/>
                                  </a:rPr>
                                  <m:t>1</m:t>
                                </m:r>
                              </m:e>
                              <m:e>
                                <m:r>
                                  <a:rPr lang="en-US" altLang="ja-JP" sz="2400" i="1">
                                    <a:latin typeface="Cambria Math" panose="02040503050406030204" pitchFamily="18" charset="0"/>
                                    <a:ea typeface="Cambria Math" panose="02040503050406030204" pitchFamily="18" charset="0"/>
                                  </a:rPr>
                                  <m:t>0</m:t>
                                </m:r>
                              </m:e>
                            </m:mr>
                            <m:mr>
                              <m:e>
                                <m:r>
                                  <a:rPr lang="en-US" altLang="ja-JP" sz="2400" i="1">
                                    <a:latin typeface="Cambria Math" panose="02040503050406030204" pitchFamily="18" charset="0"/>
                                    <a:ea typeface="Cambria Math" panose="02040503050406030204" pitchFamily="18" charset="0"/>
                                  </a:rPr>
                                  <m:t>0</m:t>
                                </m:r>
                              </m:e>
                              <m:e>
                                <m:r>
                                  <a:rPr lang="en-US" altLang="ja-JP" sz="2400" i="1">
                                    <a:latin typeface="Cambria Math" panose="02040503050406030204" pitchFamily="18" charset="0"/>
                                    <a:ea typeface="Cambria Math" panose="02040503050406030204" pitchFamily="18" charset="0"/>
                                  </a:rPr>
                                  <m:t>−1</m:t>
                                </m:r>
                              </m:e>
                            </m:mr>
                          </m:m>
                        </m:e>
                      </m:d>
                    </m:oMath>
                  </m:oMathPara>
                </a14:m>
                <a:endParaRPr lang="ja-JP" altLang="en-US" sz="24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3076923" y="6137680"/>
                <a:ext cx="5112920" cy="653128"/>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476124" y="2956473"/>
                <a:ext cx="4254175" cy="461665"/>
              </a:xfrm>
              <a:prstGeom prst="rect">
                <a:avLst/>
              </a:prstGeom>
              <a:noFill/>
            </p:spPr>
            <p:txBody>
              <a:bodyPr wrap="square" rtlCol="0">
                <a:spAutoFit/>
              </a:bodyPr>
              <a:lstStyle/>
              <a:p>
                <a:r>
                  <a:rPr lang="en-US" altLang="ja-JP" sz="2400" dirty="0"/>
                  <a:t>Disassemble </a:t>
                </a:r>
                <a14:m>
                  <m:oMath xmlns:m="http://schemas.openxmlformats.org/officeDocument/2006/math">
                    <m:r>
                      <a:rPr lang="ja-JP" altLang="en-US" sz="2400" i="1">
                        <a:latin typeface="Cambria Math" panose="02040503050406030204" pitchFamily="18" charset="0"/>
                      </a:rPr>
                      <m:t>𝜓</m:t>
                    </m:r>
                  </m:oMath>
                </a14:m>
                <a:endParaRPr lang="en-US" altLang="ja-JP" sz="24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476124" y="2956473"/>
                <a:ext cx="4254175" cy="461665"/>
              </a:xfrm>
              <a:prstGeom prst="rect">
                <a:avLst/>
              </a:prstGeom>
              <a:blipFill rotWithShape="0">
                <a:blip r:embed="rId8"/>
                <a:stretch>
                  <a:fillRect l="-2149" t="-10526" b="-28947"/>
                </a:stretch>
              </a:blipFill>
            </p:spPr>
            <p:txBody>
              <a:bodyPr/>
              <a:lstStyle/>
              <a:p>
                <a:r>
                  <a:rPr lang="ja-JP" altLang="en-US">
                    <a:noFill/>
                  </a:rPr>
                  <a:t> </a:t>
                </a:r>
              </a:p>
            </p:txBody>
          </p:sp>
        </mc:Fallback>
      </mc:AlternateContent>
      <p:sp>
        <p:nvSpPr>
          <p:cNvPr id="10" name="テキスト ボックス 9"/>
          <p:cNvSpPr txBox="1"/>
          <p:nvPr/>
        </p:nvSpPr>
        <p:spPr>
          <a:xfrm>
            <a:off x="488420" y="4425897"/>
            <a:ext cx="3145326" cy="461665"/>
          </a:xfrm>
          <a:prstGeom prst="rect">
            <a:avLst/>
          </a:prstGeom>
          <a:noFill/>
        </p:spPr>
        <p:txBody>
          <a:bodyPr wrap="square" rtlCol="0">
            <a:spAutoFit/>
          </a:bodyPr>
          <a:lstStyle/>
          <a:p>
            <a:r>
              <a:rPr lang="en-US" altLang="ja-JP" sz="2400" dirty="0"/>
              <a:t>Pauli-Dirac display</a:t>
            </a:r>
            <a:endParaRPr lang="ja-JP" altLang="en-US" sz="2400" dirty="0"/>
          </a:p>
        </p:txBody>
      </p:sp>
      <mc:AlternateContent xmlns:mc="http://schemas.openxmlformats.org/markup-compatibility/2006" xmlns:a14="http://schemas.microsoft.com/office/drawing/2010/main">
        <mc:Choice Requires="a14">
          <p:sp>
            <p:nvSpPr>
              <p:cNvPr id="12" name="正方形/長方形 11"/>
              <p:cNvSpPr/>
              <p:nvPr/>
            </p:nvSpPr>
            <p:spPr>
              <a:xfrm>
                <a:off x="261612" y="5024826"/>
                <a:ext cx="9023432" cy="9221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ja-JP" sz="2400" i="1">
                          <a:latin typeface="Cambria Math" panose="02040503050406030204" pitchFamily="18" charset="0"/>
                        </a:rPr>
                        <m:t>E</m:t>
                      </m:r>
                      <m:d>
                        <m:dPr>
                          <m:ctrlPr>
                            <a:rPr lang="el-GR" altLang="ja-JP" sz="2400" i="1">
                              <a:latin typeface="Cambria Math" charset="0"/>
                              <a:ea typeface="Cambria Math" panose="02040503050406030204" pitchFamily="18" charset="0"/>
                            </a:rPr>
                          </m:ctrlPr>
                        </m:dPr>
                        <m:e>
                          <m:f>
                            <m:fPr>
                              <m:type m:val="noBar"/>
                              <m:ctrlPr>
                                <a:rPr lang="el-GR" altLang="ja-JP" sz="2400" i="1">
                                  <a:latin typeface="Cambria Math" charset="0"/>
                                  <a:ea typeface="Cambria Math" panose="02040503050406030204" pitchFamily="18" charset="0"/>
                                </a:rPr>
                              </m:ctrlPr>
                            </m:fPr>
                            <m:num>
                              <m:sSub>
                                <m:sSubPr>
                                  <m:ctrlPr>
                                    <a:rPr lang="en-US" altLang="ja-JP" sz="2400" i="1">
                                      <a:latin typeface="Cambria Math" charset="0"/>
                                      <a:ea typeface="Cambria Math" panose="02040503050406030204" pitchFamily="18" charset="0"/>
                                    </a:rPr>
                                  </m:ctrlPr>
                                </m:sSubPr>
                                <m:e>
                                  <m:r>
                                    <a:rPr lang="ja-JP" altLang="en-US"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ea typeface="Cambria Math" panose="02040503050406030204" pitchFamily="18" charset="0"/>
                                    </a:rPr>
                                    <m:t>𝐴</m:t>
                                  </m:r>
                                </m:sub>
                              </m:sSub>
                            </m:num>
                            <m:den>
                              <m:sSub>
                                <m:sSubPr>
                                  <m:ctrlPr>
                                    <a:rPr lang="el-GR" altLang="ja-JP" sz="2400" i="1">
                                      <a:latin typeface="Cambria Math" charset="0"/>
                                      <a:ea typeface="Cambria Math" panose="02040503050406030204" pitchFamily="18" charset="0"/>
                                    </a:rPr>
                                  </m:ctrlPr>
                                </m:sSubPr>
                                <m:e>
                                  <m:r>
                                    <a:rPr lang="el-GR" altLang="ja-JP"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ea typeface="Cambria Math" panose="02040503050406030204" pitchFamily="18" charset="0"/>
                                    </a:rPr>
                                    <m:t>𝐵</m:t>
                                  </m:r>
                                </m:sub>
                              </m:sSub>
                            </m:den>
                          </m:f>
                        </m:e>
                      </m:d>
                      <m:r>
                        <a:rPr lang="en-US" altLang="ja-JP" sz="2400" i="1">
                          <a:latin typeface="Cambria Math" panose="02040503050406030204" pitchFamily="18" charset="0"/>
                          <a:ea typeface="Cambria Math" panose="02040503050406030204" pitchFamily="18" charset="0"/>
                        </a:rPr>
                        <m:t>=</m:t>
                      </m:r>
                      <m:d>
                        <m:dPr>
                          <m:begChr m:val="["/>
                          <m:endChr m:val="]"/>
                          <m:ctrlPr>
                            <a:rPr lang="en-US" altLang="ja-JP" sz="2400" i="1">
                              <a:latin typeface="Cambria Math" charset="0"/>
                              <a:ea typeface="Cambria Math" panose="02040503050406030204" pitchFamily="18" charset="0"/>
                            </a:rPr>
                          </m:ctrlPr>
                        </m:dPr>
                        <m:e>
                          <m:d>
                            <m:dPr>
                              <m:ctrlPr>
                                <a:rPr lang="en-US" altLang="ja-JP" sz="2400" i="1">
                                  <a:latin typeface="Cambria Math" charset="0"/>
                                  <a:ea typeface="Cambria Math" panose="02040503050406030204" pitchFamily="18" charset="0"/>
                                </a:rPr>
                              </m:ctrlPr>
                            </m:dPr>
                            <m:e>
                              <m:m>
                                <m:mPr>
                                  <m:mcs>
                                    <m:mc>
                                      <m:mcPr>
                                        <m:count m:val="2"/>
                                        <m:mcJc m:val="center"/>
                                      </m:mcPr>
                                    </m:mc>
                                  </m:mcs>
                                  <m:ctrlPr>
                                    <a:rPr lang="en-US" altLang="ja-JP" sz="2400" i="1">
                                      <a:latin typeface="Cambria Math" charset="0"/>
                                      <a:ea typeface="Cambria Math" panose="02040503050406030204" pitchFamily="18" charset="0"/>
                                    </a:rPr>
                                  </m:ctrlPr>
                                </m:mPr>
                                <m:mr>
                                  <m:e>
                                    <m:r>
                                      <m:rPr>
                                        <m:brk m:alnAt="7"/>
                                      </m:rPr>
                                      <a:rPr lang="en-US" altLang="ja-JP" sz="2400" i="1">
                                        <a:latin typeface="Cambria Math" panose="02040503050406030204" pitchFamily="18" charset="0"/>
                                        <a:ea typeface="Cambria Math" panose="02040503050406030204" pitchFamily="18" charset="0"/>
                                      </a:rPr>
                                      <m:t>0</m:t>
                                    </m:r>
                                  </m:e>
                                  <m:e>
                                    <m:r>
                                      <a:rPr lang="ja-JP" altLang="en-US" sz="2400" b="1" i="1">
                                        <a:latin typeface="Cambria Math" panose="02040503050406030204" pitchFamily="18" charset="0"/>
                                        <a:ea typeface="Cambria Math" panose="02040503050406030204" pitchFamily="18" charset="0"/>
                                      </a:rPr>
                                      <m:t>𝝈</m:t>
                                    </m:r>
                                    <m:r>
                                      <a:rPr lang="ja-JP" altLang="en-US"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m:t>
                                    </m:r>
                                    <m:r>
                                      <a:rPr lang="en-US" altLang="ja-JP" sz="2400" b="1" i="1">
                                        <a:latin typeface="Cambria Math" panose="02040503050406030204" pitchFamily="18" charset="0"/>
                                        <a:ea typeface="Cambria Math" panose="02040503050406030204" pitchFamily="18" charset="0"/>
                                      </a:rPr>
                                      <m:t>𝒑</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m:t>
                                    </m:r>
                                    <m:r>
                                      <a:rPr lang="en-US" altLang="ja-JP" sz="2400" b="1" i="1">
                                        <a:latin typeface="Cambria Math" panose="02040503050406030204" pitchFamily="18" charset="0"/>
                                        <a:ea typeface="Cambria Math" panose="02040503050406030204" pitchFamily="18" charset="0"/>
                                      </a:rPr>
                                      <m:t>𝑨</m:t>
                                    </m:r>
                                    <m:r>
                                      <a:rPr lang="en-US" altLang="ja-JP" sz="2400" i="1">
                                        <a:latin typeface="Cambria Math" panose="02040503050406030204" pitchFamily="18" charset="0"/>
                                        <a:ea typeface="Cambria Math" panose="02040503050406030204" pitchFamily="18" charset="0"/>
                                      </a:rPr>
                                      <m:t>)</m:t>
                                    </m:r>
                                  </m:e>
                                </m:mr>
                                <m:mr>
                                  <m:e>
                                    <m:r>
                                      <a:rPr lang="ja-JP" altLang="en-US" sz="2400" b="1" i="1">
                                        <a:latin typeface="Cambria Math" panose="02040503050406030204" pitchFamily="18" charset="0"/>
                                        <a:ea typeface="Cambria Math" panose="02040503050406030204" pitchFamily="18" charset="0"/>
                                      </a:rPr>
                                      <m:t>𝝈</m:t>
                                    </m:r>
                                    <m:r>
                                      <a:rPr lang="ja-JP" altLang="en-US"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m:t>
                                    </m:r>
                                    <m:r>
                                      <a:rPr lang="en-US" altLang="ja-JP" sz="2400" b="1" i="1">
                                        <a:latin typeface="Cambria Math" panose="02040503050406030204" pitchFamily="18" charset="0"/>
                                        <a:ea typeface="Cambria Math" panose="02040503050406030204" pitchFamily="18" charset="0"/>
                                      </a:rPr>
                                      <m:t>𝒑</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m:t>
                                    </m:r>
                                    <m:r>
                                      <a:rPr lang="en-US" altLang="ja-JP" sz="2400" b="1" i="1">
                                        <a:latin typeface="Cambria Math" panose="02040503050406030204" pitchFamily="18" charset="0"/>
                                        <a:ea typeface="Cambria Math" panose="02040503050406030204" pitchFamily="18" charset="0"/>
                                      </a:rPr>
                                      <m:t>𝑨</m:t>
                                    </m:r>
                                    <m:r>
                                      <a:rPr lang="en-US" altLang="ja-JP" sz="2400" i="1">
                                        <a:latin typeface="Cambria Math" panose="02040503050406030204" pitchFamily="18" charset="0"/>
                                        <a:ea typeface="Cambria Math" panose="02040503050406030204" pitchFamily="18" charset="0"/>
                                      </a:rPr>
                                      <m:t>)</m:t>
                                    </m:r>
                                  </m:e>
                                  <m:e>
                                    <m:r>
                                      <a:rPr lang="en-US" altLang="ja-JP" sz="2400" i="1">
                                        <a:latin typeface="Cambria Math" panose="02040503050406030204" pitchFamily="18" charset="0"/>
                                        <a:ea typeface="Cambria Math" panose="02040503050406030204" pitchFamily="18" charset="0"/>
                                      </a:rPr>
                                      <m:t>0</m:t>
                                    </m:r>
                                  </m:e>
                                </m:mr>
                              </m:m>
                            </m:e>
                          </m:d>
                          <m:r>
                            <a:rPr lang="en-US" altLang="ja-JP" sz="2400" i="1">
                              <a:latin typeface="Cambria Math" panose="02040503050406030204" pitchFamily="18" charset="0"/>
                              <a:ea typeface="Cambria Math" panose="02040503050406030204" pitchFamily="18" charset="0"/>
                            </a:rPr>
                            <m:t>+</m:t>
                          </m:r>
                          <m:d>
                            <m:dPr>
                              <m:ctrlPr>
                                <a:rPr lang="en-US" altLang="ja-JP" sz="2400" i="1">
                                  <a:latin typeface="Cambria Math" charset="0"/>
                                  <a:ea typeface="Cambria Math" panose="02040503050406030204" pitchFamily="18" charset="0"/>
                                </a:rPr>
                              </m:ctrlPr>
                            </m:dPr>
                            <m:e>
                              <m:m>
                                <m:mPr>
                                  <m:mcs>
                                    <m:mc>
                                      <m:mcPr>
                                        <m:count m:val="2"/>
                                        <m:mcJc m:val="center"/>
                                      </m:mcPr>
                                    </m:mc>
                                  </m:mcs>
                                  <m:ctrlPr>
                                    <a:rPr lang="en-US" altLang="ja-JP" sz="2400" i="1">
                                      <a:latin typeface="Cambria Math" charset="0"/>
                                      <a:ea typeface="Cambria Math" panose="02040503050406030204" pitchFamily="18" charset="0"/>
                                    </a:rPr>
                                  </m:ctrlPr>
                                </m:mPr>
                                <m:mr>
                                  <m:e>
                                    <m:r>
                                      <m:rPr>
                                        <m:brk m:alnAt="7"/>
                                      </m:rPr>
                                      <a:rPr lang="en-US" altLang="ja-JP" sz="2400" i="1">
                                        <a:latin typeface="Cambria Math" panose="02040503050406030204" pitchFamily="18" charset="0"/>
                                        <a:ea typeface="Cambria Math" panose="02040503050406030204" pitchFamily="18" charset="0"/>
                                      </a:rPr>
                                      <m:t>𝑚</m:t>
                                    </m:r>
                                  </m:e>
                                  <m:e>
                                    <m:r>
                                      <a:rPr lang="en-US" altLang="ja-JP" sz="2400" i="1">
                                        <a:latin typeface="Cambria Math" panose="02040503050406030204" pitchFamily="18" charset="0"/>
                                        <a:ea typeface="Cambria Math" panose="02040503050406030204" pitchFamily="18" charset="0"/>
                                      </a:rPr>
                                      <m:t>0</m:t>
                                    </m:r>
                                  </m:e>
                                </m:mr>
                                <m:mr>
                                  <m:e>
                                    <m:r>
                                      <a:rPr lang="en-US" altLang="ja-JP" sz="2400" i="1">
                                        <a:latin typeface="Cambria Math" panose="02040503050406030204" pitchFamily="18" charset="0"/>
                                        <a:ea typeface="Cambria Math" panose="02040503050406030204" pitchFamily="18" charset="0"/>
                                      </a:rPr>
                                      <m:t>0</m:t>
                                    </m:r>
                                  </m:e>
                                  <m:e>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𝑚</m:t>
                                    </m:r>
                                  </m:e>
                                </m:mr>
                              </m:m>
                            </m:e>
                          </m:d>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m:t>
                          </m:r>
                          <m:r>
                            <m:rPr>
                              <m:sty m:val="p"/>
                            </m:rPr>
                            <a:rPr lang="el-GR" altLang="ja-JP" sz="2400" i="1">
                              <a:latin typeface="Cambria Math" panose="02040503050406030204" pitchFamily="18" charset="0"/>
                              <a:ea typeface="Cambria Math" panose="02040503050406030204" pitchFamily="18" charset="0"/>
                            </a:rPr>
                            <m:t>ϕ</m:t>
                          </m:r>
                          <m:r>
                            <m:rPr>
                              <m:nor/>
                            </m:rPr>
                            <a:rPr lang="ja-JP" altLang="en-US" sz="2400" dirty="0"/>
                            <m:t> </m:t>
                          </m:r>
                        </m:e>
                      </m:d>
                      <m:d>
                        <m:dPr>
                          <m:ctrlPr>
                            <a:rPr lang="el-GR" altLang="ja-JP" sz="2400" i="1">
                              <a:latin typeface="Cambria Math" charset="0"/>
                              <a:ea typeface="Cambria Math" panose="02040503050406030204" pitchFamily="18" charset="0"/>
                            </a:rPr>
                          </m:ctrlPr>
                        </m:dPr>
                        <m:e>
                          <m:f>
                            <m:fPr>
                              <m:type m:val="noBar"/>
                              <m:ctrlPr>
                                <a:rPr lang="el-GR" altLang="ja-JP" sz="2400" i="1">
                                  <a:latin typeface="Cambria Math" charset="0"/>
                                  <a:ea typeface="Cambria Math" panose="02040503050406030204" pitchFamily="18" charset="0"/>
                                </a:rPr>
                              </m:ctrlPr>
                            </m:fPr>
                            <m:num>
                              <m:sSub>
                                <m:sSubPr>
                                  <m:ctrlPr>
                                    <a:rPr lang="en-US" altLang="ja-JP" sz="2400" i="1">
                                      <a:latin typeface="Cambria Math" charset="0"/>
                                      <a:ea typeface="Cambria Math" panose="02040503050406030204" pitchFamily="18" charset="0"/>
                                    </a:rPr>
                                  </m:ctrlPr>
                                </m:sSubPr>
                                <m:e>
                                  <m:r>
                                    <a:rPr lang="ja-JP" altLang="en-US"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ea typeface="Cambria Math" panose="02040503050406030204" pitchFamily="18" charset="0"/>
                                    </a:rPr>
                                    <m:t>𝐴</m:t>
                                  </m:r>
                                </m:sub>
                              </m:sSub>
                            </m:num>
                            <m:den>
                              <m:sSub>
                                <m:sSubPr>
                                  <m:ctrlPr>
                                    <a:rPr lang="el-GR" altLang="ja-JP" sz="2400" i="1">
                                      <a:latin typeface="Cambria Math" charset="0"/>
                                      <a:ea typeface="Cambria Math" panose="02040503050406030204" pitchFamily="18" charset="0"/>
                                    </a:rPr>
                                  </m:ctrlPr>
                                </m:sSubPr>
                                <m:e>
                                  <m:r>
                                    <a:rPr lang="el-GR" altLang="ja-JP"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ea typeface="Cambria Math" panose="02040503050406030204" pitchFamily="18" charset="0"/>
                                    </a:rPr>
                                    <m:t>𝐵</m:t>
                                  </m:r>
                                </m:sub>
                              </m:sSub>
                            </m:den>
                          </m:f>
                        </m:e>
                      </m:d>
                    </m:oMath>
                  </m:oMathPara>
                </a14:m>
                <a:endParaRPr lang="ja-JP" altLang="en-US" sz="2400" dirty="0"/>
              </a:p>
            </p:txBody>
          </p:sp>
        </mc:Choice>
        <mc:Fallback xmlns="">
          <p:sp>
            <p:nvSpPr>
              <p:cNvPr id="12" name="正方形/長方形 11"/>
              <p:cNvSpPr>
                <a:spLocks noRot="1" noChangeAspect="1" noMove="1" noResize="1" noEditPoints="1" noAdjustHandles="1" noChangeArrowheads="1" noChangeShapeType="1" noTextEdit="1"/>
              </p:cNvSpPr>
              <p:nvPr/>
            </p:nvSpPr>
            <p:spPr>
              <a:xfrm>
                <a:off x="261612" y="5024826"/>
                <a:ext cx="9023432" cy="922176"/>
              </a:xfrm>
              <a:prstGeom prst="rect">
                <a:avLst/>
              </a:prstGeom>
              <a:blipFill rotWithShape="0">
                <a:blip r:embed="rId9"/>
                <a:stretch>
                  <a:fillRect/>
                </a:stretch>
              </a:blipFill>
            </p:spPr>
            <p:txBody>
              <a:bodyPr/>
              <a:lstStyle/>
              <a:p>
                <a:r>
                  <a:rPr lang="ja-JP" altLang="en-US">
                    <a:noFill/>
                  </a:rPr>
                  <a:t> </a:t>
                </a:r>
              </a:p>
            </p:txBody>
          </p:sp>
        </mc:Fallback>
      </mc:AlternateContent>
      <p:sp>
        <p:nvSpPr>
          <p:cNvPr id="13" name="タイトル 12"/>
          <p:cNvSpPr>
            <a:spLocks noGrp="1"/>
          </p:cNvSpPr>
          <p:nvPr>
            <p:ph type="title"/>
          </p:nvPr>
        </p:nvSpPr>
        <p:spPr>
          <a:xfrm>
            <a:off x="460948" y="357809"/>
            <a:ext cx="5294102" cy="672737"/>
          </a:xfrm>
        </p:spPr>
        <p:txBody>
          <a:bodyPr>
            <a:normAutofit fontScale="90000"/>
          </a:bodyPr>
          <a:lstStyle/>
          <a:p>
            <a:r>
              <a:rPr kumimoji="1" lang="en-US" altLang="ja-JP" dirty="0" smtClean="0"/>
              <a:t>Backup  g-factor</a:t>
            </a:r>
            <a:endParaRPr kumimoji="1" lang="ja-JP" altLang="en-US" dirty="0"/>
          </a:p>
        </p:txBody>
      </p:sp>
      <p:sp>
        <p:nvSpPr>
          <p:cNvPr id="2" name="スライド番号プレースホルダー 1"/>
          <p:cNvSpPr>
            <a:spLocks noGrp="1"/>
          </p:cNvSpPr>
          <p:nvPr>
            <p:ph type="sldNum" sz="quarter" idx="12"/>
          </p:nvPr>
        </p:nvSpPr>
        <p:spPr/>
        <p:txBody>
          <a:bodyPr/>
          <a:lstStyle/>
          <a:p>
            <a:fld id="{181D7695-31A9-49A4-833B-00A1E1F8F3EA}" type="slidenum">
              <a:rPr lang="ja-JP" altLang="en-US" smtClean="0"/>
              <a:pPr/>
              <a:t>38</a:t>
            </a:fld>
            <a:endParaRPr lang="ja-JP" altLang="en-US"/>
          </a:p>
        </p:txBody>
      </p:sp>
    </p:spTree>
    <p:extLst>
      <p:ext uri="{BB962C8B-B14F-4D97-AF65-F5344CB8AC3E}">
        <p14:creationId xmlns:p14="http://schemas.microsoft.com/office/powerpoint/2010/main" val="15038045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テキスト ボックス 1"/>
              <p:cNvSpPr txBox="1"/>
              <p:nvPr/>
            </p:nvSpPr>
            <p:spPr>
              <a:xfrm>
                <a:off x="547669" y="478929"/>
                <a:ext cx="4635756" cy="923330"/>
              </a:xfrm>
              <a:prstGeom prst="rect">
                <a:avLst/>
              </a:prstGeom>
              <a:noFill/>
            </p:spPr>
            <p:txBody>
              <a:bodyPr wrap="non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d>
                        <m:dPr>
                          <m:ctrlPr>
                            <a:rPr lang="en-US" altLang="ja-JP" sz="2400" i="1">
                              <a:latin typeface="Cambria Math" charset="0"/>
                            </a:rPr>
                          </m:ctrlPr>
                        </m:dPr>
                        <m:e>
                          <m:r>
                            <a:rPr lang="en-US" altLang="ja-JP" sz="2400" i="1">
                              <a:latin typeface="Cambria Math" panose="02040503050406030204" pitchFamily="18" charset="0"/>
                            </a:rPr>
                            <m:t>𝐸</m:t>
                          </m:r>
                          <m:r>
                            <a:rPr lang="en-US" altLang="ja-JP" sz="2400" i="1">
                              <a:latin typeface="Cambria Math" panose="02040503050406030204" pitchFamily="18" charset="0"/>
                            </a:rPr>
                            <m:t>−</m:t>
                          </m:r>
                          <m:r>
                            <a:rPr lang="en-US" altLang="ja-JP" sz="2400" i="1">
                              <a:latin typeface="Cambria Math" panose="02040503050406030204" pitchFamily="18" charset="0"/>
                            </a:rPr>
                            <m:t>𝑒</m:t>
                          </m:r>
                          <m:r>
                            <a:rPr lang="ja-JP" altLang="en-US" sz="2400" i="1">
                              <a:latin typeface="Cambria Math" panose="02040503050406030204" pitchFamily="18" charset="0"/>
                            </a:rPr>
                            <m:t>𝜙</m:t>
                          </m:r>
                          <m:r>
                            <a:rPr lang="en-US" altLang="ja-JP" sz="2400" i="1">
                              <a:latin typeface="Cambria Math" panose="02040503050406030204" pitchFamily="18" charset="0"/>
                            </a:rPr>
                            <m:t>−</m:t>
                          </m:r>
                          <m:r>
                            <a:rPr lang="en-US" altLang="ja-JP" sz="2400" i="1">
                              <a:latin typeface="Cambria Math" panose="02040503050406030204" pitchFamily="18" charset="0"/>
                            </a:rPr>
                            <m:t>𝑚</m:t>
                          </m:r>
                        </m:e>
                      </m:d>
                      <m:sSub>
                        <m:sSubPr>
                          <m:ctrlPr>
                            <a:rPr lang="en-US" altLang="ja-JP" sz="2400" i="1">
                              <a:latin typeface="Cambria Math" charset="0"/>
                            </a:rPr>
                          </m:ctrlPr>
                        </m:sSubPr>
                        <m:e>
                          <m:r>
                            <a:rPr lang="el-GR" altLang="ja-JP"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rPr>
                            <m:t>𝐴</m:t>
                          </m:r>
                        </m:sub>
                      </m:sSub>
                      <m:r>
                        <a:rPr lang="en-US" altLang="ja-JP" sz="2400" i="1">
                          <a:latin typeface="Cambria Math" panose="02040503050406030204" pitchFamily="18" charset="0"/>
                          <a:ea typeface="Cambria Math" panose="02040503050406030204" pitchFamily="18" charset="0"/>
                        </a:rPr>
                        <m:t>=</m:t>
                      </m:r>
                      <m:r>
                        <a:rPr lang="ja-JP" altLang="en-US" sz="2400" b="1" i="1">
                          <a:latin typeface="Cambria Math" panose="02040503050406030204" pitchFamily="18" charset="0"/>
                          <a:ea typeface="Cambria Math" panose="02040503050406030204" pitchFamily="18" charset="0"/>
                        </a:rPr>
                        <m:t>𝝈</m:t>
                      </m:r>
                      <m:r>
                        <a:rPr lang="ja-JP" altLang="en-US"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m:t>
                      </m:r>
                      <m:r>
                        <a:rPr lang="en-US" altLang="ja-JP" sz="2400" b="1" i="1">
                          <a:latin typeface="Cambria Math" panose="02040503050406030204" pitchFamily="18" charset="0"/>
                          <a:ea typeface="Cambria Math" panose="02040503050406030204" pitchFamily="18" charset="0"/>
                        </a:rPr>
                        <m:t>𝒑</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m:t>
                      </m:r>
                      <m:r>
                        <a:rPr lang="en-US" altLang="ja-JP" sz="2400" b="1" i="1">
                          <a:latin typeface="Cambria Math" panose="02040503050406030204" pitchFamily="18" charset="0"/>
                          <a:ea typeface="Cambria Math" panose="02040503050406030204" pitchFamily="18" charset="0"/>
                        </a:rPr>
                        <m:t>𝑨</m:t>
                      </m:r>
                      <m:r>
                        <a:rPr lang="en-US" altLang="ja-JP" sz="2400" i="1">
                          <a:latin typeface="Cambria Math" panose="02040503050406030204" pitchFamily="18" charset="0"/>
                          <a:ea typeface="Cambria Math" panose="02040503050406030204" pitchFamily="18" charset="0"/>
                        </a:rPr>
                        <m:t>)</m:t>
                      </m:r>
                      <m:sSub>
                        <m:sSubPr>
                          <m:ctrlPr>
                            <a:rPr lang="en-US" altLang="ja-JP" sz="2400" i="1">
                              <a:latin typeface="Cambria Math" charset="0"/>
                              <a:ea typeface="Cambria Math" panose="02040503050406030204" pitchFamily="18" charset="0"/>
                            </a:rPr>
                          </m:ctrlPr>
                        </m:sSubPr>
                        <m:e>
                          <m:r>
                            <a:rPr lang="el-GR" altLang="ja-JP"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ea typeface="Cambria Math" panose="02040503050406030204" pitchFamily="18" charset="0"/>
                            </a:rPr>
                            <m:t>𝐵</m:t>
                          </m:r>
                        </m:sub>
                      </m:sSub>
                    </m:oMath>
                  </m:oMathPara>
                </a14:m>
                <a:endParaRPr lang="en-US" altLang="ja-JP" sz="2400" dirty="0"/>
              </a:p>
              <a:p>
                <a:pPr/>
                <a14:m>
                  <m:oMathPara xmlns:m="http://schemas.openxmlformats.org/officeDocument/2006/math">
                    <m:oMathParaPr>
                      <m:jc m:val="centerGroup"/>
                    </m:oMathParaPr>
                    <m:oMath xmlns:m="http://schemas.openxmlformats.org/officeDocument/2006/math">
                      <m:d>
                        <m:dPr>
                          <m:ctrlPr>
                            <a:rPr lang="en-US" altLang="ja-JP" sz="2400" i="1">
                              <a:latin typeface="Cambria Math" charset="0"/>
                            </a:rPr>
                          </m:ctrlPr>
                        </m:dPr>
                        <m:e>
                          <m:r>
                            <a:rPr lang="en-US" altLang="ja-JP" sz="2400" i="1">
                              <a:latin typeface="Cambria Math" panose="02040503050406030204" pitchFamily="18" charset="0"/>
                            </a:rPr>
                            <m:t>𝐸</m:t>
                          </m:r>
                          <m:r>
                            <a:rPr lang="en-US" altLang="ja-JP" sz="2400" i="1">
                              <a:latin typeface="Cambria Math" panose="02040503050406030204" pitchFamily="18" charset="0"/>
                            </a:rPr>
                            <m:t>−</m:t>
                          </m:r>
                          <m:r>
                            <a:rPr lang="en-US" altLang="ja-JP" sz="2400" i="1">
                              <a:latin typeface="Cambria Math" panose="02040503050406030204" pitchFamily="18" charset="0"/>
                            </a:rPr>
                            <m:t>𝑒</m:t>
                          </m:r>
                          <m:r>
                            <a:rPr lang="ja-JP" altLang="en-US" sz="2400" i="1">
                              <a:latin typeface="Cambria Math" panose="02040503050406030204" pitchFamily="18" charset="0"/>
                            </a:rPr>
                            <m:t>𝜙</m:t>
                          </m:r>
                          <m:r>
                            <a:rPr lang="en-US" altLang="ja-JP" sz="2400" i="1">
                              <a:latin typeface="Cambria Math" panose="02040503050406030204" pitchFamily="18" charset="0"/>
                            </a:rPr>
                            <m:t>−</m:t>
                          </m:r>
                          <m:r>
                            <a:rPr lang="en-US" altLang="ja-JP" sz="2400" i="1">
                              <a:latin typeface="Cambria Math" panose="02040503050406030204" pitchFamily="18" charset="0"/>
                            </a:rPr>
                            <m:t>𝑚</m:t>
                          </m:r>
                        </m:e>
                      </m:d>
                      <m:sSub>
                        <m:sSubPr>
                          <m:ctrlPr>
                            <a:rPr lang="en-US" altLang="ja-JP" sz="2400" i="1">
                              <a:latin typeface="Cambria Math" charset="0"/>
                            </a:rPr>
                          </m:ctrlPr>
                        </m:sSubPr>
                        <m:e>
                          <m:r>
                            <a:rPr lang="el-GR" altLang="ja-JP"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ea typeface="Cambria Math" panose="02040503050406030204" pitchFamily="18" charset="0"/>
                            </a:rPr>
                            <m:t>𝐵</m:t>
                          </m:r>
                        </m:sub>
                      </m:sSub>
                      <m:r>
                        <a:rPr lang="en-US" altLang="ja-JP" sz="2400" i="1">
                          <a:latin typeface="Cambria Math" panose="02040503050406030204" pitchFamily="18" charset="0"/>
                          <a:ea typeface="Cambria Math" panose="02040503050406030204" pitchFamily="18" charset="0"/>
                        </a:rPr>
                        <m:t>=</m:t>
                      </m:r>
                      <m:r>
                        <a:rPr lang="ja-JP" altLang="en-US" sz="2400" b="1" i="1">
                          <a:latin typeface="Cambria Math" panose="02040503050406030204" pitchFamily="18" charset="0"/>
                          <a:ea typeface="Cambria Math" panose="02040503050406030204" pitchFamily="18" charset="0"/>
                        </a:rPr>
                        <m:t>𝝈</m:t>
                      </m:r>
                      <m:r>
                        <a:rPr lang="ja-JP" altLang="en-US"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m:t>
                      </m:r>
                      <m:r>
                        <a:rPr lang="en-US" altLang="ja-JP" sz="2400" b="1" i="1">
                          <a:latin typeface="Cambria Math" panose="02040503050406030204" pitchFamily="18" charset="0"/>
                          <a:ea typeface="Cambria Math" panose="02040503050406030204" pitchFamily="18" charset="0"/>
                        </a:rPr>
                        <m:t>𝒑</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m:t>
                      </m:r>
                      <m:r>
                        <a:rPr lang="en-US" altLang="ja-JP" sz="2400" b="1" i="1">
                          <a:latin typeface="Cambria Math" panose="02040503050406030204" pitchFamily="18" charset="0"/>
                          <a:ea typeface="Cambria Math" panose="02040503050406030204" pitchFamily="18" charset="0"/>
                        </a:rPr>
                        <m:t>𝑨</m:t>
                      </m:r>
                      <m:r>
                        <a:rPr lang="en-US" altLang="ja-JP" sz="2400" i="1">
                          <a:latin typeface="Cambria Math" panose="02040503050406030204" pitchFamily="18" charset="0"/>
                          <a:ea typeface="Cambria Math" panose="02040503050406030204" pitchFamily="18" charset="0"/>
                        </a:rPr>
                        <m:t>)</m:t>
                      </m:r>
                      <m:sSub>
                        <m:sSubPr>
                          <m:ctrlPr>
                            <a:rPr lang="en-US" altLang="ja-JP" sz="2400" i="1">
                              <a:latin typeface="Cambria Math" charset="0"/>
                              <a:ea typeface="Cambria Math" panose="02040503050406030204" pitchFamily="18" charset="0"/>
                            </a:rPr>
                          </m:ctrlPr>
                        </m:sSubPr>
                        <m:e>
                          <m:r>
                            <a:rPr lang="el-GR" altLang="ja-JP"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ea typeface="Cambria Math" panose="02040503050406030204" pitchFamily="18" charset="0"/>
                            </a:rPr>
                            <m:t>𝐴</m:t>
                          </m:r>
                        </m:sub>
                      </m:sSub>
                    </m:oMath>
                  </m:oMathPara>
                </a14:m>
                <a:endParaRPr lang="ja-JP" altLang="en-US" sz="2400" dirty="0"/>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547669" y="478929"/>
                <a:ext cx="4635756" cy="923330"/>
              </a:xfrm>
              <a:prstGeom prst="rect">
                <a:avLst/>
              </a:prstGeom>
              <a:blipFill rotWithShape="0">
                <a:blip r:embed="rId2"/>
                <a:stretch>
                  <a:fillRect r="-132" b="-1324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テキスト ボックス 2"/>
              <p:cNvSpPr txBox="1"/>
              <p:nvPr/>
            </p:nvSpPr>
            <p:spPr>
              <a:xfrm>
                <a:off x="547669" y="1544887"/>
                <a:ext cx="4100565" cy="830997"/>
              </a:xfrm>
              <a:prstGeom prst="rect">
                <a:avLst/>
              </a:prstGeom>
              <a:noFill/>
            </p:spPr>
            <p:txBody>
              <a:bodyPr wrap="square" rtlCol="0">
                <a:spAutoFit/>
              </a:bodyPr>
              <a:lstStyle/>
              <a:p>
                <a:r>
                  <a:rPr lang="en-US" altLang="ja-JP" sz="2400" dirty="0"/>
                  <a:t>Non-relativity approximation</a:t>
                </a:r>
                <a:r>
                  <a:rPr lang="ja-JP" altLang="en-US" sz="2400" dirty="0"/>
                  <a:t> </a:t>
                </a:r>
                <a14:m>
                  <m:oMath xmlns:m="http://schemas.openxmlformats.org/officeDocument/2006/math">
                    <m:r>
                      <m:rPr>
                        <m:sty m:val="p"/>
                      </m:rPr>
                      <a:rPr lang="en-US" altLang="ja-JP" sz="2400" i="1" dirty="0">
                        <a:latin typeface="Cambria Math" panose="02040503050406030204" pitchFamily="18" charset="0"/>
                      </a:rPr>
                      <m:t>E</m:t>
                    </m:r>
                    <m:r>
                      <a:rPr lang="en-US" altLang="ja-JP" sz="2400" dirty="0">
                        <a:latin typeface="Cambria Math" panose="02040503050406030204" pitchFamily="18" charset="0"/>
                      </a:rPr>
                      <m:t>=</m:t>
                    </m:r>
                    <m:r>
                      <m:rPr>
                        <m:sty m:val="p"/>
                      </m:rPr>
                      <a:rPr lang="en-US" altLang="ja-JP" sz="2400" dirty="0">
                        <a:latin typeface="Cambria Math" panose="02040503050406030204" pitchFamily="18" charset="0"/>
                      </a:rPr>
                      <m:t>T</m:t>
                    </m:r>
                    <m:r>
                      <a:rPr lang="en-US" altLang="ja-JP" sz="2400" dirty="0">
                        <a:latin typeface="Cambria Math" panose="02040503050406030204" pitchFamily="18" charset="0"/>
                      </a:rPr>
                      <m:t>+</m:t>
                    </m:r>
                    <m:r>
                      <m:rPr>
                        <m:sty m:val="p"/>
                      </m:rPr>
                      <a:rPr lang="en-US" altLang="ja-JP" sz="2400" dirty="0">
                        <a:latin typeface="Cambria Math" panose="02040503050406030204" pitchFamily="18" charset="0"/>
                      </a:rPr>
                      <m:t>m</m:t>
                    </m:r>
                  </m:oMath>
                </a14:m>
                <a:endParaRPr lang="en-US" altLang="ja-JP" sz="24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547669" y="1544887"/>
                <a:ext cx="4100565" cy="830997"/>
              </a:xfrm>
              <a:prstGeom prst="rect">
                <a:avLst/>
              </a:prstGeom>
              <a:blipFill rotWithShape="0">
                <a:blip r:embed="rId3"/>
                <a:stretch>
                  <a:fillRect l="-2377" t="-583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3074561" y="2004573"/>
                <a:ext cx="298472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400" i="1">
                          <a:latin typeface="Cambria Math" panose="02040503050406030204" pitchFamily="18" charset="0"/>
                          <a:ea typeface="Cambria Math" panose="02040503050406030204" pitchFamily="18" charset="0"/>
                        </a:rPr>
                        <m:t>T</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𝑚</m:t>
                      </m:r>
                      <m:r>
                        <a:rPr lang="en-US" altLang="ja-JP" sz="2400" i="1">
                          <a:latin typeface="Cambria Math" panose="02040503050406030204" pitchFamily="18" charset="0"/>
                          <a:ea typeface="Cambria Math" panose="02040503050406030204" pitchFamily="18" charset="0"/>
                        </a:rPr>
                        <m:t>,      </m:t>
                      </m:r>
                      <m:r>
                        <a:rPr lang="en-US" altLang="ja-JP" sz="2400" i="1">
                          <a:latin typeface="Cambria Math" panose="02040503050406030204" pitchFamily="18" charset="0"/>
                          <a:ea typeface="Cambria Math" panose="02040503050406030204" pitchFamily="18" charset="0"/>
                        </a:rPr>
                        <m:t>𝑒</m:t>
                      </m:r>
                      <m:r>
                        <a:rPr lang="ja-JP" altLang="en-US" sz="2400" i="1">
                          <a:latin typeface="Cambria Math" panose="02040503050406030204" pitchFamily="18" charset="0"/>
                          <a:ea typeface="Cambria Math" panose="02040503050406030204" pitchFamily="18" charset="0"/>
                        </a:rPr>
                        <m:t>𝜙</m:t>
                      </m:r>
                      <m:r>
                        <a:rPr lang="ja-JP" altLang="en-US"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𝑚</m:t>
                      </m:r>
                    </m:oMath>
                  </m:oMathPara>
                </a14:m>
                <a:endParaRPr lang="ja-JP" altLang="en-US" sz="2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3074561" y="2004573"/>
                <a:ext cx="2984728" cy="369332"/>
              </a:xfrm>
              <a:prstGeom prst="rect">
                <a:avLst/>
              </a:prstGeom>
              <a:blipFill rotWithShape="0">
                <a:blip r:embed="rId4"/>
                <a:stretch>
                  <a:fillRect l="-1837" t="-143333" r="-816" b="-178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569418" y="2458686"/>
                <a:ext cx="29622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𝐸</m:t>
                      </m:r>
                      <m:r>
                        <a:rPr lang="en-US" altLang="ja-JP" sz="2400" i="1">
                          <a:latin typeface="Cambria Math" panose="02040503050406030204" pitchFamily="18" charset="0"/>
                        </a:rPr>
                        <m:t>−</m:t>
                      </m:r>
                      <m:r>
                        <a:rPr lang="en-US" altLang="ja-JP" sz="2400" i="1">
                          <a:latin typeface="Cambria Math" panose="02040503050406030204" pitchFamily="18" charset="0"/>
                        </a:rPr>
                        <m:t>𝑚</m:t>
                      </m:r>
                      <m:r>
                        <a:rPr lang="en-US" altLang="ja-JP" sz="2400" i="1">
                          <a:latin typeface="Cambria Math" panose="02040503050406030204" pitchFamily="18" charset="0"/>
                        </a:rPr>
                        <m:t>−</m:t>
                      </m:r>
                      <m:r>
                        <a:rPr lang="en-US" altLang="ja-JP" sz="2400" i="1">
                          <a:latin typeface="Cambria Math" panose="02040503050406030204" pitchFamily="18" charset="0"/>
                        </a:rPr>
                        <m:t>𝑒</m:t>
                      </m:r>
                      <m:r>
                        <a:rPr lang="ja-JP" altLang="en-US" sz="2400" i="1">
                          <a:latin typeface="Cambria Math" panose="02040503050406030204" pitchFamily="18" charset="0"/>
                        </a:rPr>
                        <m:t>𝜙</m:t>
                      </m:r>
                      <m:r>
                        <a:rPr lang="en-US" altLang="ja-JP" sz="2400" i="1">
                          <a:latin typeface="Cambria Math" panose="02040503050406030204" pitchFamily="18" charset="0"/>
                        </a:rPr>
                        <m:t>=</m:t>
                      </m:r>
                      <m:r>
                        <a:rPr lang="en-US" altLang="ja-JP" sz="2400" i="1">
                          <a:latin typeface="Cambria Math" panose="02040503050406030204" pitchFamily="18" charset="0"/>
                        </a:rPr>
                        <m:t>𝑇</m:t>
                      </m:r>
                      <m:r>
                        <a:rPr lang="en-US" altLang="ja-JP" sz="2400" i="1">
                          <a:latin typeface="Cambria Math" panose="02040503050406030204" pitchFamily="18" charset="0"/>
                        </a:rPr>
                        <m:t>−</m:t>
                      </m:r>
                      <m:r>
                        <a:rPr lang="en-US" altLang="ja-JP" sz="2400" i="1">
                          <a:latin typeface="Cambria Math" panose="02040503050406030204" pitchFamily="18" charset="0"/>
                        </a:rPr>
                        <m:t>𝑒</m:t>
                      </m:r>
                      <m:r>
                        <a:rPr lang="ja-JP" altLang="en-US" sz="2400" i="1">
                          <a:latin typeface="Cambria Math" panose="02040503050406030204" pitchFamily="18" charset="0"/>
                        </a:rPr>
                        <m:t>𝜙</m:t>
                      </m:r>
                    </m:oMath>
                  </m:oMathPara>
                </a14:m>
                <a:endParaRPr lang="en-US" altLang="ja-JP" sz="24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569418" y="2458686"/>
                <a:ext cx="2962286" cy="369332"/>
              </a:xfrm>
              <a:prstGeom prst="rect">
                <a:avLst/>
              </a:prstGeom>
              <a:blipFill rotWithShape="0">
                <a:blip r:embed="rId5"/>
                <a:stretch>
                  <a:fillRect l="-1852" r="-2881" b="-3278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569630" y="2938183"/>
                <a:ext cx="459183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00" i="1" smtClean="0">
                          <a:latin typeface="Cambria Math" panose="02040503050406030204" pitchFamily="18" charset="0"/>
                        </a:rPr>
                        <m:t>𝐸</m:t>
                      </m:r>
                      <m:r>
                        <a:rPr lang="en-US" altLang="ja-JP" sz="2400" i="1" smtClean="0">
                          <a:latin typeface="Cambria Math" panose="02040503050406030204" pitchFamily="18" charset="0"/>
                        </a:rPr>
                        <m:t>+</m:t>
                      </m:r>
                      <m:r>
                        <a:rPr lang="en-US" altLang="ja-JP" sz="2400" i="1" smtClean="0">
                          <a:latin typeface="Cambria Math" panose="02040503050406030204" pitchFamily="18" charset="0"/>
                        </a:rPr>
                        <m:t>𝑚</m:t>
                      </m:r>
                      <m:r>
                        <a:rPr lang="en-US" altLang="ja-JP" sz="2400" i="1" smtClean="0">
                          <a:latin typeface="Cambria Math" panose="02040503050406030204" pitchFamily="18" charset="0"/>
                        </a:rPr>
                        <m:t>−</m:t>
                      </m:r>
                      <m:r>
                        <a:rPr lang="en-US" altLang="ja-JP" sz="2400" i="1" smtClean="0">
                          <a:latin typeface="Cambria Math" panose="02040503050406030204" pitchFamily="18" charset="0"/>
                        </a:rPr>
                        <m:t>𝑒</m:t>
                      </m:r>
                      <m:r>
                        <a:rPr lang="ja-JP" altLang="en-US" sz="2400" i="1">
                          <a:latin typeface="Cambria Math" panose="02040503050406030204" pitchFamily="18" charset="0"/>
                        </a:rPr>
                        <m:t>𝜙</m:t>
                      </m:r>
                      <m:r>
                        <a:rPr lang="en-US" altLang="ja-JP" sz="2400" i="1">
                          <a:latin typeface="Cambria Math" panose="02040503050406030204" pitchFamily="18" charset="0"/>
                        </a:rPr>
                        <m:t>=2</m:t>
                      </m:r>
                      <m:r>
                        <a:rPr lang="en-US" altLang="ja-JP" sz="2400" i="1">
                          <a:latin typeface="Cambria Math" panose="02040503050406030204" pitchFamily="18" charset="0"/>
                        </a:rPr>
                        <m:t>𝑚</m:t>
                      </m:r>
                      <m:r>
                        <a:rPr lang="en-US" altLang="ja-JP" sz="2400" i="1">
                          <a:latin typeface="Cambria Math" panose="02040503050406030204" pitchFamily="18" charset="0"/>
                        </a:rPr>
                        <m:t>+</m:t>
                      </m:r>
                      <m:r>
                        <a:rPr lang="en-US" altLang="ja-JP" sz="2400" i="1">
                          <a:latin typeface="Cambria Math" panose="02040503050406030204" pitchFamily="18" charset="0"/>
                        </a:rPr>
                        <m:t>𝑇</m:t>
                      </m:r>
                      <m:r>
                        <a:rPr lang="en-US" altLang="ja-JP" sz="2400" b="0" i="1" smtClean="0">
                          <a:latin typeface="Cambria Math" panose="02040503050406030204" pitchFamily="18" charset="0"/>
                        </a:rPr>
                        <m:t>−</m:t>
                      </m:r>
                      <m:r>
                        <a:rPr lang="en-US" altLang="ja-JP" sz="2400" i="1">
                          <a:latin typeface="Cambria Math" panose="02040503050406030204" pitchFamily="18" charset="0"/>
                        </a:rPr>
                        <m:t>𝑒</m:t>
                      </m:r>
                      <m:r>
                        <a:rPr lang="ja-JP" altLang="en-US" sz="2400" i="1">
                          <a:latin typeface="Cambria Math" panose="02040503050406030204" pitchFamily="18" charset="0"/>
                        </a:rPr>
                        <m:t>𝜙</m:t>
                      </m:r>
                      <m:r>
                        <a:rPr lang="ja-JP" altLang="en-US" sz="2400" i="1">
                          <a:latin typeface="Cambria Math" panose="02040503050406030204" pitchFamily="18" charset="0"/>
                        </a:rPr>
                        <m:t>≈2</m:t>
                      </m:r>
                      <m:r>
                        <a:rPr lang="en-US" altLang="ja-JP" sz="2400" i="1">
                          <a:latin typeface="Cambria Math" panose="02040503050406030204" pitchFamily="18" charset="0"/>
                        </a:rPr>
                        <m:t>𝑚</m:t>
                      </m:r>
                    </m:oMath>
                  </m:oMathPara>
                </a14:m>
                <a:endParaRPr lang="en-US" altLang="ja-JP" sz="24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569630" y="2938183"/>
                <a:ext cx="4591834" cy="369332"/>
              </a:xfrm>
              <a:prstGeom prst="rect">
                <a:avLst/>
              </a:prstGeom>
              <a:blipFill rotWithShape="0">
                <a:blip r:embed="rId6"/>
                <a:stretch>
                  <a:fillRect l="-1061" r="-398" b="-3278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569418" y="3949784"/>
                <a:ext cx="2926955" cy="7035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latin typeface="Cambria Math" charset="0"/>
                            </a:rPr>
                          </m:ctrlPr>
                        </m:sSubPr>
                        <m:e>
                          <m:r>
                            <a:rPr lang="el-GR" altLang="ja-JP"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rPr>
                            <m:t>𝐵</m:t>
                          </m:r>
                        </m:sub>
                      </m:sSub>
                      <m:r>
                        <a:rPr lang="en-US" altLang="ja-JP" sz="2400" i="1">
                          <a:latin typeface="Cambria Math" panose="02040503050406030204" pitchFamily="18" charset="0"/>
                          <a:ea typeface="Cambria Math" panose="02040503050406030204" pitchFamily="18" charset="0"/>
                        </a:rPr>
                        <m:t>≈</m:t>
                      </m:r>
                      <m:f>
                        <m:fPr>
                          <m:ctrlPr>
                            <a:rPr lang="en-US" altLang="ja-JP" sz="2400" i="1">
                              <a:latin typeface="Cambria Math" charset="0"/>
                              <a:ea typeface="Cambria Math" panose="02040503050406030204" pitchFamily="18" charset="0"/>
                            </a:rPr>
                          </m:ctrlPr>
                        </m:fPr>
                        <m:num>
                          <m:r>
                            <a:rPr lang="ja-JP" altLang="en-US" sz="2400" b="1" i="1">
                              <a:latin typeface="Cambria Math" panose="02040503050406030204" pitchFamily="18" charset="0"/>
                              <a:ea typeface="Cambria Math" panose="02040503050406030204" pitchFamily="18" charset="0"/>
                            </a:rPr>
                            <m:t>𝝈</m:t>
                          </m:r>
                          <m:r>
                            <a:rPr lang="ja-JP" altLang="en-US"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m:t>
                          </m:r>
                          <m:r>
                            <a:rPr lang="en-US" altLang="ja-JP" sz="2400" b="1" i="1">
                              <a:latin typeface="Cambria Math" panose="02040503050406030204" pitchFamily="18" charset="0"/>
                              <a:ea typeface="Cambria Math" panose="02040503050406030204" pitchFamily="18" charset="0"/>
                            </a:rPr>
                            <m:t>𝒑</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m:t>
                          </m:r>
                          <m:r>
                            <a:rPr lang="en-US" altLang="ja-JP" sz="2400" b="1" i="1">
                              <a:latin typeface="Cambria Math" panose="02040503050406030204" pitchFamily="18" charset="0"/>
                              <a:ea typeface="Cambria Math" panose="02040503050406030204" pitchFamily="18" charset="0"/>
                            </a:rPr>
                            <m:t>𝑨</m:t>
                          </m:r>
                          <m:r>
                            <a:rPr lang="en-US" altLang="ja-JP" sz="2400" i="1">
                              <a:latin typeface="Cambria Math" panose="02040503050406030204" pitchFamily="18" charset="0"/>
                              <a:ea typeface="Cambria Math" panose="02040503050406030204" pitchFamily="18" charset="0"/>
                            </a:rPr>
                            <m:t>) </m:t>
                          </m:r>
                        </m:num>
                        <m:den>
                          <m:r>
                            <a:rPr lang="en-US" altLang="ja-JP" sz="2400" i="1">
                              <a:latin typeface="Cambria Math" panose="02040503050406030204" pitchFamily="18" charset="0"/>
                              <a:ea typeface="Cambria Math" panose="02040503050406030204" pitchFamily="18" charset="0"/>
                            </a:rPr>
                            <m:t>2</m:t>
                          </m:r>
                          <m:r>
                            <a:rPr lang="en-US" altLang="ja-JP" sz="2400" i="1">
                              <a:latin typeface="Cambria Math" panose="02040503050406030204" pitchFamily="18" charset="0"/>
                              <a:ea typeface="Cambria Math" panose="02040503050406030204" pitchFamily="18" charset="0"/>
                            </a:rPr>
                            <m:t>𝑚</m:t>
                          </m:r>
                        </m:den>
                      </m:f>
                      <m:sSub>
                        <m:sSubPr>
                          <m:ctrlPr>
                            <a:rPr lang="en-US" altLang="ja-JP" sz="2400" i="1">
                              <a:latin typeface="Cambria Math" charset="0"/>
                              <a:ea typeface="Cambria Math" panose="02040503050406030204" pitchFamily="18" charset="0"/>
                            </a:rPr>
                          </m:ctrlPr>
                        </m:sSubPr>
                        <m:e>
                          <m:r>
                            <a:rPr lang="el-GR" altLang="ja-JP"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ea typeface="Cambria Math" panose="02040503050406030204" pitchFamily="18" charset="0"/>
                            </a:rPr>
                            <m:t>𝐴</m:t>
                          </m:r>
                        </m:sub>
                      </m:sSub>
                    </m:oMath>
                  </m:oMathPara>
                </a14:m>
                <a:endParaRPr lang="ja-JP" altLang="en-US" sz="24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569418" y="3949784"/>
                <a:ext cx="2926955" cy="703526"/>
              </a:xfrm>
              <a:prstGeom prst="rect">
                <a:avLst/>
              </a:prstGeom>
              <a:blipFill rotWithShape="0">
                <a:blip r:embed="rId7"/>
                <a:stretch>
                  <a:fillRect/>
                </a:stretch>
              </a:blipFill>
            </p:spPr>
            <p:txBody>
              <a:bodyPr/>
              <a:lstStyle/>
              <a:p>
                <a:r>
                  <a:rPr lang="ja-JP" altLang="en-US">
                    <a:noFill/>
                  </a:rPr>
                  <a:t> </a:t>
                </a:r>
              </a:p>
            </p:txBody>
          </p:sp>
        </mc:Fallback>
      </mc:AlternateContent>
      <p:sp>
        <p:nvSpPr>
          <p:cNvPr id="8" name="テキスト ボックス 7"/>
          <p:cNvSpPr txBox="1"/>
          <p:nvPr/>
        </p:nvSpPr>
        <p:spPr>
          <a:xfrm>
            <a:off x="5183425" y="416267"/>
            <a:ext cx="652073" cy="1015663"/>
          </a:xfrm>
          <a:prstGeom prst="rect">
            <a:avLst/>
          </a:prstGeom>
          <a:noFill/>
        </p:spPr>
        <p:txBody>
          <a:bodyPr wrap="square" rtlCol="0">
            <a:spAutoFit/>
          </a:bodyPr>
          <a:lstStyle/>
          <a:p>
            <a:pPr>
              <a:lnSpc>
                <a:spcPct val="150000"/>
              </a:lnSpc>
            </a:pPr>
            <a:r>
              <a:rPr lang="en-US" altLang="ja-JP" sz="2400" dirty="0"/>
              <a:t>(1)</a:t>
            </a:r>
          </a:p>
          <a:p>
            <a:r>
              <a:rPr lang="en-US" altLang="ja-JP" sz="2400" dirty="0"/>
              <a:t>(2)</a:t>
            </a:r>
            <a:endParaRPr lang="ja-JP" altLang="en-US" sz="2400" dirty="0"/>
          </a:p>
        </p:txBody>
      </p:sp>
      <p:sp>
        <p:nvSpPr>
          <p:cNvPr id="9" name="テキスト ボックス 8"/>
          <p:cNvSpPr txBox="1"/>
          <p:nvPr/>
        </p:nvSpPr>
        <p:spPr>
          <a:xfrm>
            <a:off x="439228" y="3451091"/>
            <a:ext cx="2237711" cy="461665"/>
          </a:xfrm>
          <a:prstGeom prst="rect">
            <a:avLst/>
          </a:prstGeom>
          <a:noFill/>
        </p:spPr>
        <p:txBody>
          <a:bodyPr wrap="square" rtlCol="0">
            <a:spAutoFit/>
          </a:bodyPr>
          <a:lstStyle/>
          <a:p>
            <a:r>
              <a:rPr lang="en-US" altLang="ja-JP" sz="2400" dirty="0"/>
              <a:t>Assign to (2)</a:t>
            </a:r>
            <a:endParaRPr lang="ja-JP" altLang="en-US" sz="2400" dirty="0"/>
          </a:p>
        </p:txBody>
      </p:sp>
      <p:sp>
        <p:nvSpPr>
          <p:cNvPr id="10" name="テキスト ボックス 9"/>
          <p:cNvSpPr txBox="1"/>
          <p:nvPr/>
        </p:nvSpPr>
        <p:spPr>
          <a:xfrm>
            <a:off x="439228" y="4730120"/>
            <a:ext cx="3291102" cy="461665"/>
          </a:xfrm>
          <a:prstGeom prst="rect">
            <a:avLst/>
          </a:prstGeom>
          <a:noFill/>
        </p:spPr>
        <p:txBody>
          <a:bodyPr wrap="square" rtlCol="0">
            <a:spAutoFit/>
          </a:bodyPr>
          <a:lstStyle/>
          <a:p>
            <a:r>
              <a:rPr lang="en-US" altLang="ja-JP" sz="2400" dirty="0"/>
              <a:t>Substitute for (1)</a:t>
            </a:r>
            <a:endParaRPr lang="ja-JP" altLang="en-US" sz="2400" dirty="0"/>
          </a:p>
        </p:txBody>
      </p:sp>
      <mc:AlternateContent xmlns:mc="http://schemas.openxmlformats.org/markup-compatibility/2006" xmlns:a14="http://schemas.microsoft.com/office/drawing/2010/main">
        <mc:Choice Requires="a14">
          <p:sp>
            <p:nvSpPr>
              <p:cNvPr id="11" name="テキスト ボックス 10"/>
              <p:cNvSpPr txBox="1"/>
              <p:nvPr/>
            </p:nvSpPr>
            <p:spPr>
              <a:xfrm>
                <a:off x="569418" y="5151686"/>
                <a:ext cx="7149829" cy="80990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d>
                        <m:dPr>
                          <m:ctrlPr>
                            <a:rPr lang="en-US" altLang="ja-JP" sz="2400" i="1">
                              <a:latin typeface="Cambria Math" charset="0"/>
                            </a:rPr>
                          </m:ctrlPr>
                        </m:dPr>
                        <m:e>
                          <m:r>
                            <a:rPr lang="en-US" altLang="ja-JP" sz="2400" i="1">
                              <a:latin typeface="Cambria Math" panose="02040503050406030204" pitchFamily="18" charset="0"/>
                            </a:rPr>
                            <m:t>𝑇</m:t>
                          </m:r>
                          <m:r>
                            <a:rPr lang="en-US" altLang="ja-JP" sz="2400" i="1">
                              <a:latin typeface="Cambria Math" panose="02040503050406030204" pitchFamily="18" charset="0"/>
                            </a:rPr>
                            <m:t>−</m:t>
                          </m:r>
                          <m:r>
                            <a:rPr lang="en-US" altLang="ja-JP" sz="2400" i="1">
                              <a:latin typeface="Cambria Math" panose="02040503050406030204" pitchFamily="18" charset="0"/>
                            </a:rPr>
                            <m:t>𝑒</m:t>
                          </m:r>
                          <m:r>
                            <a:rPr lang="ja-JP" altLang="en-US" sz="2400" i="1">
                              <a:latin typeface="Cambria Math" panose="02040503050406030204" pitchFamily="18" charset="0"/>
                            </a:rPr>
                            <m:t>𝜙</m:t>
                          </m:r>
                        </m:e>
                      </m:d>
                      <m:sSub>
                        <m:sSubPr>
                          <m:ctrlPr>
                            <a:rPr lang="en-US" altLang="ja-JP" sz="2400" i="1">
                              <a:latin typeface="Cambria Math" charset="0"/>
                            </a:rPr>
                          </m:ctrlPr>
                        </m:sSubPr>
                        <m:e>
                          <m:r>
                            <a:rPr lang="ja-JP" altLang="en-US" sz="2400" i="1">
                              <a:latin typeface="Cambria Math" panose="02040503050406030204" pitchFamily="18" charset="0"/>
                            </a:rPr>
                            <m:t>𝜓</m:t>
                          </m:r>
                        </m:e>
                        <m:sub>
                          <m:r>
                            <a:rPr lang="en-US" altLang="ja-JP" sz="2400" i="1">
                              <a:latin typeface="Cambria Math" panose="02040503050406030204" pitchFamily="18" charset="0"/>
                            </a:rPr>
                            <m:t>𝐴</m:t>
                          </m:r>
                        </m:sub>
                      </m:sSub>
                      <m:r>
                        <a:rPr lang="en-US" altLang="ja-JP" sz="2400" i="1">
                          <a:latin typeface="Cambria Math" panose="02040503050406030204" pitchFamily="18" charset="0"/>
                          <a:ea typeface="Cambria Math" panose="02040503050406030204" pitchFamily="18" charset="0"/>
                        </a:rPr>
                        <m:t>≈</m:t>
                      </m:r>
                      <m:f>
                        <m:fPr>
                          <m:ctrlPr>
                            <a:rPr lang="en-US" altLang="ja-JP" sz="2400" i="1">
                              <a:latin typeface="Cambria Math" charset="0"/>
                              <a:ea typeface="Cambria Math" panose="02040503050406030204" pitchFamily="18" charset="0"/>
                            </a:rPr>
                          </m:ctrlPr>
                        </m:fPr>
                        <m:num>
                          <m:d>
                            <m:dPr>
                              <m:begChr m:val="["/>
                              <m:endChr m:val="]"/>
                              <m:ctrlPr>
                                <a:rPr lang="en-US" altLang="ja-JP" sz="2400" b="1" i="1">
                                  <a:latin typeface="Cambria Math" charset="0"/>
                                  <a:ea typeface="Cambria Math" panose="02040503050406030204" pitchFamily="18" charset="0"/>
                                </a:rPr>
                              </m:ctrlPr>
                            </m:dPr>
                            <m:e>
                              <m:r>
                                <a:rPr lang="ja-JP" altLang="en-US" sz="2400" b="1" i="1">
                                  <a:latin typeface="Cambria Math" panose="02040503050406030204" pitchFamily="18" charset="0"/>
                                  <a:ea typeface="Cambria Math" panose="02040503050406030204" pitchFamily="18" charset="0"/>
                                </a:rPr>
                                <m:t>𝝈</m:t>
                              </m:r>
                              <m:r>
                                <a:rPr lang="ja-JP" altLang="en-US" sz="2400" i="1">
                                  <a:latin typeface="Cambria Math" panose="02040503050406030204" pitchFamily="18" charset="0"/>
                                  <a:ea typeface="Cambria Math" panose="02040503050406030204" pitchFamily="18" charset="0"/>
                                </a:rPr>
                                <m:t>∙</m:t>
                              </m:r>
                              <m:d>
                                <m:dPr>
                                  <m:ctrlPr>
                                    <a:rPr lang="en-US" altLang="ja-JP" sz="2400" b="1" i="1">
                                      <a:latin typeface="Cambria Math" charset="0"/>
                                      <a:ea typeface="Cambria Math" panose="02040503050406030204" pitchFamily="18" charset="0"/>
                                    </a:rPr>
                                  </m:ctrlPr>
                                </m:dPr>
                                <m:e>
                                  <m:r>
                                    <a:rPr lang="en-US" altLang="ja-JP" sz="2400" b="1" i="1">
                                      <a:latin typeface="Cambria Math" panose="02040503050406030204" pitchFamily="18" charset="0"/>
                                      <a:ea typeface="Cambria Math" panose="02040503050406030204" pitchFamily="18" charset="0"/>
                                    </a:rPr>
                                    <m:t>𝒑</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m:t>
                                  </m:r>
                                  <m:r>
                                    <a:rPr lang="en-US" altLang="ja-JP" sz="2400" b="1" i="1">
                                      <a:latin typeface="Cambria Math" panose="02040503050406030204" pitchFamily="18" charset="0"/>
                                      <a:ea typeface="Cambria Math" panose="02040503050406030204" pitchFamily="18" charset="0"/>
                                    </a:rPr>
                                    <m:t>𝑨</m:t>
                                  </m:r>
                                </m:e>
                              </m:d>
                            </m:e>
                          </m:d>
                          <m:r>
                            <a:rPr lang="en-US" altLang="ja-JP" sz="2400" i="1">
                              <a:latin typeface="Cambria Math" panose="02040503050406030204" pitchFamily="18" charset="0"/>
                              <a:ea typeface="Cambria Math" panose="02040503050406030204" pitchFamily="18" charset="0"/>
                            </a:rPr>
                            <m:t>∙[</m:t>
                          </m:r>
                          <m:r>
                            <a:rPr lang="ja-JP" altLang="en-US" sz="2400" b="1" i="1">
                              <a:latin typeface="Cambria Math" panose="02040503050406030204" pitchFamily="18" charset="0"/>
                              <a:ea typeface="Cambria Math" panose="02040503050406030204" pitchFamily="18" charset="0"/>
                            </a:rPr>
                            <m:t>𝝈</m:t>
                          </m:r>
                          <m:r>
                            <a:rPr lang="ja-JP" altLang="en-US" sz="2400" i="1">
                              <a:latin typeface="Cambria Math" panose="02040503050406030204" pitchFamily="18" charset="0"/>
                              <a:ea typeface="Cambria Math" panose="02040503050406030204" pitchFamily="18" charset="0"/>
                            </a:rPr>
                            <m:t>∙</m:t>
                          </m:r>
                          <m:d>
                            <m:dPr>
                              <m:ctrlPr>
                                <a:rPr lang="en-US" altLang="ja-JP" sz="2400" b="1" i="1">
                                  <a:latin typeface="Cambria Math" charset="0"/>
                                  <a:ea typeface="Cambria Math" panose="02040503050406030204" pitchFamily="18" charset="0"/>
                                </a:rPr>
                              </m:ctrlPr>
                            </m:dPr>
                            <m:e>
                              <m:r>
                                <a:rPr lang="en-US" altLang="ja-JP" sz="2400" b="1" i="1">
                                  <a:latin typeface="Cambria Math" panose="02040503050406030204" pitchFamily="18" charset="0"/>
                                  <a:ea typeface="Cambria Math" panose="02040503050406030204" pitchFamily="18" charset="0"/>
                                </a:rPr>
                                <m:t>𝒑</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m:t>
                              </m:r>
                              <m:r>
                                <a:rPr lang="en-US" altLang="ja-JP" sz="2400" b="1" i="1">
                                  <a:latin typeface="Cambria Math" panose="02040503050406030204" pitchFamily="18" charset="0"/>
                                  <a:ea typeface="Cambria Math" panose="02040503050406030204" pitchFamily="18" charset="0"/>
                                </a:rPr>
                                <m:t>𝑨</m:t>
                              </m:r>
                            </m:e>
                          </m:d>
                          <m:r>
                            <a:rPr lang="en-US" altLang="ja-JP" sz="2400" i="1">
                              <a:latin typeface="Cambria Math" panose="02040503050406030204" pitchFamily="18" charset="0"/>
                              <a:ea typeface="Cambria Math" panose="02040503050406030204" pitchFamily="18" charset="0"/>
                            </a:rPr>
                            <m:t>]</m:t>
                          </m:r>
                        </m:num>
                        <m:den>
                          <m:r>
                            <a:rPr lang="en-US" altLang="ja-JP" sz="2400" i="1">
                              <a:latin typeface="Cambria Math" panose="02040503050406030204" pitchFamily="18" charset="0"/>
                              <a:ea typeface="Cambria Math" panose="02040503050406030204" pitchFamily="18" charset="0"/>
                            </a:rPr>
                            <m:t>2</m:t>
                          </m:r>
                          <m:r>
                            <a:rPr lang="en-US" altLang="ja-JP" sz="2400" i="1">
                              <a:latin typeface="Cambria Math" panose="02040503050406030204" pitchFamily="18" charset="0"/>
                              <a:ea typeface="Cambria Math" panose="02040503050406030204" pitchFamily="18" charset="0"/>
                            </a:rPr>
                            <m:t>𝑚</m:t>
                          </m:r>
                        </m:den>
                      </m:f>
                      <m:sSub>
                        <m:sSubPr>
                          <m:ctrlPr>
                            <a:rPr lang="en-US" altLang="ja-JP" sz="2400" i="1">
                              <a:latin typeface="Cambria Math" charset="0"/>
                              <a:ea typeface="Cambria Math" panose="02040503050406030204" pitchFamily="18" charset="0"/>
                            </a:rPr>
                          </m:ctrlPr>
                        </m:sSubPr>
                        <m:e>
                          <m:r>
                            <a:rPr lang="ja-JP" altLang="en-US" sz="2400" i="1">
                              <a:latin typeface="Cambria Math" panose="02040503050406030204" pitchFamily="18" charset="0"/>
                              <a:ea typeface="Cambria Math" panose="02040503050406030204" pitchFamily="18" charset="0"/>
                            </a:rPr>
                            <m:t>𝜓</m:t>
                          </m:r>
                        </m:e>
                        <m:sub>
                          <m:r>
                            <a:rPr lang="en-US" altLang="ja-JP" sz="2400" i="1">
                              <a:latin typeface="Cambria Math" panose="02040503050406030204" pitchFamily="18" charset="0"/>
                              <a:ea typeface="Cambria Math" panose="02040503050406030204" pitchFamily="18" charset="0"/>
                            </a:rPr>
                            <m:t>𝐴</m:t>
                          </m:r>
                        </m:sub>
                      </m:sSub>
                    </m:oMath>
                  </m:oMathPara>
                </a14:m>
                <a:endParaRPr lang="ja-JP" altLang="en-US" sz="24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569418" y="5151686"/>
                <a:ext cx="7149829" cy="809902"/>
              </a:xfrm>
              <a:prstGeom prst="rect">
                <a:avLst/>
              </a:prstGeom>
              <a:blipFill rotWithShape="0">
                <a:blip r:embed="rId8"/>
                <a:stretch>
                  <a:fillRect/>
                </a:stretch>
              </a:blipFill>
            </p:spPr>
            <p:txBody>
              <a:bodyPr/>
              <a:lstStyle/>
              <a:p>
                <a:r>
                  <a:rPr lang="ja-JP" altLang="en-US">
                    <a:noFill/>
                  </a:rPr>
                  <a:t> </a:t>
                </a:r>
              </a:p>
            </p:txBody>
          </p:sp>
        </mc:Fallback>
      </mc:AlternateContent>
      <p:sp>
        <p:nvSpPr>
          <p:cNvPr id="12" name="スライド番号プレースホルダー 11"/>
          <p:cNvSpPr>
            <a:spLocks noGrp="1"/>
          </p:cNvSpPr>
          <p:nvPr>
            <p:ph type="sldNum" sz="quarter" idx="12"/>
          </p:nvPr>
        </p:nvSpPr>
        <p:spPr/>
        <p:txBody>
          <a:bodyPr/>
          <a:lstStyle/>
          <a:p>
            <a:fld id="{181D7695-31A9-49A4-833B-00A1E1F8F3EA}" type="slidenum">
              <a:rPr lang="ja-JP" altLang="en-US" smtClean="0"/>
              <a:pPr/>
              <a:t>39</a:t>
            </a:fld>
            <a:endParaRPr lang="ja-JP" altLang="en-US"/>
          </a:p>
        </p:txBody>
      </p:sp>
    </p:spTree>
    <p:extLst>
      <p:ext uri="{BB962C8B-B14F-4D97-AF65-F5344CB8AC3E}">
        <p14:creationId xmlns:p14="http://schemas.microsoft.com/office/powerpoint/2010/main" val="7087698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393167" y="763326"/>
            <a:ext cx="8627105" cy="1200329"/>
          </a:xfrm>
          <a:prstGeom prst="rect">
            <a:avLst/>
          </a:prstGeom>
          <a:noFill/>
        </p:spPr>
        <p:txBody>
          <a:bodyPr wrap="none" rtlCol="0">
            <a:spAutoFit/>
          </a:bodyPr>
          <a:lstStyle/>
          <a:p>
            <a:r>
              <a:rPr lang="en-US" altLang="ja-JP" sz="2400" dirty="0"/>
              <a:t>But in reality,  g-factor is not truly 2 because of quantum correction.</a:t>
            </a:r>
          </a:p>
          <a:p>
            <a:r>
              <a:rPr lang="en-US" altLang="ja-JP" sz="2400" dirty="0"/>
              <a:t>It called anomalous magnetic moment</a:t>
            </a:r>
          </a:p>
          <a:p>
            <a:endParaRPr lang="en-US" altLang="ja-JP" sz="2400" dirty="0"/>
          </a:p>
        </p:txBody>
      </p:sp>
      <p:sp>
        <p:nvSpPr>
          <p:cNvPr id="11" name="テキスト ボックス 10"/>
          <p:cNvSpPr txBox="1"/>
          <p:nvPr/>
        </p:nvSpPr>
        <p:spPr>
          <a:xfrm>
            <a:off x="945788" y="1956996"/>
            <a:ext cx="6688113" cy="830997"/>
          </a:xfrm>
          <a:prstGeom prst="rect">
            <a:avLst/>
          </a:prstGeom>
          <a:noFill/>
        </p:spPr>
        <p:txBody>
          <a:bodyPr wrap="none" rtlCol="0">
            <a:spAutoFit/>
          </a:bodyPr>
          <a:lstStyle/>
          <a:p>
            <a:r>
              <a:rPr lang="en-US" altLang="ja-JP" sz="2400" dirty="0"/>
              <a:t>Theoretical value</a:t>
            </a:r>
            <a:r>
              <a:rPr lang="ja-JP" altLang="en-US" sz="2400" dirty="0"/>
              <a:t>　</a:t>
            </a:r>
            <a:r>
              <a:rPr lang="is-IS" altLang="ja-JP" sz="2400" dirty="0"/>
              <a:t>2.0023318361 ± 0.0000000010  </a:t>
            </a:r>
          </a:p>
          <a:p>
            <a:r>
              <a:rPr lang="en-US" altLang="ja-JP" sz="2400" dirty="0"/>
              <a:t>Measured value  </a:t>
            </a:r>
            <a:r>
              <a:rPr lang="ja-JP" altLang="en-US" sz="2400" dirty="0"/>
              <a:t>　</a:t>
            </a:r>
            <a:r>
              <a:rPr lang="is-IS" altLang="ja-JP" sz="2400" dirty="0"/>
              <a:t>2.0023318414 ± 0.0000000012 </a:t>
            </a:r>
            <a:endParaRPr lang="en-US" altLang="ja-JP" sz="2400" dirty="0"/>
          </a:p>
        </p:txBody>
      </p:sp>
      <p:sp>
        <p:nvSpPr>
          <p:cNvPr id="12" name="テキスト ボックス 11"/>
          <p:cNvSpPr txBox="1"/>
          <p:nvPr/>
        </p:nvSpPr>
        <p:spPr>
          <a:xfrm>
            <a:off x="945788" y="3111785"/>
            <a:ext cx="5487232" cy="830997"/>
          </a:xfrm>
          <a:prstGeom prst="rect">
            <a:avLst/>
          </a:prstGeom>
          <a:noFill/>
        </p:spPr>
        <p:txBody>
          <a:bodyPr wrap="square" rtlCol="0">
            <a:spAutoFit/>
          </a:bodyPr>
          <a:lstStyle/>
          <a:p>
            <a:r>
              <a:rPr lang="en-US" altLang="ja-JP" sz="2400" dirty="0">
                <a:solidFill>
                  <a:schemeClr val="accent2"/>
                </a:solidFill>
              </a:rPr>
              <a:t>The muon g-factor can be affected  by physics beyond the Standard Model</a:t>
            </a:r>
            <a:endParaRPr lang="ja-JP" altLang="en-US" sz="2400" dirty="0">
              <a:solidFill>
                <a:schemeClr val="accent2"/>
              </a:solidFill>
            </a:endParaRPr>
          </a:p>
        </p:txBody>
      </p:sp>
      <p:sp>
        <p:nvSpPr>
          <p:cNvPr id="2" name="右矢印 1"/>
          <p:cNvSpPr/>
          <p:nvPr/>
        </p:nvSpPr>
        <p:spPr>
          <a:xfrm>
            <a:off x="2671637" y="4266574"/>
            <a:ext cx="1017767" cy="469127"/>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222143" y="4085640"/>
            <a:ext cx="4439479" cy="830997"/>
          </a:xfrm>
          <a:prstGeom prst="rect">
            <a:avLst/>
          </a:prstGeom>
          <a:noFill/>
        </p:spPr>
        <p:txBody>
          <a:bodyPr wrap="square" rtlCol="0">
            <a:spAutoFit/>
          </a:bodyPr>
          <a:lstStyle/>
          <a:p>
            <a:r>
              <a:rPr kumimoji="1" lang="en-US" altLang="ja-JP" sz="2400" dirty="0" smtClean="0"/>
              <a:t>High precision measurement is bein</a:t>
            </a:r>
            <a:r>
              <a:rPr lang="en-US" altLang="ja-JP" sz="2400" dirty="0" smtClean="0"/>
              <a:t>g done in all over the world</a:t>
            </a:r>
            <a:endParaRPr kumimoji="1" lang="ja-JP" altLang="en-US" sz="2400" dirty="0"/>
          </a:p>
        </p:txBody>
      </p:sp>
      <p:sp>
        <p:nvSpPr>
          <p:cNvPr id="4" name="テキスト ボックス 3"/>
          <p:cNvSpPr txBox="1"/>
          <p:nvPr/>
        </p:nvSpPr>
        <p:spPr>
          <a:xfrm>
            <a:off x="1082913" y="5383284"/>
            <a:ext cx="6834146" cy="830997"/>
          </a:xfrm>
          <a:prstGeom prst="rect">
            <a:avLst/>
          </a:prstGeom>
          <a:noFill/>
        </p:spPr>
        <p:txBody>
          <a:bodyPr wrap="square" rtlCol="0">
            <a:spAutoFit/>
          </a:bodyPr>
          <a:lstStyle/>
          <a:p>
            <a:r>
              <a:rPr lang="en-US" altLang="ja-JP" sz="2400" dirty="0" smtClean="0"/>
              <a:t>Of course ,</a:t>
            </a:r>
            <a:r>
              <a:rPr kumimoji="1" lang="en-US" altLang="ja-JP" sz="2400" dirty="0" smtClean="0"/>
              <a:t>  we can’t measure such a high precision, but we want to try it!</a:t>
            </a:r>
            <a:endParaRPr kumimoji="1" lang="ja-JP" altLang="en-US" sz="2400" dirty="0"/>
          </a:p>
        </p:txBody>
      </p:sp>
      <p:sp>
        <p:nvSpPr>
          <p:cNvPr id="5" name="スライド番号プレースホルダー 4"/>
          <p:cNvSpPr>
            <a:spLocks noGrp="1"/>
          </p:cNvSpPr>
          <p:nvPr>
            <p:ph type="sldNum" sz="quarter" idx="12"/>
          </p:nvPr>
        </p:nvSpPr>
        <p:spPr/>
        <p:txBody>
          <a:bodyPr/>
          <a:lstStyle/>
          <a:p>
            <a:fld id="{181D7695-31A9-49A4-833B-00A1E1F8F3EA}" type="slidenum">
              <a:rPr lang="ja-JP" altLang="en-US" smtClean="0"/>
              <a:pPr/>
              <a:t>4</a:t>
            </a:fld>
            <a:endParaRPr lang="ja-JP" altLang="en-US"/>
          </a:p>
        </p:txBody>
      </p:sp>
    </p:spTree>
    <p:extLst>
      <p:ext uri="{BB962C8B-B14F-4D97-AF65-F5344CB8AC3E}">
        <p14:creationId xmlns:p14="http://schemas.microsoft.com/office/powerpoint/2010/main" val="291384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44446" y="361678"/>
            <a:ext cx="4142906" cy="461665"/>
          </a:xfrm>
          <a:prstGeom prst="rect">
            <a:avLst/>
          </a:prstGeom>
          <a:noFill/>
        </p:spPr>
        <p:txBody>
          <a:bodyPr wrap="square" rtlCol="0">
            <a:spAutoFit/>
          </a:bodyPr>
          <a:lstStyle/>
          <a:p>
            <a:r>
              <a:rPr lang="en-US" altLang="ja-JP" sz="2400" dirty="0"/>
              <a:t>Deforming the numerator</a:t>
            </a:r>
            <a:endParaRPr lang="ja-JP" altLang="en-US" sz="2400" dirty="0"/>
          </a:p>
        </p:txBody>
      </p:sp>
      <mc:AlternateContent xmlns:mc="http://schemas.openxmlformats.org/markup-compatibility/2006" xmlns:a14="http://schemas.microsoft.com/office/drawing/2010/main">
        <mc:Choice Requires="a14">
          <p:sp>
            <p:nvSpPr>
              <p:cNvPr id="3" name="テキスト ボックス 2"/>
              <p:cNvSpPr txBox="1"/>
              <p:nvPr/>
            </p:nvSpPr>
            <p:spPr>
              <a:xfrm>
                <a:off x="1066969" y="1002692"/>
                <a:ext cx="334059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sz="2400" i="1">
                              <a:latin typeface="Cambria Math" charset="0"/>
                            </a:rPr>
                          </m:ctrlPr>
                        </m:dPr>
                        <m:e>
                          <m:sSup>
                            <m:sSupPr>
                              <m:ctrlPr>
                                <a:rPr lang="en-US" altLang="ja-JP" sz="2400" i="1">
                                  <a:latin typeface="Cambria Math" charset="0"/>
                                </a:rPr>
                              </m:ctrlPr>
                            </m:sSupPr>
                            <m:e>
                              <m:d>
                                <m:dPr>
                                  <m:ctrlPr>
                                    <a:rPr lang="en-US" altLang="ja-JP" sz="2400" i="1">
                                      <a:latin typeface="Cambria Math" charset="0"/>
                                    </a:rPr>
                                  </m:ctrlPr>
                                </m:dPr>
                                <m:e>
                                  <m:r>
                                    <a:rPr lang="en-US" altLang="ja-JP" sz="2400" b="1" i="1">
                                      <a:latin typeface="Cambria Math" panose="02040503050406030204" pitchFamily="18" charset="0"/>
                                    </a:rPr>
                                    <m:t>𝒑</m:t>
                                  </m:r>
                                  <m:r>
                                    <a:rPr lang="en-US" altLang="ja-JP" sz="2400" i="1">
                                      <a:latin typeface="Cambria Math" panose="02040503050406030204" pitchFamily="18" charset="0"/>
                                    </a:rPr>
                                    <m:t>−</m:t>
                                  </m:r>
                                  <m:r>
                                    <a:rPr lang="en-US" altLang="ja-JP" sz="2400" i="1">
                                      <a:latin typeface="Cambria Math" panose="02040503050406030204" pitchFamily="18" charset="0"/>
                                    </a:rPr>
                                    <m:t>𝑒</m:t>
                                  </m:r>
                                  <m:r>
                                    <a:rPr lang="en-US" altLang="ja-JP" sz="2400" b="1" i="1">
                                      <a:latin typeface="Cambria Math" panose="02040503050406030204" pitchFamily="18" charset="0"/>
                                    </a:rPr>
                                    <m:t>𝑨</m:t>
                                  </m:r>
                                </m:e>
                              </m:d>
                            </m:e>
                            <m:sup>
                              <m:r>
                                <a:rPr lang="en-US" altLang="ja-JP" sz="2400" i="1">
                                  <a:latin typeface="Cambria Math" panose="02040503050406030204" pitchFamily="18" charset="0"/>
                                </a:rPr>
                                <m:t>2</m:t>
                              </m:r>
                            </m:sup>
                          </m:sSup>
                          <m:r>
                            <a:rPr lang="en-US" altLang="ja-JP" sz="2400" i="1">
                              <a:latin typeface="Cambria Math" panose="02040503050406030204" pitchFamily="18" charset="0"/>
                            </a:rPr>
                            <m:t>+</m:t>
                          </m:r>
                          <m:r>
                            <a:rPr lang="en-US" altLang="ja-JP" sz="2400" i="1">
                              <a:latin typeface="Cambria Math" panose="02040503050406030204" pitchFamily="18" charset="0"/>
                            </a:rPr>
                            <m:t>𝑖</m:t>
                          </m:r>
                          <m:r>
                            <a:rPr lang="ja-JP" altLang="en-US" sz="2400" b="1" i="1">
                              <a:latin typeface="Cambria Math" panose="02040503050406030204" pitchFamily="18" charset="0"/>
                            </a:rPr>
                            <m:t>𝝈</m:t>
                          </m:r>
                          <m:r>
                            <a:rPr lang="ja-JP" altLang="en-US" sz="2400" i="1">
                              <a:latin typeface="Cambria Math" panose="02040503050406030204" pitchFamily="18" charset="0"/>
                            </a:rPr>
                            <m:t>∙</m:t>
                          </m:r>
                          <m:r>
                            <a:rPr lang="en-US" altLang="ja-JP" sz="2400" i="1">
                              <a:latin typeface="Cambria Math" panose="02040503050406030204" pitchFamily="18" charset="0"/>
                            </a:rPr>
                            <m:t>𝑖𝑒</m:t>
                          </m:r>
                          <m:r>
                            <a:rPr lang="en-US" altLang="ja-JP" sz="2400" b="1" i="1">
                              <a:latin typeface="Cambria Math" panose="02040503050406030204" pitchFamily="18" charset="0"/>
                            </a:rPr>
                            <m:t>𝑩</m:t>
                          </m:r>
                        </m:e>
                      </m:d>
                      <m:sSub>
                        <m:sSubPr>
                          <m:ctrlPr>
                            <a:rPr lang="en-US" altLang="ja-JP" sz="2400" i="1">
                              <a:latin typeface="Cambria Math" charset="0"/>
                            </a:rPr>
                          </m:ctrlPr>
                        </m:sSubPr>
                        <m:e>
                          <m:r>
                            <a:rPr lang="ja-JP" altLang="en-US" sz="2400" i="1">
                              <a:latin typeface="Cambria Math" panose="02040503050406030204" pitchFamily="18" charset="0"/>
                            </a:rPr>
                            <m:t>𝜓</m:t>
                          </m:r>
                        </m:e>
                        <m:sub>
                          <m:r>
                            <a:rPr lang="en-US" altLang="ja-JP" sz="2400" i="1">
                              <a:latin typeface="Cambria Math" panose="02040503050406030204" pitchFamily="18" charset="0"/>
                            </a:rPr>
                            <m:t>𝐴</m:t>
                          </m:r>
                        </m:sub>
                      </m:sSub>
                    </m:oMath>
                  </m:oMathPara>
                </a14:m>
                <a:endParaRPr lang="ja-JP" altLang="en-US" sz="24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1066969" y="1002692"/>
                <a:ext cx="3340594" cy="369332"/>
              </a:xfrm>
              <a:prstGeom prst="rect">
                <a:avLst/>
              </a:prstGeom>
              <a:blipFill rotWithShape="0">
                <a:blip r:embed="rId2"/>
                <a:stretch>
                  <a:fillRect r="-547" b="-32787"/>
                </a:stretch>
              </a:blipFill>
            </p:spPr>
            <p:txBody>
              <a:bodyPr/>
              <a:lstStyle/>
              <a:p>
                <a:r>
                  <a:rPr lang="ja-JP" altLang="en-US">
                    <a:noFill/>
                  </a:rPr>
                  <a:t> </a:t>
                </a:r>
              </a:p>
            </p:txBody>
          </p:sp>
        </mc:Fallback>
      </mc:AlternateContent>
      <p:sp>
        <p:nvSpPr>
          <p:cNvPr id="4" name="テキスト ボックス 3"/>
          <p:cNvSpPr txBox="1"/>
          <p:nvPr/>
        </p:nvSpPr>
        <p:spPr>
          <a:xfrm>
            <a:off x="4987352" y="956525"/>
            <a:ext cx="3876686" cy="461665"/>
          </a:xfrm>
          <a:prstGeom prst="rect">
            <a:avLst/>
          </a:prstGeom>
          <a:noFill/>
        </p:spPr>
        <p:txBody>
          <a:bodyPr wrap="square" rtlCol="0">
            <a:spAutoFit/>
          </a:bodyPr>
          <a:lstStyle/>
          <a:p>
            <a:r>
              <a:rPr lang="en-US" altLang="ja-JP" sz="2400" b="1" dirty="0"/>
              <a:t>B </a:t>
            </a:r>
            <a:r>
              <a:rPr lang="en-US" altLang="ja-JP" sz="2400" dirty="0"/>
              <a:t>: Magnetic flux density</a:t>
            </a:r>
          </a:p>
        </p:txBody>
      </p:sp>
      <p:sp>
        <p:nvSpPr>
          <p:cNvPr id="5" name="テキスト ボックス 4"/>
          <p:cNvSpPr txBox="1"/>
          <p:nvPr/>
        </p:nvSpPr>
        <p:spPr>
          <a:xfrm>
            <a:off x="918630" y="1607480"/>
            <a:ext cx="2760064" cy="461665"/>
          </a:xfrm>
          <a:prstGeom prst="rect">
            <a:avLst/>
          </a:prstGeom>
          <a:noFill/>
        </p:spPr>
        <p:txBody>
          <a:bodyPr wrap="square" rtlCol="0">
            <a:spAutoFit/>
          </a:bodyPr>
          <a:lstStyle/>
          <a:p>
            <a:r>
              <a:rPr lang="en-US" altLang="ja-JP" sz="2400" dirty="0"/>
              <a:t>finally</a:t>
            </a:r>
          </a:p>
        </p:txBody>
      </p:sp>
      <mc:AlternateContent xmlns:mc="http://schemas.openxmlformats.org/markup-compatibility/2006" xmlns:a14="http://schemas.microsoft.com/office/drawing/2010/main">
        <mc:Choice Requires="a14">
          <p:sp>
            <p:nvSpPr>
              <p:cNvPr id="6" name="テキスト ボックス 5"/>
              <p:cNvSpPr txBox="1"/>
              <p:nvPr/>
            </p:nvSpPr>
            <p:spPr>
              <a:xfrm>
                <a:off x="1192638" y="2069145"/>
                <a:ext cx="6486997" cy="91614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ja-JP" sz="2400" i="1">
                          <a:latin typeface="Cambria Math" panose="02040503050406030204" pitchFamily="18" charset="0"/>
                        </a:rPr>
                        <m:t>𝑇</m:t>
                      </m:r>
                      <m:sSub>
                        <m:sSubPr>
                          <m:ctrlPr>
                            <a:rPr lang="en-US" altLang="ja-JP" sz="2400" i="1">
                              <a:latin typeface="Cambria Math" charset="0"/>
                            </a:rPr>
                          </m:ctrlPr>
                        </m:sSubPr>
                        <m:e>
                          <m:r>
                            <a:rPr lang="ja-JP" altLang="en-US" sz="2400" i="1">
                              <a:latin typeface="Cambria Math" panose="02040503050406030204" pitchFamily="18" charset="0"/>
                            </a:rPr>
                            <m:t>𝜓</m:t>
                          </m:r>
                        </m:e>
                        <m:sub>
                          <m:r>
                            <m:rPr>
                              <m:sty m:val="p"/>
                            </m:rPr>
                            <a:rPr lang="en-US" altLang="ja-JP" sz="2400" i="1">
                              <a:latin typeface="Cambria Math" panose="02040503050406030204" pitchFamily="18" charset="0"/>
                            </a:rPr>
                            <m:t>A</m:t>
                          </m:r>
                        </m:sub>
                      </m:sSub>
                      <m:r>
                        <a:rPr lang="en-US" altLang="ja-JP" sz="2400" i="1">
                          <a:latin typeface="Cambria Math" panose="02040503050406030204" pitchFamily="18" charset="0"/>
                          <a:ea typeface="Cambria Math" panose="02040503050406030204" pitchFamily="18" charset="0"/>
                        </a:rPr>
                        <m:t>≈</m:t>
                      </m:r>
                      <m:d>
                        <m:dPr>
                          <m:begChr m:val="{"/>
                          <m:endChr m:val="}"/>
                          <m:ctrlPr>
                            <a:rPr lang="en-US" altLang="ja-JP" sz="2400" i="1">
                              <a:latin typeface="Cambria Math" charset="0"/>
                              <a:ea typeface="Cambria Math" panose="02040503050406030204" pitchFamily="18" charset="0"/>
                            </a:rPr>
                          </m:ctrlPr>
                        </m:dPr>
                        <m:e>
                          <m:f>
                            <m:fPr>
                              <m:ctrlPr>
                                <a:rPr lang="en-US" altLang="ja-JP" sz="2400" i="1">
                                  <a:latin typeface="Cambria Math" charset="0"/>
                                  <a:ea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1</m:t>
                              </m:r>
                            </m:num>
                            <m:den>
                              <m:r>
                                <a:rPr lang="en-US" altLang="ja-JP" sz="2400" i="1">
                                  <a:latin typeface="Cambria Math" panose="02040503050406030204" pitchFamily="18" charset="0"/>
                                  <a:ea typeface="Cambria Math" panose="02040503050406030204" pitchFamily="18" charset="0"/>
                                </a:rPr>
                                <m:t>2</m:t>
                              </m:r>
                              <m:r>
                                <a:rPr lang="en-US" altLang="ja-JP" sz="2400" i="1">
                                  <a:latin typeface="Cambria Math" panose="02040503050406030204" pitchFamily="18" charset="0"/>
                                  <a:ea typeface="Cambria Math" panose="02040503050406030204" pitchFamily="18" charset="0"/>
                                </a:rPr>
                                <m:t>𝑚</m:t>
                              </m:r>
                            </m:den>
                          </m:f>
                          <m:sSup>
                            <m:sSupPr>
                              <m:ctrlPr>
                                <a:rPr lang="en-US" altLang="ja-JP" sz="2400" i="1">
                                  <a:latin typeface="Cambria Math" charset="0"/>
                                  <a:ea typeface="Cambria Math" panose="02040503050406030204" pitchFamily="18" charset="0"/>
                                </a:rPr>
                              </m:ctrlPr>
                            </m:sSupPr>
                            <m:e>
                              <m:d>
                                <m:dPr>
                                  <m:ctrlPr>
                                    <a:rPr lang="en-US" altLang="ja-JP" sz="2400" i="1">
                                      <a:latin typeface="Cambria Math" charset="0"/>
                                    </a:rPr>
                                  </m:ctrlPr>
                                </m:dPr>
                                <m:e>
                                  <m:r>
                                    <a:rPr lang="en-US" altLang="ja-JP" sz="2400" b="1" i="1">
                                      <a:latin typeface="Cambria Math" panose="02040503050406030204" pitchFamily="18" charset="0"/>
                                    </a:rPr>
                                    <m:t>𝒑</m:t>
                                  </m:r>
                                  <m:r>
                                    <a:rPr lang="en-US" altLang="ja-JP" sz="2400" i="1">
                                      <a:latin typeface="Cambria Math" panose="02040503050406030204" pitchFamily="18" charset="0"/>
                                    </a:rPr>
                                    <m:t>−</m:t>
                                  </m:r>
                                  <m:r>
                                    <a:rPr lang="en-US" altLang="ja-JP" sz="2400" i="1">
                                      <a:latin typeface="Cambria Math" panose="02040503050406030204" pitchFamily="18" charset="0"/>
                                    </a:rPr>
                                    <m:t>𝑒</m:t>
                                  </m:r>
                                  <m:r>
                                    <a:rPr lang="en-US" altLang="ja-JP" sz="2400" b="1" i="1">
                                      <a:latin typeface="Cambria Math" panose="02040503050406030204" pitchFamily="18" charset="0"/>
                                    </a:rPr>
                                    <m:t>𝑨</m:t>
                                  </m:r>
                                </m:e>
                              </m:d>
                            </m:e>
                            <m:sup>
                              <m:r>
                                <a:rPr lang="en-US" altLang="ja-JP" sz="2400" i="1">
                                  <a:latin typeface="Cambria Math" panose="02040503050406030204" pitchFamily="18" charset="0"/>
                                  <a:ea typeface="Cambria Math" panose="02040503050406030204" pitchFamily="18" charset="0"/>
                                </a:rPr>
                                <m:t>2</m:t>
                              </m:r>
                            </m:sup>
                          </m:sSup>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𝑒</m:t>
                          </m:r>
                          <m:r>
                            <a:rPr lang="ja-JP" altLang="en-US" sz="2400" i="1">
                              <a:latin typeface="Cambria Math" panose="02040503050406030204" pitchFamily="18" charset="0"/>
                              <a:ea typeface="Cambria Math" panose="02040503050406030204" pitchFamily="18" charset="0"/>
                            </a:rPr>
                            <m:t>𝜙</m:t>
                          </m:r>
                          <m:r>
                            <a:rPr lang="en-US" altLang="ja-JP" sz="2400" i="1">
                              <a:latin typeface="Cambria Math" panose="02040503050406030204" pitchFamily="18" charset="0"/>
                              <a:ea typeface="Cambria Math" panose="02040503050406030204" pitchFamily="18" charset="0"/>
                            </a:rPr>
                            <m:t>−</m:t>
                          </m:r>
                          <m:f>
                            <m:fPr>
                              <m:ctrlPr>
                                <a:rPr lang="en-US" altLang="ja-JP" sz="2400" i="1">
                                  <a:latin typeface="Cambria Math" charset="0"/>
                                  <a:ea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𝑒</m:t>
                              </m:r>
                            </m:num>
                            <m:den>
                              <m:r>
                                <a:rPr lang="en-US" altLang="ja-JP" sz="2400" i="1">
                                  <a:latin typeface="Cambria Math" panose="02040503050406030204" pitchFamily="18" charset="0"/>
                                  <a:ea typeface="Cambria Math" panose="02040503050406030204" pitchFamily="18" charset="0"/>
                                </a:rPr>
                                <m:t>2</m:t>
                              </m:r>
                              <m:r>
                                <a:rPr lang="en-US" altLang="ja-JP" sz="2400" i="1">
                                  <a:latin typeface="Cambria Math" panose="02040503050406030204" pitchFamily="18" charset="0"/>
                                  <a:ea typeface="Cambria Math" panose="02040503050406030204" pitchFamily="18" charset="0"/>
                                </a:rPr>
                                <m:t>𝑚</m:t>
                              </m:r>
                            </m:den>
                          </m:f>
                          <m:r>
                            <a:rPr lang="ja-JP" altLang="en-US" sz="2400" b="1" i="1">
                              <a:latin typeface="Cambria Math" panose="02040503050406030204" pitchFamily="18" charset="0"/>
                              <a:ea typeface="Cambria Math" panose="02040503050406030204" pitchFamily="18" charset="0"/>
                            </a:rPr>
                            <m:t>𝝈</m:t>
                          </m:r>
                          <m:r>
                            <a:rPr lang="ja-JP" altLang="en-US" sz="2400" i="1">
                              <a:latin typeface="Cambria Math" panose="02040503050406030204" pitchFamily="18" charset="0"/>
                              <a:ea typeface="Cambria Math" panose="02040503050406030204" pitchFamily="18" charset="0"/>
                            </a:rPr>
                            <m:t>∙</m:t>
                          </m:r>
                          <m:r>
                            <a:rPr lang="en-US" altLang="ja-JP" sz="2400" b="1" i="1">
                              <a:latin typeface="Cambria Math" panose="02040503050406030204" pitchFamily="18" charset="0"/>
                              <a:ea typeface="Cambria Math" panose="02040503050406030204" pitchFamily="18" charset="0"/>
                            </a:rPr>
                            <m:t>𝑩</m:t>
                          </m:r>
                        </m:e>
                      </m:d>
                    </m:oMath>
                  </m:oMathPara>
                </a14:m>
                <a:endParaRPr lang="ja-JP" altLang="en-US" sz="24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192638" y="2069145"/>
                <a:ext cx="6486997" cy="916148"/>
              </a:xfrm>
              <a:prstGeom prst="rect">
                <a:avLst/>
              </a:prstGeom>
              <a:blipFill rotWithShape="0">
                <a:blip r:embed="rId3"/>
                <a:stretch>
                  <a:fillRect/>
                </a:stretch>
              </a:blipFill>
            </p:spPr>
            <p:txBody>
              <a:bodyPr/>
              <a:lstStyle/>
              <a:p>
                <a:r>
                  <a:rPr lang="ja-JP" altLang="en-US">
                    <a:noFill/>
                  </a:rPr>
                  <a:t> </a:t>
                </a:r>
              </a:p>
            </p:txBody>
          </p:sp>
        </mc:Fallback>
      </mc:AlternateContent>
      <p:sp>
        <p:nvSpPr>
          <p:cNvPr id="7" name="テキスト ボックス 6"/>
          <p:cNvSpPr txBox="1"/>
          <p:nvPr/>
        </p:nvSpPr>
        <p:spPr>
          <a:xfrm>
            <a:off x="962028" y="3052094"/>
            <a:ext cx="4025324" cy="461665"/>
          </a:xfrm>
          <a:prstGeom prst="rect">
            <a:avLst/>
          </a:prstGeom>
          <a:noFill/>
        </p:spPr>
        <p:txBody>
          <a:bodyPr wrap="square" rtlCol="0">
            <a:spAutoFit/>
          </a:bodyPr>
          <a:lstStyle/>
          <a:p>
            <a:r>
              <a:rPr lang="en-US" altLang="ja-JP" sz="2400" dirty="0"/>
              <a:t>Compared to Hamiltonian</a:t>
            </a:r>
          </a:p>
        </p:txBody>
      </p:sp>
      <mc:AlternateContent xmlns:mc="http://schemas.openxmlformats.org/markup-compatibility/2006" xmlns:a14="http://schemas.microsoft.com/office/drawing/2010/main">
        <mc:Choice Requires="a14">
          <p:sp>
            <p:nvSpPr>
              <p:cNvPr id="8" name="テキスト ボックス 7"/>
              <p:cNvSpPr txBox="1"/>
              <p:nvPr/>
            </p:nvSpPr>
            <p:spPr>
              <a:xfrm>
                <a:off x="4653088" y="3134553"/>
                <a:ext cx="2037545" cy="3792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a:latin typeface="Cambria Math" charset="0"/>
                            </a:rPr>
                          </m:ctrlPr>
                        </m:accPr>
                        <m:e>
                          <m:r>
                            <m:rPr>
                              <m:sty m:val="p"/>
                            </m:rPr>
                            <a:rPr lang="en-US" altLang="ja-JP" sz="2400" i="1">
                              <a:latin typeface="Cambria Math" panose="02040503050406030204" pitchFamily="18" charset="0"/>
                            </a:rPr>
                            <m:t>H</m:t>
                          </m:r>
                        </m:e>
                      </m:acc>
                      <m:r>
                        <a:rPr lang="en-US" altLang="ja-JP" sz="2400" dirty="0">
                          <a:latin typeface="Cambria Math" panose="02040503050406030204" pitchFamily="18" charset="0"/>
                          <a:ea typeface="Cambria Math" panose="02040503050406030204" pitchFamily="18" charset="0"/>
                        </a:rPr>
                        <m:t>=</m:t>
                      </m:r>
                      <m:sSub>
                        <m:sSubPr>
                          <m:ctrlPr>
                            <a:rPr lang="en-US" altLang="ja-JP" sz="2400" i="1" dirty="0">
                              <a:latin typeface="Cambria Math" charset="0"/>
                              <a:ea typeface="Cambria Math" panose="02040503050406030204" pitchFamily="18" charset="0"/>
                            </a:rPr>
                          </m:ctrlPr>
                        </m:sSubPr>
                        <m:e>
                          <m:acc>
                            <m:accPr>
                              <m:chr m:val="̂"/>
                              <m:ctrlPr>
                                <a:rPr lang="en-US" altLang="ja-JP" sz="2400" i="1" dirty="0">
                                  <a:latin typeface="Cambria Math" charset="0"/>
                                  <a:ea typeface="Cambria Math" panose="02040503050406030204" pitchFamily="18" charset="0"/>
                                </a:rPr>
                              </m:ctrlPr>
                            </m:accPr>
                            <m:e>
                              <m:r>
                                <a:rPr lang="en-US" altLang="ja-JP" sz="2400" i="1" dirty="0">
                                  <a:latin typeface="Cambria Math" panose="02040503050406030204" pitchFamily="18" charset="0"/>
                                  <a:ea typeface="Cambria Math" panose="02040503050406030204" pitchFamily="18" charset="0"/>
                                </a:rPr>
                                <m:t>𝐻</m:t>
                              </m:r>
                            </m:e>
                          </m:acc>
                        </m:e>
                        <m:sub>
                          <m:r>
                            <a:rPr lang="en-US" altLang="ja-JP" sz="2400" i="1" dirty="0">
                              <a:latin typeface="Cambria Math" panose="02040503050406030204" pitchFamily="18" charset="0"/>
                              <a:ea typeface="Cambria Math" panose="02040503050406030204" pitchFamily="18" charset="0"/>
                            </a:rPr>
                            <m:t>0</m:t>
                          </m:r>
                        </m:sub>
                      </m:sSub>
                      <m:r>
                        <a:rPr lang="ja-JP" altLang="en-US" sz="2400" i="1">
                          <a:latin typeface="Cambria Math" panose="02040503050406030204" pitchFamily="18" charset="0"/>
                        </a:rPr>
                        <m:t>−</m:t>
                      </m:r>
                      <m:r>
                        <a:rPr lang="ja-JP" altLang="en-US" sz="2400" b="1" i="1">
                          <a:latin typeface="Cambria Math" panose="02040503050406030204" pitchFamily="18" charset="0"/>
                        </a:rPr>
                        <m:t>𝝁</m:t>
                      </m:r>
                      <m:r>
                        <a:rPr lang="ja-JP" altLang="en-US" sz="2400" i="1">
                          <a:latin typeface="Cambria Math" panose="02040503050406030204" pitchFamily="18" charset="0"/>
                        </a:rPr>
                        <m:t>∙</m:t>
                      </m:r>
                      <m:r>
                        <a:rPr lang="en-US" altLang="ja-JP" sz="2400" b="1" i="1">
                          <a:latin typeface="Cambria Math" panose="02040503050406030204" pitchFamily="18" charset="0"/>
                        </a:rPr>
                        <m:t>𝑩</m:t>
                      </m:r>
                    </m:oMath>
                  </m:oMathPara>
                </a14:m>
                <a:endParaRPr lang="ja-JP" altLang="en-US" sz="2400" b="1"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4653088" y="3134553"/>
                <a:ext cx="2037545" cy="379206"/>
              </a:xfrm>
              <a:prstGeom prst="rect">
                <a:avLst/>
              </a:prstGeom>
              <a:blipFill rotWithShape="0">
                <a:blip r:embed="rId4"/>
                <a:stretch>
                  <a:fillRect l="-2985" t="-17742" r="-2985" b="-2419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1935458" y="3693951"/>
                <a:ext cx="4187685" cy="6325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en-US" sz="2400" b="1" i="1">
                          <a:latin typeface="Cambria Math" panose="02040503050406030204" pitchFamily="18" charset="0"/>
                        </a:rPr>
                        <m:t>𝝁</m:t>
                      </m:r>
                      <m:r>
                        <a:rPr lang="en-US" altLang="ja-JP" sz="2400" i="1">
                          <a:latin typeface="Cambria Math" panose="02040503050406030204" pitchFamily="18" charset="0"/>
                          <a:ea typeface="Cambria Math" panose="02040503050406030204" pitchFamily="18" charset="0"/>
                        </a:rPr>
                        <m:t>≈</m:t>
                      </m:r>
                      <m:f>
                        <m:fPr>
                          <m:ctrlPr>
                            <a:rPr lang="en-US" altLang="ja-JP" sz="2400" i="1">
                              <a:latin typeface="Cambria Math" charset="0"/>
                              <a:ea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𝑒</m:t>
                          </m:r>
                        </m:num>
                        <m:den>
                          <m:r>
                            <a:rPr lang="en-US" altLang="ja-JP" sz="2400" i="1">
                              <a:latin typeface="Cambria Math" panose="02040503050406030204" pitchFamily="18" charset="0"/>
                              <a:ea typeface="Cambria Math" panose="02040503050406030204" pitchFamily="18" charset="0"/>
                            </a:rPr>
                            <m:t>2</m:t>
                          </m:r>
                          <m:r>
                            <a:rPr lang="en-US" altLang="ja-JP" sz="2400" i="1">
                              <a:latin typeface="Cambria Math" panose="02040503050406030204" pitchFamily="18" charset="0"/>
                              <a:ea typeface="Cambria Math" panose="02040503050406030204" pitchFamily="18" charset="0"/>
                            </a:rPr>
                            <m:t>𝑚</m:t>
                          </m:r>
                        </m:den>
                      </m:f>
                      <m:r>
                        <a:rPr lang="ja-JP" altLang="en-US" sz="2400" b="1" i="1">
                          <a:latin typeface="Cambria Math" panose="02040503050406030204" pitchFamily="18" charset="0"/>
                          <a:ea typeface="Cambria Math" panose="02040503050406030204" pitchFamily="18" charset="0"/>
                        </a:rPr>
                        <m:t>𝝈</m:t>
                      </m:r>
                      <m:r>
                        <a:rPr lang="en-US" altLang="ja-JP" sz="2400" i="1">
                          <a:latin typeface="Cambria Math" panose="02040503050406030204" pitchFamily="18" charset="0"/>
                          <a:ea typeface="Cambria Math" panose="02040503050406030204" pitchFamily="18" charset="0"/>
                        </a:rPr>
                        <m:t>=2×</m:t>
                      </m:r>
                      <m:f>
                        <m:fPr>
                          <m:ctrlPr>
                            <a:rPr lang="en-US" altLang="ja-JP" sz="2400" i="1">
                              <a:latin typeface="Cambria Math" charset="0"/>
                              <a:ea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𝑒</m:t>
                          </m:r>
                        </m:num>
                        <m:den>
                          <m:r>
                            <a:rPr lang="en-US" altLang="ja-JP" sz="2400" i="1">
                              <a:latin typeface="Cambria Math" panose="02040503050406030204" pitchFamily="18" charset="0"/>
                              <a:ea typeface="Cambria Math" panose="02040503050406030204" pitchFamily="18" charset="0"/>
                            </a:rPr>
                            <m:t>2</m:t>
                          </m:r>
                          <m:r>
                            <a:rPr lang="en-US" altLang="ja-JP" sz="2400" i="1">
                              <a:latin typeface="Cambria Math" panose="02040503050406030204" pitchFamily="18" charset="0"/>
                              <a:ea typeface="Cambria Math" panose="02040503050406030204" pitchFamily="18" charset="0"/>
                            </a:rPr>
                            <m:t>𝑚</m:t>
                          </m:r>
                        </m:den>
                      </m:f>
                      <m:acc>
                        <m:accPr>
                          <m:chr m:val="̂"/>
                          <m:ctrlPr>
                            <a:rPr lang="en-US" altLang="ja-JP" sz="2400" i="1">
                              <a:latin typeface="Cambria Math" charset="0"/>
                              <a:ea typeface="Cambria Math" panose="02040503050406030204" pitchFamily="18" charset="0"/>
                            </a:rPr>
                          </m:ctrlPr>
                        </m:accPr>
                        <m:e>
                          <m:r>
                            <a:rPr lang="en-US" altLang="ja-JP" sz="2400" b="1" i="1">
                              <a:latin typeface="Cambria Math" panose="02040503050406030204" pitchFamily="18" charset="0"/>
                              <a:ea typeface="Cambria Math" panose="02040503050406030204" pitchFamily="18" charset="0"/>
                            </a:rPr>
                            <m:t>𝒔</m:t>
                          </m:r>
                        </m:e>
                      </m:acc>
                      <m:r>
                        <a:rPr lang="en-US" altLang="ja-JP" sz="2400" i="1">
                          <a:latin typeface="Cambria Math" panose="02040503050406030204" pitchFamily="18" charset="0"/>
                        </a:rPr>
                        <m:t>=</m:t>
                      </m:r>
                      <m:r>
                        <a:rPr lang="en-US" altLang="ja-JP" sz="2400" i="1">
                          <a:latin typeface="Cambria Math" panose="02040503050406030204" pitchFamily="18" charset="0"/>
                        </a:rPr>
                        <m:t>𝑔</m:t>
                      </m:r>
                      <m:f>
                        <m:fPr>
                          <m:ctrlPr>
                            <a:rPr lang="en-US" altLang="ja-JP" sz="2400" i="1">
                              <a:latin typeface="Cambria Math" charset="0"/>
                            </a:rPr>
                          </m:ctrlPr>
                        </m:fPr>
                        <m:num>
                          <m:r>
                            <a:rPr lang="en-US" altLang="ja-JP" sz="2400" i="1">
                              <a:latin typeface="Cambria Math" panose="02040503050406030204" pitchFamily="18" charset="0"/>
                            </a:rPr>
                            <m:t>𝑒</m:t>
                          </m:r>
                        </m:num>
                        <m:den>
                          <m:r>
                            <a:rPr lang="en-US" altLang="ja-JP" sz="2400" i="1">
                              <a:latin typeface="Cambria Math" panose="02040503050406030204" pitchFamily="18" charset="0"/>
                            </a:rPr>
                            <m:t>2</m:t>
                          </m:r>
                          <m:r>
                            <a:rPr lang="en-US" altLang="ja-JP" sz="2400" i="1">
                              <a:latin typeface="Cambria Math" panose="02040503050406030204" pitchFamily="18" charset="0"/>
                            </a:rPr>
                            <m:t>𝑚</m:t>
                          </m:r>
                        </m:den>
                      </m:f>
                      <m:acc>
                        <m:accPr>
                          <m:chr m:val="̂"/>
                          <m:ctrlPr>
                            <a:rPr lang="en-US" altLang="ja-JP" sz="2400" i="1">
                              <a:latin typeface="Cambria Math" charset="0"/>
                            </a:rPr>
                          </m:ctrlPr>
                        </m:accPr>
                        <m:e>
                          <m:r>
                            <a:rPr lang="en-US" altLang="ja-JP" sz="2400" b="1" i="1">
                              <a:latin typeface="Cambria Math" panose="02040503050406030204" pitchFamily="18" charset="0"/>
                            </a:rPr>
                            <m:t>𝒔</m:t>
                          </m:r>
                        </m:e>
                      </m:acc>
                    </m:oMath>
                  </m:oMathPara>
                </a14:m>
                <a:endParaRPr lang="ja-JP" altLang="en-US" sz="24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1935458" y="3693951"/>
                <a:ext cx="4187685" cy="632545"/>
              </a:xfrm>
              <a:prstGeom prst="rect">
                <a:avLst/>
              </a:prstGeom>
              <a:blipFill rotWithShape="0">
                <a:blip r:embed="rId5"/>
                <a:stretch>
                  <a:fillRect/>
                </a:stretch>
              </a:blipFill>
            </p:spPr>
            <p:txBody>
              <a:bodyPr/>
              <a:lstStyle/>
              <a:p>
                <a:r>
                  <a:rPr lang="ja-JP" altLang="en-US">
                    <a:noFill/>
                  </a:rPr>
                  <a:t> </a:t>
                </a:r>
              </a:p>
            </p:txBody>
          </p:sp>
        </mc:Fallback>
      </mc:AlternateContent>
      <p:sp>
        <p:nvSpPr>
          <p:cNvPr id="10" name="テキスト ボックス 9"/>
          <p:cNvSpPr txBox="1"/>
          <p:nvPr/>
        </p:nvSpPr>
        <p:spPr>
          <a:xfrm>
            <a:off x="1397679" y="4854962"/>
            <a:ext cx="6281955" cy="461665"/>
          </a:xfrm>
          <a:prstGeom prst="rect">
            <a:avLst/>
          </a:prstGeom>
          <a:noFill/>
        </p:spPr>
        <p:txBody>
          <a:bodyPr wrap="square" rtlCol="0">
            <a:spAutoFit/>
          </a:bodyPr>
          <a:lstStyle/>
          <a:p>
            <a:r>
              <a:rPr lang="en-US" altLang="ja-JP" sz="2400" dirty="0">
                <a:solidFill>
                  <a:schemeClr val="accent2"/>
                </a:solidFill>
              </a:rPr>
              <a:t>Therefore the value of g-factor is 2</a:t>
            </a:r>
            <a:endParaRPr lang="ja-JP" altLang="en-US" sz="2400" dirty="0">
              <a:solidFill>
                <a:schemeClr val="accent2"/>
              </a:solidFill>
            </a:endParaRPr>
          </a:p>
        </p:txBody>
      </p:sp>
      <p:sp>
        <p:nvSpPr>
          <p:cNvPr id="11" name="スライド番号プレースホルダー 10"/>
          <p:cNvSpPr>
            <a:spLocks noGrp="1"/>
          </p:cNvSpPr>
          <p:nvPr>
            <p:ph type="sldNum" sz="quarter" idx="12"/>
          </p:nvPr>
        </p:nvSpPr>
        <p:spPr/>
        <p:txBody>
          <a:bodyPr/>
          <a:lstStyle/>
          <a:p>
            <a:fld id="{181D7695-31A9-49A4-833B-00A1E1F8F3EA}" type="slidenum">
              <a:rPr lang="ja-JP" altLang="en-US" smtClean="0"/>
              <a:pPr/>
              <a:t>40</a:t>
            </a:fld>
            <a:endParaRPr lang="ja-JP" altLang="en-US"/>
          </a:p>
        </p:txBody>
      </p:sp>
    </p:spTree>
    <p:extLst>
      <p:ext uri="{BB962C8B-B14F-4D97-AF65-F5344CB8AC3E}">
        <p14:creationId xmlns:p14="http://schemas.microsoft.com/office/powerpoint/2010/main" val="2024907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346917" y="230206"/>
            <a:ext cx="7133804" cy="4634765"/>
            <a:chOff x="132843" y="1191501"/>
            <a:chExt cx="6451413" cy="3696122"/>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43" y="1191501"/>
              <a:ext cx="6451413" cy="3696122"/>
            </a:xfrm>
            <a:prstGeom prst="rect">
              <a:avLst/>
            </a:prstGeom>
          </p:spPr>
        </p:pic>
        <p:grpSp>
          <p:nvGrpSpPr>
            <p:cNvPr id="34" name="グループ化 33"/>
            <p:cNvGrpSpPr/>
            <p:nvPr/>
          </p:nvGrpSpPr>
          <p:grpSpPr>
            <a:xfrm>
              <a:off x="1443020" y="2646758"/>
              <a:ext cx="1467136" cy="1753938"/>
              <a:chOff x="2457877" y="2285882"/>
              <a:chExt cx="1956181" cy="2338584"/>
            </a:xfrm>
          </p:grpSpPr>
          <p:cxnSp>
            <p:nvCxnSpPr>
              <p:cNvPr id="6" name="直線コネクタ 5"/>
              <p:cNvCxnSpPr/>
              <p:nvPr/>
            </p:nvCxnSpPr>
            <p:spPr>
              <a:xfrm flipV="1">
                <a:off x="4398895" y="2718263"/>
                <a:ext cx="15163" cy="188304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乗算記号 7"/>
              <p:cNvSpPr/>
              <p:nvPr/>
            </p:nvSpPr>
            <p:spPr>
              <a:xfrm>
                <a:off x="2457877" y="2285882"/>
                <a:ext cx="1767840" cy="1593668"/>
              </a:xfrm>
              <a:prstGeom prst="mathMultiply">
                <a:avLst>
                  <a:gd name="adj1" fmla="val 55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cxnSp>
            <p:nvCxnSpPr>
              <p:cNvPr id="10" name="直線コネクタ 9"/>
              <p:cNvCxnSpPr/>
              <p:nvPr/>
            </p:nvCxnSpPr>
            <p:spPr>
              <a:xfrm>
                <a:off x="4122615" y="3042138"/>
                <a:ext cx="291443" cy="2584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3901831" y="3268785"/>
                <a:ext cx="497509" cy="439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713935" y="3488592"/>
                <a:ext cx="685405" cy="547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3544410" y="3676635"/>
                <a:ext cx="840213" cy="674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3371232" y="3849255"/>
                <a:ext cx="983956" cy="7752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3206262" y="4013925"/>
                <a:ext cx="758254" cy="610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000001" y="4177000"/>
                <a:ext cx="557300" cy="4243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2799215" y="4319195"/>
                <a:ext cx="363415" cy="2821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2566477" y="4460251"/>
                <a:ext cx="203303" cy="141057"/>
              </a:xfrm>
              <a:prstGeom prst="line">
                <a:avLst/>
              </a:prstGeom>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4" name="テキスト ボックス 3"/>
              <p:cNvSpPr txBox="1"/>
              <p:nvPr/>
            </p:nvSpPr>
            <p:spPr>
              <a:xfrm>
                <a:off x="5027953" y="1589094"/>
                <a:ext cx="4248569" cy="1098378"/>
              </a:xfrm>
              <a:prstGeom prst="rect">
                <a:avLst/>
              </a:prstGeom>
              <a:noFill/>
            </p:spPr>
            <p:txBody>
              <a:bodyPr wrap="square" lIns="0" tIns="0" rIns="0" bIns="0" rtlCol="0">
                <a:spAutoFit/>
              </a:bodyPr>
              <a:lstStyle/>
              <a:p>
                <a:pPr lvl="1"/>
                <a14:m>
                  <m:oMathPara xmlns:m="http://schemas.openxmlformats.org/officeDocument/2006/math">
                    <m:oMathParaPr>
                      <m:jc m:val="centerGroup"/>
                    </m:oMathParaPr>
                    <m:oMath xmlns:m="http://schemas.openxmlformats.org/officeDocument/2006/math">
                      <m:r>
                        <a:rPr lang="ja-JP" altLang="en-US" sz="2400" i="1" smtClean="0">
                          <a:latin typeface="Cambria Math" panose="02040503050406030204" pitchFamily="18" charset="0"/>
                        </a:rPr>
                        <m:t>𝜌</m:t>
                      </m:r>
                      <m:d>
                        <m:dPr>
                          <m:ctrlPr>
                            <a:rPr lang="en-US" altLang="ja-JP" sz="2400" i="1">
                              <a:latin typeface="Cambria Math" charset="0"/>
                            </a:rPr>
                          </m:ctrlPr>
                        </m:dPr>
                        <m:e>
                          <m:r>
                            <a:rPr lang="en-US" altLang="ja-JP" sz="2400" i="1">
                              <a:latin typeface="Cambria Math" panose="02040503050406030204" pitchFamily="18" charset="0"/>
                            </a:rPr>
                            <m:t>𝑋</m:t>
                          </m:r>
                          <m:r>
                            <a:rPr lang="en-US" altLang="ja-JP" sz="2400" i="1">
                              <a:latin typeface="Cambria Math" panose="02040503050406030204" pitchFamily="18" charset="0"/>
                            </a:rPr>
                            <m:t>,</m:t>
                          </m:r>
                          <m:r>
                            <a:rPr lang="en-US" altLang="ja-JP" sz="2400" i="1">
                              <a:latin typeface="Cambria Math" panose="02040503050406030204" pitchFamily="18" charset="0"/>
                            </a:rPr>
                            <m:t>𝑐𝑜𝑠</m:t>
                          </m:r>
                          <m:r>
                            <a:rPr lang="ja-JP" altLang="en-US" sz="2400" i="1">
                              <a:latin typeface="Cambria Math" panose="02040503050406030204" pitchFamily="18" charset="0"/>
                            </a:rPr>
                            <m:t>𝜃</m:t>
                          </m:r>
                        </m:e>
                      </m:d>
                      <m:r>
                        <a:rPr lang="en-US" altLang="ja-JP" sz="2400" i="1">
                          <a:latin typeface="Cambria Math" panose="02040503050406030204" pitchFamily="18" charset="0"/>
                        </a:rPr>
                        <m:t>=2</m:t>
                      </m:r>
                      <m:sSup>
                        <m:sSupPr>
                          <m:ctrlPr>
                            <a:rPr lang="en-US" altLang="ja-JP" sz="2400" i="1">
                              <a:latin typeface="Cambria Math" charset="0"/>
                            </a:rPr>
                          </m:ctrlPr>
                        </m:sSupPr>
                        <m:e>
                          <m:r>
                            <a:rPr lang="en-US" altLang="ja-JP" sz="2400" i="1">
                              <a:latin typeface="Cambria Math" panose="02040503050406030204" pitchFamily="18" charset="0"/>
                            </a:rPr>
                            <m:t>𝑋</m:t>
                          </m:r>
                        </m:e>
                        <m:sup>
                          <m:r>
                            <a:rPr lang="en-US" altLang="ja-JP" sz="2400" i="1">
                              <a:latin typeface="Cambria Math" panose="02040503050406030204" pitchFamily="18" charset="0"/>
                            </a:rPr>
                            <m:t>2</m:t>
                          </m:r>
                        </m:sup>
                      </m:sSup>
                      <m:d>
                        <m:dPr>
                          <m:begChr m:val="["/>
                          <m:endChr m:val="]"/>
                          <m:ctrlPr>
                            <a:rPr lang="en-US" altLang="ja-JP" sz="2400" i="1">
                              <a:latin typeface="Cambria Math" charset="0"/>
                            </a:rPr>
                          </m:ctrlPr>
                        </m:dPr>
                        <m:e>
                          <m:d>
                            <m:dPr>
                              <m:ctrlPr>
                                <a:rPr lang="en-US" altLang="ja-JP" sz="2400" i="1">
                                  <a:latin typeface="Cambria Math" charset="0"/>
                                </a:rPr>
                              </m:ctrlPr>
                            </m:dPr>
                            <m:e>
                              <m:r>
                                <a:rPr lang="en-US" altLang="ja-JP" sz="2400" i="1">
                                  <a:latin typeface="Cambria Math" panose="02040503050406030204" pitchFamily="18" charset="0"/>
                                </a:rPr>
                                <m:t>3−2</m:t>
                              </m:r>
                              <m:r>
                                <a:rPr lang="en-US" altLang="ja-JP" sz="2400" i="1">
                                  <a:latin typeface="Cambria Math" panose="02040503050406030204" pitchFamily="18" charset="0"/>
                                </a:rPr>
                                <m:t>𝑋</m:t>
                              </m:r>
                            </m:e>
                          </m:d>
                          <m:r>
                            <a:rPr lang="en-US" altLang="ja-JP" sz="2400" i="1">
                              <a:latin typeface="Cambria Math" panose="02040503050406030204" pitchFamily="18" charset="0"/>
                            </a:rPr>
                            <m:t>+</m:t>
                          </m:r>
                          <m:d>
                            <m:dPr>
                              <m:ctrlPr>
                                <a:rPr lang="en-US" altLang="ja-JP" sz="2400" i="1">
                                  <a:latin typeface="Cambria Math" charset="0"/>
                                </a:rPr>
                              </m:ctrlPr>
                            </m:dPr>
                            <m:e>
                              <m:r>
                                <a:rPr lang="en-US" altLang="ja-JP" sz="2400" i="1">
                                  <a:latin typeface="Cambria Math" panose="02040503050406030204" pitchFamily="18" charset="0"/>
                                </a:rPr>
                                <m:t>2</m:t>
                              </m:r>
                              <m:r>
                                <a:rPr lang="en-US" altLang="ja-JP" sz="2400" i="1">
                                  <a:latin typeface="Cambria Math" panose="02040503050406030204" pitchFamily="18" charset="0"/>
                                </a:rPr>
                                <m:t>𝑋</m:t>
                              </m:r>
                              <m:r>
                                <a:rPr lang="en-US" altLang="ja-JP" sz="2400" i="1">
                                  <a:latin typeface="Cambria Math" panose="02040503050406030204" pitchFamily="18" charset="0"/>
                                </a:rPr>
                                <m:t>−1</m:t>
                              </m:r>
                            </m:e>
                          </m:d>
                          <m:r>
                            <a:rPr lang="en-US" altLang="ja-JP" sz="2400" i="1">
                              <a:latin typeface="Cambria Math" panose="02040503050406030204" pitchFamily="18" charset="0"/>
                            </a:rPr>
                            <m:t>𝑃𝑐𝑜𝑠</m:t>
                          </m:r>
                          <m:r>
                            <a:rPr lang="ja-JP" altLang="en-US" sz="2400" i="1">
                              <a:latin typeface="Cambria Math" panose="02040503050406030204" pitchFamily="18" charset="0"/>
                            </a:rPr>
                            <m:t>𝜃</m:t>
                          </m:r>
                        </m:e>
                      </m:d>
                    </m:oMath>
                  </m:oMathPara>
                </a14:m>
                <a:endParaRPr lang="en-US" altLang="ja-JP" sz="2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5027953" y="1589094"/>
                <a:ext cx="4248569" cy="1098378"/>
              </a:xfrm>
              <a:prstGeom prst="rect">
                <a:avLst/>
              </a:prstGeom>
              <a:blipFill rotWithShape="0">
                <a:blip r:embed="rId4"/>
                <a:stretch>
                  <a:fillRect t="-26111" b="-85556"/>
                </a:stretch>
              </a:blipFill>
            </p:spPr>
            <p:txBody>
              <a:bodyPr/>
              <a:lstStyle/>
              <a:p>
                <a:r>
                  <a:rPr lang="ja-JP" altLang="en-US">
                    <a:noFill/>
                  </a:rPr>
                  <a:t> </a:t>
                </a:r>
              </a:p>
            </p:txBody>
          </p:sp>
        </mc:Fallback>
      </mc:AlternateContent>
      <p:sp>
        <p:nvSpPr>
          <p:cNvPr id="32" name="テキスト ボックス 31"/>
          <p:cNvSpPr txBox="1"/>
          <p:nvPr/>
        </p:nvSpPr>
        <p:spPr>
          <a:xfrm>
            <a:off x="5546916" y="618781"/>
            <a:ext cx="3491067" cy="830997"/>
          </a:xfrm>
          <a:prstGeom prst="rect">
            <a:avLst/>
          </a:prstGeom>
          <a:noFill/>
        </p:spPr>
        <p:txBody>
          <a:bodyPr wrap="square" rtlCol="0">
            <a:spAutoFit/>
          </a:bodyPr>
          <a:lstStyle/>
          <a:p>
            <a:r>
              <a:rPr lang="en-US" altLang="ja-JP" sz="2400" dirty="0"/>
              <a:t>The electron distribution given by the V-A theory is</a:t>
            </a:r>
            <a:endParaRPr lang="ja-JP" altLang="en-US" sz="2400" dirty="0"/>
          </a:p>
        </p:txBody>
      </p:sp>
      <mc:AlternateContent xmlns:mc="http://schemas.openxmlformats.org/markup-compatibility/2006" xmlns:a14="http://schemas.microsoft.com/office/drawing/2010/main">
        <mc:Choice Requires="a14">
          <p:sp>
            <p:nvSpPr>
              <p:cNvPr id="37" name="テキスト ボックス 36"/>
              <p:cNvSpPr txBox="1"/>
              <p:nvPr/>
            </p:nvSpPr>
            <p:spPr>
              <a:xfrm>
                <a:off x="5027953" y="2766263"/>
                <a:ext cx="4850556" cy="2509213"/>
              </a:xfrm>
              <a:prstGeom prst="rect">
                <a:avLst/>
              </a:prstGeom>
              <a:noFill/>
            </p:spPr>
            <p:txBody>
              <a:bodyPr wrap="square" rtlCol="0">
                <a:spAutoFit/>
              </a:bodyPr>
              <a:lstStyle/>
              <a:p>
                <a:pPr lvl="1"/>
                <a:r>
                  <a:rPr lang="en-US" altLang="ja-JP" sz="2400" dirty="0"/>
                  <a:t>Where </a:t>
                </a:r>
                <a14:m>
                  <m:oMath xmlns:m="http://schemas.openxmlformats.org/officeDocument/2006/math">
                    <m:r>
                      <a:rPr lang="en-US" altLang="ja-JP" sz="2400" i="1">
                        <a:latin typeface="Cambria Math" panose="02040503050406030204" pitchFamily="18" charset="0"/>
                      </a:rPr>
                      <m:t>𝑋</m:t>
                    </m:r>
                    <m:r>
                      <a:rPr lang="en-US" altLang="ja-JP" sz="2400" i="1">
                        <a:latin typeface="Cambria Math" panose="02040503050406030204" pitchFamily="18" charset="0"/>
                      </a:rPr>
                      <m:t>=</m:t>
                    </m:r>
                    <m:f>
                      <m:fPr>
                        <m:ctrlPr>
                          <a:rPr lang="en-US" altLang="ja-JP" sz="2400" i="1">
                            <a:latin typeface="Cambria Math" charset="0"/>
                          </a:rPr>
                        </m:ctrlPr>
                      </m:fPr>
                      <m:num>
                        <m:r>
                          <a:rPr lang="en-US" altLang="ja-JP" sz="2400" i="1">
                            <a:latin typeface="Cambria Math" panose="02040503050406030204" pitchFamily="18" charset="0"/>
                          </a:rPr>
                          <m:t>𝐸</m:t>
                        </m:r>
                      </m:num>
                      <m:den>
                        <m:sSub>
                          <m:sSubPr>
                            <m:ctrlPr>
                              <a:rPr lang="en-US" altLang="ja-JP" sz="2400" i="1">
                                <a:latin typeface="Cambria Math" charset="0"/>
                              </a:rPr>
                            </m:ctrlPr>
                          </m:sSubPr>
                          <m:e>
                            <m:r>
                              <a:rPr lang="en-US" altLang="ja-JP" sz="2400" i="1">
                                <a:latin typeface="Cambria Math" panose="02040503050406030204" pitchFamily="18" charset="0"/>
                              </a:rPr>
                              <m:t>𝐸</m:t>
                            </m:r>
                          </m:e>
                          <m:sub>
                            <m:r>
                              <a:rPr lang="en-US" altLang="ja-JP" sz="2400" i="1">
                                <a:latin typeface="Cambria Math" panose="02040503050406030204" pitchFamily="18" charset="0"/>
                              </a:rPr>
                              <m:t>𝑚𝑎𝑥</m:t>
                            </m:r>
                          </m:sub>
                        </m:sSub>
                      </m:den>
                    </m:f>
                  </m:oMath>
                </a14:m>
                <a:r>
                  <a:rPr lang="ja-JP" altLang="en-US" sz="2400" dirty="0"/>
                  <a:t>    </a:t>
                </a:r>
                <a:endParaRPr lang="en-US" altLang="ja-JP" sz="2400" dirty="0"/>
              </a:p>
              <a:p>
                <a:pPr lvl="1"/>
                <a14:m>
                  <m:oMath xmlns:m="http://schemas.openxmlformats.org/officeDocument/2006/math">
                    <m:r>
                      <a:rPr lang="ja-JP" altLang="en-US" sz="2400" i="1">
                        <a:latin typeface="Cambria Math" panose="02040503050406030204" pitchFamily="18" charset="0"/>
                      </a:rPr>
                      <m:t>𝜃</m:t>
                    </m:r>
                  </m:oMath>
                </a14:m>
                <a:r>
                  <a:rPr lang="en-US" altLang="ja-JP" sz="2400" dirty="0"/>
                  <a:t> is the angle of electron emission with respect to the muon polarization vector</a:t>
                </a:r>
              </a:p>
              <a:p>
                <a:pPr lvl="1"/>
                <a:r>
                  <a:rPr lang="en-US" altLang="ja-JP" sz="2400" dirty="0"/>
                  <a:t>P is polarization ratio</a:t>
                </a:r>
                <a:endParaRPr lang="ja-JP" altLang="en-US" sz="2400" dirty="0"/>
              </a:p>
              <a:p>
                <a:endParaRPr lang="ja-JP" altLang="en-US" sz="2400" dirty="0"/>
              </a:p>
            </p:txBody>
          </p:sp>
        </mc:Choice>
        <mc:Fallback xmlns="">
          <p:sp>
            <p:nvSpPr>
              <p:cNvPr id="37" name="テキスト ボックス 36"/>
              <p:cNvSpPr txBox="1">
                <a:spLocks noRot="1" noChangeAspect="1" noMove="1" noResize="1" noEditPoints="1" noAdjustHandles="1" noChangeArrowheads="1" noChangeShapeType="1" noTextEdit="1"/>
              </p:cNvSpPr>
              <p:nvPr/>
            </p:nvSpPr>
            <p:spPr>
              <a:xfrm>
                <a:off x="5027953" y="2766263"/>
                <a:ext cx="4850556" cy="2509213"/>
              </a:xfrm>
              <a:prstGeom prst="rect">
                <a:avLst/>
              </a:prstGeom>
              <a:blipFill rotWithShape="0">
                <a:blip r:embed="rId5"/>
                <a:stretch>
                  <a:fillRect/>
                </a:stretch>
              </a:blipFill>
            </p:spPr>
            <p:txBody>
              <a:bodyPr/>
              <a:lstStyle/>
              <a:p>
                <a:r>
                  <a:rPr lang="ja-JP" altLang="en-US">
                    <a:noFill/>
                  </a:rPr>
                  <a:t> </a:t>
                </a:r>
              </a:p>
            </p:txBody>
          </p:sp>
        </mc:Fallback>
      </mc:AlternateContent>
      <p:cxnSp>
        <p:nvCxnSpPr>
          <p:cNvPr id="11" name="直線コネクタ 10"/>
          <p:cNvCxnSpPr>
            <a:endCxn id="4" idx="2"/>
          </p:cNvCxnSpPr>
          <p:nvPr/>
        </p:nvCxnSpPr>
        <p:spPr>
          <a:xfrm>
            <a:off x="6056243" y="2687472"/>
            <a:ext cx="1095995" cy="0"/>
          </a:xfrm>
          <a:prstGeom prst="line">
            <a:avLst/>
          </a:prstGeom>
        </p:spPr>
        <p:style>
          <a:lnRef idx="3">
            <a:schemeClr val="accent2"/>
          </a:lnRef>
          <a:fillRef idx="0">
            <a:schemeClr val="accent2"/>
          </a:fillRef>
          <a:effectRef idx="2">
            <a:schemeClr val="accent2"/>
          </a:effectRef>
          <a:fontRef idx="minor">
            <a:schemeClr val="tx1"/>
          </a:fontRef>
        </p:style>
      </p:cxnSp>
      <p:sp>
        <p:nvSpPr>
          <p:cNvPr id="2" name="スライド番号プレースホルダー 1"/>
          <p:cNvSpPr>
            <a:spLocks noGrp="1"/>
          </p:cNvSpPr>
          <p:nvPr>
            <p:ph type="sldNum" sz="quarter" idx="12"/>
          </p:nvPr>
        </p:nvSpPr>
        <p:spPr/>
        <p:txBody>
          <a:bodyPr/>
          <a:lstStyle/>
          <a:p>
            <a:fld id="{181D7695-31A9-49A4-833B-00A1E1F8F3EA}" type="slidenum">
              <a:rPr lang="ja-JP" altLang="en-US" smtClean="0"/>
              <a:pPr/>
              <a:t>41</a:t>
            </a:fld>
            <a:endParaRPr lang="ja-JP" altLang="en-US"/>
          </a:p>
        </p:txBody>
      </p:sp>
    </p:spTree>
    <p:extLst>
      <p:ext uri="{BB962C8B-B14F-4D97-AF65-F5344CB8AC3E}">
        <p14:creationId xmlns:p14="http://schemas.microsoft.com/office/powerpoint/2010/main" val="16487115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Back up</a:t>
            </a:r>
            <a:endParaRPr kumimoji="1" lang="ja-JP" altLang="en-US" dirty="0"/>
          </a:p>
        </p:txBody>
      </p:sp>
      <p:graphicFrame>
        <p:nvGraphicFramePr>
          <p:cNvPr id="4" name="グラフ 3"/>
          <p:cNvGraphicFramePr>
            <a:graphicFrameLocks/>
          </p:cNvGraphicFramePr>
          <p:nvPr/>
        </p:nvGraphicFramePr>
        <p:xfrm>
          <a:off x="1020363" y="1690689"/>
          <a:ext cx="3294461" cy="22955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表 4"/>
          <p:cNvGraphicFramePr>
            <a:graphicFrameLocks noGrp="1"/>
          </p:cNvGraphicFramePr>
          <p:nvPr/>
        </p:nvGraphicFramePr>
        <p:xfrm>
          <a:off x="5081588" y="963766"/>
          <a:ext cx="3238500" cy="3960506"/>
        </p:xfrm>
        <a:graphic>
          <a:graphicData uri="http://schemas.openxmlformats.org/drawingml/2006/table">
            <a:tbl>
              <a:tblPr>
                <a:tableStyleId>{5C22544A-7EE6-4342-B048-85BDC9FD1C3A}</a:tableStyleId>
              </a:tblPr>
              <a:tblGrid>
                <a:gridCol w="647700"/>
                <a:gridCol w="647700"/>
                <a:gridCol w="647700"/>
                <a:gridCol w="647700"/>
                <a:gridCol w="647700"/>
              </a:tblGrid>
              <a:tr h="161925">
                <a:tc>
                  <a:txBody>
                    <a:bodyPr/>
                    <a:lstStyle/>
                    <a:p>
                      <a:pPr algn="l" fontAlgn="ctr"/>
                      <a:r>
                        <a:rPr lang="ja-JP" altLang="en-US" sz="1100" u="none" strike="noStrike">
                          <a:effectLst/>
                        </a:rPr>
                        <a:t>厚さ</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l" fontAlgn="ctr"/>
                      <a:r>
                        <a:rPr lang="en-US" sz="1100" u="none" strike="noStrike">
                          <a:effectLst/>
                        </a:rPr>
                        <a:t>rate</a:t>
                      </a:r>
                      <a:endParaRPr 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l" fontAlgn="ctr"/>
                      <a:r>
                        <a:rPr lang="en-US" sz="1100" u="none" strike="noStrike">
                          <a:effectLst/>
                        </a:rPr>
                        <a:t>intensity</a:t>
                      </a:r>
                      <a:endParaRPr 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l" fontAlgn="ctr"/>
                      <a:r>
                        <a:rPr lang="en-US" sz="1100" u="none" strike="noStrike">
                          <a:effectLst/>
                        </a:rPr>
                        <a:t>ave int</a:t>
                      </a:r>
                      <a:endParaRPr 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l" fontAlgn="ctr"/>
                      <a:r>
                        <a:rPr lang="en-US" sz="1100" u="none" strike="noStrike">
                          <a:effectLst/>
                        </a:rPr>
                        <a:t>rate*aveint</a:t>
                      </a:r>
                      <a:endParaRPr 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l" fontAlgn="ct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l" fontAlgn="ct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0.05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0.951229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0.952022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0.047601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0.904837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0.907101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0.09071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0.15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0.860708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0.865018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0.129753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4</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0.818731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0.82557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0.165114</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0.25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0.778801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0.788572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0.197143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0.740818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0.75385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0.226155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0.35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0.704688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0.721246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0.252436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0.4</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0.67032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0.690611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0.276244</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0.45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0.637628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0.661809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0.297814</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10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0.606531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0.634714</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0.317357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11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0.55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0.57695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0.609208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0.335065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12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0.548812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0.585185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0.351111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13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0.65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0.522046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0.562543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0.365653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14</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0.496585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0.54119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0.378833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15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0.75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0.472367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0.521039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0.390779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16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0.449329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0.50201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0.401608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17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0.85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0.427415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0.484031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0.411426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18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0.40657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0.467031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0.420328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19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0.95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0.386741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0.450948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0.4284</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r h="161925">
                <a:tc>
                  <a:txBody>
                    <a:bodyPr/>
                    <a:lstStyle/>
                    <a:p>
                      <a:pPr algn="r" fontAlgn="ctr"/>
                      <a:r>
                        <a:rPr lang="en-US" altLang="ja-JP" sz="1100" u="none" strike="noStrike">
                          <a:effectLst/>
                        </a:rPr>
                        <a:t>20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0.367879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a:effectLst/>
                        </a:rPr>
                        <a:t>0.435721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c>
                  <a:txBody>
                    <a:bodyPr/>
                    <a:lstStyle/>
                    <a:p>
                      <a:pPr algn="r" fontAlgn="ctr"/>
                      <a:r>
                        <a:rPr lang="en-US" altLang="ja-JP" sz="1100" u="none" strike="noStrike" dirty="0">
                          <a:effectLst/>
                        </a:rPr>
                        <a:t>0.435721</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63" marR="4763" marT="4763" marB="0" anchor="ctr"/>
                </a:tc>
              </a:tr>
            </a:tbl>
          </a:graphicData>
        </a:graphic>
      </p:graphicFrame>
      <p:graphicFrame>
        <p:nvGraphicFramePr>
          <p:cNvPr id="6" name="グラフ 5"/>
          <p:cNvGraphicFramePr>
            <a:graphicFrameLocks/>
          </p:cNvGraphicFramePr>
          <p:nvPr/>
        </p:nvGraphicFramePr>
        <p:xfrm>
          <a:off x="928090" y="4233069"/>
          <a:ext cx="3479006" cy="2157414"/>
        </p:xfrm>
        <a:graphic>
          <a:graphicData uri="http://schemas.openxmlformats.org/drawingml/2006/chart">
            <c:chart xmlns:c="http://schemas.openxmlformats.org/drawingml/2006/chart" xmlns:r="http://schemas.openxmlformats.org/officeDocument/2006/relationships" r:id="rId3"/>
          </a:graphicData>
        </a:graphic>
      </p:graphicFrame>
      <p:sp>
        <p:nvSpPr>
          <p:cNvPr id="3" name="スライド番号プレースホルダー 2"/>
          <p:cNvSpPr>
            <a:spLocks noGrp="1"/>
          </p:cNvSpPr>
          <p:nvPr>
            <p:ph type="sldNum" sz="quarter" idx="12"/>
          </p:nvPr>
        </p:nvSpPr>
        <p:spPr/>
        <p:txBody>
          <a:bodyPr/>
          <a:lstStyle/>
          <a:p>
            <a:fld id="{181D7695-31A9-49A4-833B-00A1E1F8F3EA}" type="slidenum">
              <a:rPr lang="ja-JP" altLang="en-US" smtClean="0"/>
              <a:pPr/>
              <a:t>42</a:t>
            </a:fld>
            <a:endParaRPr lang="ja-JP" altLang="en-US"/>
          </a:p>
        </p:txBody>
      </p:sp>
    </p:spTree>
    <p:extLst>
      <p:ext uri="{BB962C8B-B14F-4D97-AF65-F5344CB8AC3E}">
        <p14:creationId xmlns:p14="http://schemas.microsoft.com/office/powerpoint/2010/main" val="30528574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70282" y="314844"/>
            <a:ext cx="2072308" cy="994172"/>
          </a:xfrm>
        </p:spPr>
        <p:txBody>
          <a:bodyPr>
            <a:normAutofit fontScale="90000"/>
          </a:bodyPr>
          <a:lstStyle/>
          <a:p>
            <a:r>
              <a:rPr lang="en-US" altLang="ja-JP" dirty="0"/>
              <a:t>C</a:t>
            </a:r>
            <a:r>
              <a:rPr kumimoji="1" lang="en-US" altLang="ja-JP" dirty="0" smtClean="0"/>
              <a:t>ontents</a:t>
            </a:r>
            <a:endParaRPr kumimoji="1" lang="ja-JP" altLang="en-US" dirty="0"/>
          </a:p>
        </p:txBody>
      </p:sp>
      <p:sp>
        <p:nvSpPr>
          <p:cNvPr id="3" name="テキスト ボックス 2"/>
          <p:cNvSpPr txBox="1"/>
          <p:nvPr/>
        </p:nvSpPr>
        <p:spPr>
          <a:xfrm>
            <a:off x="698844" y="1309016"/>
            <a:ext cx="5799483" cy="5170646"/>
          </a:xfrm>
          <a:prstGeom prst="rect">
            <a:avLst/>
          </a:prstGeom>
          <a:noFill/>
        </p:spPr>
        <p:txBody>
          <a:bodyPr wrap="square" rtlCol="0">
            <a:spAutoFit/>
          </a:bodyPr>
          <a:lstStyle/>
          <a:p>
            <a:r>
              <a:rPr lang="ja-JP" altLang="en-US" sz="2400" dirty="0"/>
              <a:t>●</a:t>
            </a:r>
            <a:r>
              <a:rPr lang="en-US" altLang="ja-JP" sz="2400" dirty="0"/>
              <a:t>Introduction</a:t>
            </a:r>
          </a:p>
          <a:p>
            <a:r>
              <a:rPr lang="ja-JP" altLang="en-US" sz="2400" dirty="0"/>
              <a:t>  ・</a:t>
            </a:r>
            <a:r>
              <a:rPr lang="en-US" altLang="ja-JP" sz="2400" dirty="0"/>
              <a:t>Motivation</a:t>
            </a:r>
          </a:p>
          <a:p>
            <a:r>
              <a:rPr lang="ja-JP" altLang="en-US" sz="2400" dirty="0"/>
              <a:t>  ・</a:t>
            </a:r>
            <a:r>
              <a:rPr lang="en-US" altLang="ja-JP" sz="2400" dirty="0" err="1"/>
              <a:t>Muonic</a:t>
            </a:r>
            <a:r>
              <a:rPr lang="en-US" altLang="ja-JP" sz="2400" dirty="0"/>
              <a:t> atom and </a:t>
            </a:r>
            <a:r>
              <a:rPr lang="en-US" altLang="ja-JP" sz="2400" dirty="0" err="1"/>
              <a:t>muonic</a:t>
            </a:r>
            <a:r>
              <a:rPr lang="en-US" altLang="ja-JP" sz="2400" dirty="0"/>
              <a:t> X-ray</a:t>
            </a:r>
          </a:p>
          <a:p>
            <a:r>
              <a:rPr lang="ja-JP" altLang="en-US" sz="2400" dirty="0"/>
              <a:t>  ・</a:t>
            </a:r>
            <a:r>
              <a:rPr lang="en-US" altLang="ja-JP" sz="2400" dirty="0"/>
              <a:t>Semiconductor detector</a:t>
            </a:r>
          </a:p>
          <a:p>
            <a:endParaRPr lang="en-US" altLang="ja-JP" sz="1050" dirty="0"/>
          </a:p>
          <a:p>
            <a:r>
              <a:rPr lang="ja-JP" altLang="en-US" sz="2400" dirty="0"/>
              <a:t>●</a:t>
            </a:r>
            <a:r>
              <a:rPr lang="en-US" altLang="ja-JP" sz="2400" dirty="0"/>
              <a:t>Experiment</a:t>
            </a:r>
          </a:p>
          <a:p>
            <a:r>
              <a:rPr lang="ja-JP" altLang="en-US" sz="2400" dirty="0"/>
              <a:t>  ・</a:t>
            </a:r>
            <a:r>
              <a:rPr lang="en-US" altLang="ja-JP" sz="2400" dirty="0"/>
              <a:t>Selection of target</a:t>
            </a:r>
          </a:p>
          <a:p>
            <a:r>
              <a:rPr lang="ja-JP" altLang="en-US" sz="2400" dirty="0"/>
              <a:t>  ・</a:t>
            </a:r>
            <a:r>
              <a:rPr lang="en-US" altLang="ja-JP" sz="2400" dirty="0" smtClean="0"/>
              <a:t>Setup</a:t>
            </a:r>
          </a:p>
          <a:p>
            <a:r>
              <a:rPr lang="ja-JP" altLang="en-US" sz="2400" dirty="0"/>
              <a:t> </a:t>
            </a:r>
            <a:r>
              <a:rPr lang="ja-JP" altLang="en-US" sz="2400" dirty="0" smtClean="0"/>
              <a:t> ・</a:t>
            </a:r>
            <a:r>
              <a:rPr lang="en-US" altLang="ja-JP" sz="2400" dirty="0" smtClean="0"/>
              <a:t>Design of target</a:t>
            </a:r>
            <a:endParaRPr lang="en-US" altLang="ja-JP" sz="2400" dirty="0"/>
          </a:p>
          <a:p>
            <a:endParaRPr lang="en-US" altLang="ja-JP" sz="1050" dirty="0"/>
          </a:p>
          <a:p>
            <a:r>
              <a:rPr lang="ja-JP" altLang="en-US" sz="2400" dirty="0" smtClean="0"/>
              <a:t>●</a:t>
            </a:r>
            <a:r>
              <a:rPr lang="en-US" altLang="ja-JP" sz="2400" dirty="0"/>
              <a:t>What to </a:t>
            </a:r>
            <a:r>
              <a:rPr lang="en-US" altLang="ja-JP" sz="2400" dirty="0" smtClean="0"/>
              <a:t>do next</a:t>
            </a:r>
          </a:p>
          <a:p>
            <a:endParaRPr lang="en-US" altLang="ja-JP" sz="1050" dirty="0"/>
          </a:p>
          <a:p>
            <a:r>
              <a:rPr lang="ja-JP" altLang="en-US" sz="2400" dirty="0" smtClean="0"/>
              <a:t>●</a:t>
            </a:r>
            <a:r>
              <a:rPr lang="en-US" altLang="ja-JP" sz="2400" dirty="0" smtClean="0"/>
              <a:t>Summary</a:t>
            </a:r>
          </a:p>
          <a:p>
            <a:endParaRPr lang="en-US" altLang="ja-JP" sz="1050" dirty="0"/>
          </a:p>
          <a:p>
            <a:r>
              <a:rPr lang="ja-JP" altLang="en-US" sz="2400" dirty="0" smtClean="0"/>
              <a:t>●</a:t>
            </a:r>
            <a:r>
              <a:rPr lang="en-US" altLang="ja-JP" sz="2400" dirty="0" smtClean="0"/>
              <a:t>Back up</a:t>
            </a:r>
          </a:p>
          <a:p>
            <a:endParaRPr lang="en-US" altLang="ja-JP" sz="2400" dirty="0"/>
          </a:p>
        </p:txBody>
      </p:sp>
      <p:sp>
        <p:nvSpPr>
          <p:cNvPr id="4" name="スライド番号プレースホルダー 3"/>
          <p:cNvSpPr>
            <a:spLocks noGrp="1"/>
          </p:cNvSpPr>
          <p:nvPr>
            <p:ph type="sldNum" sz="quarter" idx="12"/>
          </p:nvPr>
        </p:nvSpPr>
        <p:spPr/>
        <p:txBody>
          <a:bodyPr/>
          <a:lstStyle/>
          <a:p>
            <a:fld id="{181D7695-31A9-49A4-833B-00A1E1F8F3EA}" type="slidenum">
              <a:rPr lang="ja-JP" altLang="en-US" smtClean="0"/>
              <a:pPr/>
              <a:t>43</a:t>
            </a:fld>
            <a:endParaRPr lang="ja-JP" altLang="en-US"/>
          </a:p>
        </p:txBody>
      </p:sp>
    </p:spTree>
    <p:extLst>
      <p:ext uri="{BB962C8B-B14F-4D97-AF65-F5344CB8AC3E}">
        <p14:creationId xmlns:p14="http://schemas.microsoft.com/office/powerpoint/2010/main" val="42294374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motivation</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To measure muon g-factor with cosmic muon</a:t>
            </a:r>
            <a:r>
              <a:rPr lang="ja-JP" altLang="en-US" dirty="0"/>
              <a:t> </a:t>
            </a:r>
            <a:r>
              <a:rPr lang="en-US" altLang="ja-JP" dirty="0" smtClean="0"/>
              <a:t>to the extend possible. </a:t>
            </a:r>
            <a:endParaRPr kumimoji="1" lang="en-US" altLang="ja-JP" dirty="0" smtClean="0"/>
          </a:p>
          <a:p>
            <a:r>
              <a:rPr lang="en-US" altLang="ja-JP" dirty="0" smtClean="0"/>
              <a:t>To increase accuracy twice  as good as last year.</a:t>
            </a:r>
          </a:p>
          <a:p>
            <a:endParaRPr kumimoji="1" lang="en-US" altLang="ja-JP" dirty="0" smtClean="0"/>
          </a:p>
        </p:txBody>
      </p:sp>
      <p:sp>
        <p:nvSpPr>
          <p:cNvPr id="2" name="テキスト ボックス 1"/>
          <p:cNvSpPr txBox="1"/>
          <p:nvPr/>
        </p:nvSpPr>
        <p:spPr>
          <a:xfrm>
            <a:off x="1065475" y="3450866"/>
            <a:ext cx="6671144" cy="461665"/>
          </a:xfrm>
          <a:prstGeom prst="rect">
            <a:avLst/>
          </a:prstGeom>
          <a:noFill/>
        </p:spPr>
        <p:txBody>
          <a:bodyPr wrap="square" rtlCol="0">
            <a:spAutoFit/>
          </a:bodyPr>
          <a:lstStyle/>
          <a:p>
            <a:r>
              <a:rPr lang="en-US" altLang="ja-JP" sz="2400" dirty="0" smtClean="0"/>
              <a:t>The value of g-factor  measured last year </a:t>
            </a:r>
            <a:endParaRPr kumimoji="1" lang="ja-JP" altLang="en-US" sz="2400" dirty="0"/>
          </a:p>
        </p:txBody>
      </p:sp>
      <p:sp>
        <p:nvSpPr>
          <p:cNvPr id="6" name="テキスト ボックス 5"/>
          <p:cNvSpPr txBox="1"/>
          <p:nvPr/>
        </p:nvSpPr>
        <p:spPr>
          <a:xfrm>
            <a:off x="2170706" y="4001294"/>
            <a:ext cx="3101009" cy="461665"/>
          </a:xfrm>
          <a:prstGeom prst="rect">
            <a:avLst/>
          </a:prstGeom>
          <a:noFill/>
        </p:spPr>
        <p:txBody>
          <a:bodyPr wrap="square" rtlCol="0">
            <a:spAutoFit/>
          </a:bodyPr>
          <a:lstStyle/>
          <a:p>
            <a:r>
              <a:rPr kumimoji="1" lang="en-US" altLang="ja-JP" sz="2400" dirty="0" smtClean="0"/>
              <a:t>2.157±0.172</a:t>
            </a:r>
            <a:endParaRPr kumimoji="1" lang="ja-JP" altLang="en-US" sz="2400" dirty="0"/>
          </a:p>
        </p:txBody>
      </p:sp>
      <p:cxnSp>
        <p:nvCxnSpPr>
          <p:cNvPr id="15" name="直線コネクタ 14"/>
          <p:cNvCxnSpPr/>
          <p:nvPr/>
        </p:nvCxnSpPr>
        <p:spPr>
          <a:xfrm>
            <a:off x="3257550" y="4440139"/>
            <a:ext cx="719138" cy="9029"/>
          </a:xfrm>
          <a:prstGeom prst="line">
            <a:avLst/>
          </a:prstGeom>
        </p:spPr>
        <p:style>
          <a:lnRef idx="3">
            <a:schemeClr val="accent2"/>
          </a:lnRef>
          <a:fillRef idx="0">
            <a:schemeClr val="accent2"/>
          </a:fillRef>
          <a:effectRef idx="2">
            <a:schemeClr val="accent2"/>
          </a:effectRef>
          <a:fontRef idx="minor">
            <a:schemeClr val="tx1"/>
          </a:fontRef>
        </p:style>
      </p:cxnSp>
      <p:sp>
        <p:nvSpPr>
          <p:cNvPr id="19" name="下矢印 18"/>
          <p:cNvSpPr/>
          <p:nvPr/>
        </p:nvSpPr>
        <p:spPr>
          <a:xfrm>
            <a:off x="3511911" y="4528134"/>
            <a:ext cx="347989" cy="373670"/>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791752" y="4956918"/>
            <a:ext cx="2597543" cy="461665"/>
          </a:xfrm>
          <a:prstGeom prst="rect">
            <a:avLst/>
          </a:prstGeom>
          <a:noFill/>
        </p:spPr>
        <p:txBody>
          <a:bodyPr wrap="square" rtlCol="0">
            <a:spAutoFit/>
          </a:bodyPr>
          <a:lstStyle/>
          <a:p>
            <a:r>
              <a:rPr kumimoji="1" lang="en-US" altLang="ja-JP" sz="2400" dirty="0" smtClean="0"/>
              <a:t>Reduce to half</a:t>
            </a:r>
            <a:endParaRPr kumimoji="1" lang="ja-JP" altLang="en-US" sz="2400" dirty="0"/>
          </a:p>
        </p:txBody>
      </p:sp>
      <p:sp>
        <p:nvSpPr>
          <p:cNvPr id="5" name="スライド番号プレースホルダー 4"/>
          <p:cNvSpPr>
            <a:spLocks noGrp="1"/>
          </p:cNvSpPr>
          <p:nvPr>
            <p:ph type="sldNum" sz="quarter" idx="12"/>
          </p:nvPr>
        </p:nvSpPr>
        <p:spPr/>
        <p:txBody>
          <a:bodyPr/>
          <a:lstStyle/>
          <a:p>
            <a:fld id="{181D7695-31A9-49A4-833B-00A1E1F8F3EA}" type="slidenum">
              <a:rPr kumimoji="1" lang="ja-JP" altLang="en-US" smtClean="0"/>
              <a:t>5</a:t>
            </a:fld>
            <a:endParaRPr kumimoji="1" lang="ja-JP" altLang="en-US"/>
          </a:p>
        </p:txBody>
      </p:sp>
    </p:spTree>
    <p:extLst>
      <p:ext uri="{BB962C8B-B14F-4D97-AF65-F5344CB8AC3E}">
        <p14:creationId xmlns:p14="http://schemas.microsoft.com/office/powerpoint/2010/main" val="1524361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Cosmic muon</a:t>
            </a:r>
            <a:endParaRPr kumimoji="1" lang="ja-JP" altLang="en-US" dirty="0"/>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85992" y="1834139"/>
            <a:ext cx="3258008" cy="3618191"/>
          </a:xfrm>
        </p:spPr>
      </p:pic>
      <p:sp>
        <p:nvSpPr>
          <p:cNvPr id="8" name="テキスト ボックス 7"/>
          <p:cNvSpPr txBox="1"/>
          <p:nvPr/>
        </p:nvSpPr>
        <p:spPr>
          <a:xfrm>
            <a:off x="235317" y="1856221"/>
            <a:ext cx="3538213" cy="646331"/>
          </a:xfrm>
          <a:prstGeom prst="rect">
            <a:avLst/>
          </a:prstGeom>
          <a:noFill/>
        </p:spPr>
        <p:txBody>
          <a:bodyPr wrap="none" rtlCol="0">
            <a:spAutoFit/>
          </a:bodyPr>
          <a:lstStyle/>
          <a:p>
            <a:pPr>
              <a:lnSpc>
                <a:spcPct val="150000"/>
              </a:lnSpc>
            </a:pPr>
            <a:r>
              <a:rPr lang="en-US" altLang="ja-JP" sz="2400" b="1" dirty="0"/>
              <a:t>primary cosmic rays</a:t>
            </a:r>
            <a:r>
              <a:rPr lang="ja-JP" altLang="en-US" sz="2400" dirty="0"/>
              <a:t>　 </a:t>
            </a:r>
            <a:r>
              <a:rPr lang="en-US" altLang="ja-JP" sz="2400" dirty="0"/>
              <a:t>  </a:t>
            </a:r>
            <a:r>
              <a:rPr lang="ja-JP" altLang="en-US" sz="2400" dirty="0"/>
              <a:t>　　</a:t>
            </a:r>
          </a:p>
        </p:txBody>
      </p:sp>
      <p:sp>
        <p:nvSpPr>
          <p:cNvPr id="11" name="テキスト ボックス 10"/>
          <p:cNvSpPr txBox="1"/>
          <p:nvPr/>
        </p:nvSpPr>
        <p:spPr>
          <a:xfrm>
            <a:off x="700341" y="3467208"/>
            <a:ext cx="2799421" cy="461665"/>
          </a:xfrm>
          <a:prstGeom prst="rect">
            <a:avLst/>
          </a:prstGeom>
          <a:noFill/>
        </p:spPr>
        <p:txBody>
          <a:bodyPr wrap="none" rtlCol="0">
            <a:spAutoFit/>
          </a:bodyPr>
          <a:lstStyle/>
          <a:p>
            <a:r>
              <a:rPr lang="en-US" altLang="ja-JP" sz="2400" dirty="0"/>
              <a:t>π</a:t>
            </a:r>
            <a:r>
              <a:rPr lang="en-US" altLang="ja-JP" sz="2400" baseline="30000" dirty="0"/>
              <a:t>±</a:t>
            </a:r>
            <a:r>
              <a:rPr lang="en-US" altLang="ja-JP" sz="2400" dirty="0"/>
              <a:t>,K</a:t>
            </a:r>
            <a:r>
              <a:rPr lang="en-US" altLang="ja-JP" sz="2400" baseline="30000" dirty="0"/>
              <a:t>±</a:t>
            </a:r>
            <a:r>
              <a:rPr lang="en-US" altLang="ja-JP" sz="2400" dirty="0"/>
              <a:t> decay into μ</a:t>
            </a:r>
            <a:r>
              <a:rPr lang="en-US" altLang="ja-JP" sz="2400" baseline="30000" dirty="0"/>
              <a:t>±</a:t>
            </a:r>
          </a:p>
        </p:txBody>
      </p:sp>
      <p:sp>
        <p:nvSpPr>
          <p:cNvPr id="3" name="テキスト ボックス 2"/>
          <p:cNvSpPr txBox="1"/>
          <p:nvPr/>
        </p:nvSpPr>
        <p:spPr>
          <a:xfrm>
            <a:off x="4229100" y="3086100"/>
            <a:ext cx="65" cy="207749"/>
          </a:xfrm>
          <a:prstGeom prst="rect">
            <a:avLst/>
          </a:prstGeom>
          <a:noFill/>
        </p:spPr>
        <p:txBody>
          <a:bodyPr wrap="none" lIns="0" tIns="0" rIns="0" bIns="0" rtlCol="0">
            <a:spAutoFit/>
          </a:bodyPr>
          <a:lstStyle/>
          <a:p>
            <a:endParaRPr lang="ja-JP" altLang="en-US" sz="1350" dirty="0"/>
          </a:p>
        </p:txBody>
      </p:sp>
      <mc:AlternateContent xmlns:mc="http://schemas.openxmlformats.org/markup-compatibility/2006" xmlns:a14="http://schemas.microsoft.com/office/drawing/2010/main">
        <mc:Choice Requires="a14">
          <p:sp>
            <p:nvSpPr>
              <p:cNvPr id="4" name="テキスト ボックス 3"/>
              <p:cNvSpPr txBox="1"/>
              <p:nvPr/>
            </p:nvSpPr>
            <p:spPr>
              <a:xfrm>
                <a:off x="832454" y="4283272"/>
                <a:ext cx="1933902" cy="768415"/>
              </a:xfrm>
              <a:prstGeom prst="rect">
                <a:avLst/>
              </a:prstGeom>
              <a:noFill/>
            </p:spPr>
            <p:txBody>
              <a:bodyPr wrap="square" lIns="0" tIns="0" rIns="0" bIns="0" rtlCol="0">
                <a:spAutoFit/>
              </a:bodyPr>
              <a:lstStyle/>
              <a:p>
                <a:pPr algn="dist"/>
                <a14:m>
                  <m:oMathPara xmlns:m="http://schemas.openxmlformats.org/officeDocument/2006/math">
                    <m:oMathParaPr>
                      <m:jc m:val="centerGroup"/>
                    </m:oMathParaPr>
                    <m:oMath xmlns:m="http://schemas.openxmlformats.org/officeDocument/2006/math">
                      <m:sSup>
                        <m:sSupPr>
                          <m:ctrlPr>
                            <a:rPr lang="is-IS" altLang="ja-JP" sz="2400" i="1">
                              <a:latin typeface="Cambria Math" charset="0"/>
                              <a:ea typeface="Cambria Math" charset="0"/>
                              <a:cs typeface="Cambria Math" charset="0"/>
                            </a:rPr>
                          </m:ctrlPr>
                        </m:sSupPr>
                        <m:e>
                          <m:r>
                            <a:rPr lang="is-IS" altLang="ja-JP" sz="2400" i="1">
                              <a:latin typeface="Cambria Math" charset="0"/>
                              <a:ea typeface="Cambria Math" charset="0"/>
                              <a:cs typeface="Cambria Math" charset="0"/>
                            </a:rPr>
                            <m:t>𝜋</m:t>
                          </m:r>
                        </m:e>
                        <m:sup>
                          <m:r>
                            <a:rPr lang="is-IS" altLang="ja-JP" sz="2400" i="1">
                              <a:latin typeface="Cambria Math" charset="0"/>
                              <a:ea typeface="Cambria Math" charset="0"/>
                              <a:cs typeface="Cambria Math" charset="0"/>
                            </a:rPr>
                            <m:t>+</m:t>
                          </m:r>
                        </m:sup>
                      </m:sSup>
                      <m:r>
                        <a:rPr lang="is-IS" altLang="ja-JP" sz="2400" i="1">
                          <a:latin typeface="Cambria Math" charset="0"/>
                          <a:ea typeface="Cambria Math" charset="0"/>
                          <a:cs typeface="Cambria Math" charset="0"/>
                        </a:rPr>
                        <m:t>→</m:t>
                      </m:r>
                      <m:sSup>
                        <m:sSupPr>
                          <m:ctrlPr>
                            <a:rPr lang="is-IS" altLang="ja-JP" sz="2400" i="1">
                              <a:latin typeface="Cambria Math" charset="0"/>
                              <a:ea typeface="Cambria Math" charset="0"/>
                              <a:cs typeface="Cambria Math" charset="0"/>
                            </a:rPr>
                          </m:ctrlPr>
                        </m:sSupPr>
                        <m:e>
                          <m:r>
                            <a:rPr lang="is-IS" altLang="ja-JP" sz="2400" i="1">
                              <a:latin typeface="Cambria Math" charset="0"/>
                              <a:ea typeface="Cambria Math" charset="0"/>
                              <a:cs typeface="Cambria Math" charset="0"/>
                            </a:rPr>
                            <m:t>𝜇</m:t>
                          </m:r>
                        </m:e>
                        <m:sup>
                          <m:r>
                            <a:rPr lang="is-IS" altLang="ja-JP" sz="2400" i="1">
                              <a:latin typeface="Cambria Math" charset="0"/>
                              <a:ea typeface="Cambria Math" charset="0"/>
                              <a:cs typeface="Cambria Math" charset="0"/>
                            </a:rPr>
                            <m:t>+</m:t>
                          </m:r>
                        </m:sup>
                      </m:sSup>
                      <m:r>
                        <a:rPr lang="is-IS" altLang="ja-JP" sz="2400" i="1">
                          <a:latin typeface="Cambria Math" charset="0"/>
                          <a:ea typeface="Cambria Math" charset="0"/>
                          <a:cs typeface="Cambria Math" charset="0"/>
                        </a:rPr>
                        <m:t>+</m:t>
                      </m:r>
                      <m:sSub>
                        <m:sSubPr>
                          <m:ctrlPr>
                            <a:rPr lang="en-US" altLang="ja-JP" sz="2400" i="1">
                              <a:latin typeface="Cambria Math" charset="0"/>
                              <a:ea typeface="Cambria Math" charset="0"/>
                              <a:cs typeface="Cambria Math" charset="0"/>
                            </a:rPr>
                          </m:ctrlPr>
                        </m:sSubPr>
                        <m:e>
                          <m:r>
                            <a:rPr lang="en-US" altLang="ja-JP" sz="2400" i="1">
                              <a:latin typeface="Cambria Math" charset="0"/>
                              <a:ea typeface="Cambria Math" charset="0"/>
                              <a:cs typeface="Cambria Math" charset="0"/>
                            </a:rPr>
                            <m:t>𝜈</m:t>
                          </m:r>
                        </m:e>
                        <m:sub>
                          <m:r>
                            <a:rPr lang="en-US" altLang="ja-JP" sz="2400" i="1">
                              <a:latin typeface="Cambria Math" charset="0"/>
                              <a:ea typeface="Cambria Math" charset="0"/>
                              <a:cs typeface="Cambria Math" charset="0"/>
                            </a:rPr>
                            <m:t>𝜇</m:t>
                          </m:r>
                        </m:sub>
                      </m:sSub>
                    </m:oMath>
                  </m:oMathPara>
                </a14:m>
                <a:endParaRPr lang="en-US" altLang="ja-JP" sz="2400" dirty="0">
                  <a:ea typeface="Cambria Math" charset="0"/>
                  <a:cs typeface="Cambria Math" charset="0"/>
                </a:endParaRPr>
              </a:p>
              <a:p>
                <a:pPr algn="dist"/>
                <a:endParaRPr lang="ja-JP" altLang="en-US" sz="2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832454" y="4283272"/>
                <a:ext cx="1933902" cy="768415"/>
              </a:xfrm>
              <a:prstGeom prst="rect">
                <a:avLst/>
              </a:prstGeom>
              <a:blipFill rotWithShape="0">
                <a:blip r:embed="rId3"/>
                <a:stretch>
                  <a:fillRect l="-63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780728" y="4843297"/>
                <a:ext cx="2207784" cy="491417"/>
              </a:xfrm>
              <a:prstGeom prst="rect">
                <a:avLst/>
              </a:prstGeom>
              <a:noFill/>
            </p:spPr>
            <p:txBody>
              <a:bodyPr wrap="none" rtlCol="0">
                <a:spAutoFit/>
              </a:bodyPr>
              <a:lstStyle/>
              <a:p>
                <a:pPr algn="dist"/>
                <a14:m>
                  <m:oMathPara xmlns:m="http://schemas.openxmlformats.org/officeDocument/2006/math">
                    <m:oMathParaPr>
                      <m:jc m:val="centerGroup"/>
                    </m:oMathParaPr>
                    <m:oMath xmlns:m="http://schemas.openxmlformats.org/officeDocument/2006/math">
                      <m:sSup>
                        <m:sSupPr>
                          <m:ctrlPr>
                            <a:rPr lang="en-US" altLang="ja-JP" sz="2400" i="1">
                              <a:latin typeface="Cambria Math" charset="0"/>
                            </a:rPr>
                          </m:ctrlPr>
                        </m:sSupPr>
                        <m:e>
                          <m:r>
                            <a:rPr lang="en-US" altLang="ja-JP" sz="2400" i="1">
                              <a:latin typeface="Cambria Math" charset="0"/>
                              <a:ea typeface="Cambria Math" charset="0"/>
                              <a:cs typeface="Cambria Math" charset="0"/>
                            </a:rPr>
                            <m:t>𝜋</m:t>
                          </m:r>
                        </m:e>
                        <m:sup>
                          <m:r>
                            <a:rPr lang="en-US" altLang="ja-JP" sz="2400" i="1">
                              <a:latin typeface="Cambria Math" charset="0"/>
                              <a:ea typeface="Cambria Math" charset="0"/>
                              <a:cs typeface="Cambria Math" charset="0"/>
                            </a:rPr>
                            <m:t>−</m:t>
                          </m:r>
                        </m:sup>
                      </m:sSup>
                      <m:r>
                        <a:rPr lang="en-US" altLang="ja-JP" sz="2400" i="1">
                          <a:latin typeface="Cambria Math" charset="0"/>
                          <a:ea typeface="Cambria Math" charset="0"/>
                          <a:cs typeface="Cambria Math" charset="0"/>
                        </a:rPr>
                        <m:t>→</m:t>
                      </m:r>
                      <m:sSup>
                        <m:sSupPr>
                          <m:ctrlPr>
                            <a:rPr lang="en-US" altLang="ja-JP" sz="2400" i="1">
                              <a:latin typeface="Cambria Math" charset="0"/>
                              <a:ea typeface="Cambria Math" charset="0"/>
                              <a:cs typeface="Cambria Math" charset="0"/>
                            </a:rPr>
                          </m:ctrlPr>
                        </m:sSupPr>
                        <m:e>
                          <m:r>
                            <a:rPr lang="en-US" altLang="ja-JP" sz="2400" i="1">
                              <a:latin typeface="Cambria Math" charset="0"/>
                              <a:ea typeface="Cambria Math" charset="0"/>
                              <a:cs typeface="Cambria Math" charset="0"/>
                            </a:rPr>
                            <m:t>𝜇</m:t>
                          </m:r>
                        </m:e>
                        <m:sup>
                          <m:r>
                            <a:rPr lang="en-US" altLang="ja-JP" sz="2400" i="1">
                              <a:latin typeface="Cambria Math" charset="0"/>
                              <a:ea typeface="Cambria Math" charset="0"/>
                              <a:cs typeface="Cambria Math" charset="0"/>
                            </a:rPr>
                            <m:t>−</m:t>
                          </m:r>
                        </m:sup>
                      </m:sSup>
                      <m:r>
                        <a:rPr lang="en-US" altLang="ja-JP" sz="2400" i="1">
                          <a:latin typeface="Cambria Math" charset="0"/>
                          <a:ea typeface="Cambria Math" charset="0"/>
                          <a:cs typeface="Cambria Math" charset="0"/>
                        </a:rPr>
                        <m:t>+</m:t>
                      </m:r>
                      <m:sSub>
                        <m:sSubPr>
                          <m:ctrlPr>
                            <a:rPr lang="en-US" altLang="ja-JP" sz="2400" i="1">
                              <a:latin typeface="Cambria Math" charset="0"/>
                              <a:ea typeface="Cambria Math" charset="0"/>
                              <a:cs typeface="Cambria Math" charset="0"/>
                            </a:rPr>
                          </m:ctrlPr>
                        </m:sSubPr>
                        <m:e>
                          <m:acc>
                            <m:accPr>
                              <m:chr m:val="̅"/>
                              <m:ctrlPr>
                                <a:rPr lang="en-US" altLang="ja-JP" sz="2400" i="1">
                                  <a:latin typeface="Cambria Math" charset="0"/>
                                  <a:ea typeface="Cambria Math" charset="0"/>
                                  <a:cs typeface="Cambria Math" charset="0"/>
                                </a:rPr>
                              </m:ctrlPr>
                            </m:accPr>
                            <m:e>
                              <m:r>
                                <a:rPr lang="en-US" altLang="ja-JP" sz="2400" i="1">
                                  <a:latin typeface="Cambria Math" charset="0"/>
                                  <a:ea typeface="Cambria Math" charset="0"/>
                                  <a:cs typeface="Cambria Math" charset="0"/>
                                </a:rPr>
                                <m:t>𝜈</m:t>
                              </m:r>
                            </m:e>
                          </m:acc>
                        </m:e>
                        <m:sub>
                          <m:r>
                            <a:rPr lang="en-US" altLang="ja-JP" sz="2400" i="1">
                              <a:latin typeface="Cambria Math" charset="0"/>
                              <a:ea typeface="Cambria Math" charset="0"/>
                              <a:cs typeface="Cambria Math" charset="0"/>
                            </a:rPr>
                            <m:t>𝜇</m:t>
                          </m:r>
                        </m:sub>
                      </m:sSub>
                      <m:r>
                        <a:rPr lang="en-US" altLang="ja-JP" sz="2400" i="1">
                          <a:latin typeface="Cambria Math" charset="0"/>
                          <a:ea typeface="Cambria Math" charset="0"/>
                          <a:cs typeface="Cambria Math" charset="0"/>
                        </a:rPr>
                        <m:t>  </m:t>
                      </m:r>
                    </m:oMath>
                  </m:oMathPara>
                </a14:m>
                <a:endParaRPr lang="en-US" altLang="ja-JP" sz="2400" i="1" dirty="0">
                  <a:latin typeface="Cambria Math" charset="0"/>
                  <a:ea typeface="Cambria Math" charset="0"/>
                  <a:cs typeface="Cambria Math" charset="0"/>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780728" y="4843297"/>
                <a:ext cx="2207784" cy="491417"/>
              </a:xfrm>
              <a:prstGeom prst="rect">
                <a:avLst/>
              </a:prstGeom>
              <a:blipFill rotWithShape="0">
                <a:blip r:embed="rId4"/>
                <a:stretch>
                  <a:fillRect r="-3315" b="-6250"/>
                </a:stretch>
              </a:blipFill>
            </p:spPr>
            <p:txBody>
              <a:bodyPr/>
              <a:lstStyle/>
              <a:p>
                <a:r>
                  <a:rPr lang="ja-JP" altLang="en-US">
                    <a:noFill/>
                  </a:rPr>
                  <a:t> </a:t>
                </a:r>
              </a:p>
            </p:txBody>
          </p:sp>
        </mc:Fallback>
      </mc:AlternateContent>
      <p:sp>
        <p:nvSpPr>
          <p:cNvPr id="7" name="テキスト ボックス 6"/>
          <p:cNvSpPr txBox="1"/>
          <p:nvPr/>
        </p:nvSpPr>
        <p:spPr>
          <a:xfrm>
            <a:off x="4069583" y="4903109"/>
            <a:ext cx="184731" cy="830997"/>
          </a:xfrm>
          <a:prstGeom prst="rect">
            <a:avLst/>
          </a:prstGeom>
          <a:noFill/>
        </p:spPr>
        <p:txBody>
          <a:bodyPr wrap="none" rtlCol="0">
            <a:spAutoFit/>
          </a:bodyPr>
          <a:lstStyle/>
          <a:p>
            <a:endParaRPr lang="en-US" altLang="ja-JP" sz="2400" i="1" dirty="0">
              <a:latin typeface="Cambria Math" charset="0"/>
              <a:ea typeface="Cambria Math" charset="0"/>
              <a:cs typeface="Cambria Math" charset="0"/>
            </a:endParaRPr>
          </a:p>
          <a:p>
            <a:endParaRPr lang="ja-JP" altLang="en-US" sz="2400" dirty="0"/>
          </a:p>
        </p:txBody>
      </p:sp>
      <mc:AlternateContent xmlns:mc="http://schemas.openxmlformats.org/markup-compatibility/2006" xmlns:a14="http://schemas.microsoft.com/office/drawing/2010/main">
        <mc:Choice Requires="a14">
          <p:sp>
            <p:nvSpPr>
              <p:cNvPr id="9" name="テキスト ボックス 8"/>
              <p:cNvSpPr txBox="1"/>
              <p:nvPr/>
            </p:nvSpPr>
            <p:spPr>
              <a:xfrm>
                <a:off x="3027853" y="4282178"/>
                <a:ext cx="2171428" cy="8607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400" i="1">
                              <a:latin typeface="Cambria Math" charset="0"/>
                              <a:ea typeface="Cambria Math" charset="0"/>
                              <a:cs typeface="Cambria Math" charset="0"/>
                            </a:rPr>
                          </m:ctrlPr>
                        </m:sSupPr>
                        <m:e>
                          <m:r>
                            <a:rPr lang="en-US" altLang="ja-JP" sz="2400" i="1">
                              <a:latin typeface="Cambria Math" charset="0"/>
                              <a:ea typeface="Cambria Math" charset="0"/>
                              <a:cs typeface="Cambria Math" charset="0"/>
                            </a:rPr>
                            <m:t>𝐾</m:t>
                          </m:r>
                        </m:e>
                        <m:sup>
                          <m:r>
                            <a:rPr lang="en-US" altLang="ja-JP" sz="2400" i="1">
                              <a:latin typeface="Cambria Math" charset="0"/>
                              <a:ea typeface="Cambria Math" charset="0"/>
                              <a:cs typeface="Cambria Math" charset="0"/>
                            </a:rPr>
                            <m:t>+</m:t>
                          </m:r>
                        </m:sup>
                      </m:sSup>
                      <m:r>
                        <a:rPr lang="en-US" altLang="ja-JP" sz="2400" i="1">
                          <a:latin typeface="Cambria Math" charset="0"/>
                          <a:ea typeface="Cambria Math" charset="0"/>
                          <a:cs typeface="Cambria Math" charset="0"/>
                        </a:rPr>
                        <m:t>→</m:t>
                      </m:r>
                      <m:sSup>
                        <m:sSupPr>
                          <m:ctrlPr>
                            <a:rPr lang="en-US" altLang="ja-JP" sz="2400" i="1">
                              <a:latin typeface="Cambria Math" charset="0"/>
                              <a:ea typeface="Cambria Math" charset="0"/>
                              <a:cs typeface="Cambria Math" charset="0"/>
                            </a:rPr>
                          </m:ctrlPr>
                        </m:sSupPr>
                        <m:e>
                          <m:r>
                            <a:rPr lang="en-US" altLang="ja-JP" sz="2400" i="1">
                              <a:latin typeface="Cambria Math" charset="0"/>
                              <a:ea typeface="Cambria Math" charset="0"/>
                              <a:cs typeface="Cambria Math" charset="0"/>
                            </a:rPr>
                            <m:t>𝜇</m:t>
                          </m:r>
                        </m:e>
                        <m:sup>
                          <m:r>
                            <a:rPr lang="en-US" altLang="ja-JP" sz="2400" i="1">
                              <a:latin typeface="Cambria Math" charset="0"/>
                              <a:ea typeface="Cambria Math" charset="0"/>
                              <a:cs typeface="Cambria Math" charset="0"/>
                            </a:rPr>
                            <m:t>+</m:t>
                          </m:r>
                        </m:sup>
                      </m:sSup>
                      <m:r>
                        <a:rPr lang="en-US" altLang="ja-JP" sz="2400" i="1">
                          <a:latin typeface="Cambria Math" charset="0"/>
                          <a:ea typeface="Cambria Math" charset="0"/>
                          <a:cs typeface="Cambria Math" charset="0"/>
                        </a:rPr>
                        <m:t>+</m:t>
                      </m:r>
                      <m:sSub>
                        <m:sSubPr>
                          <m:ctrlPr>
                            <a:rPr lang="en-US" altLang="ja-JP" sz="2400" i="1">
                              <a:latin typeface="Cambria Math" charset="0"/>
                              <a:ea typeface="Cambria Math" charset="0"/>
                              <a:cs typeface="Cambria Math" charset="0"/>
                            </a:rPr>
                          </m:ctrlPr>
                        </m:sSubPr>
                        <m:e>
                          <m:r>
                            <a:rPr lang="en-US" altLang="ja-JP" sz="2400" i="1">
                              <a:latin typeface="Cambria Math" charset="0"/>
                              <a:ea typeface="Cambria Math" charset="0"/>
                              <a:cs typeface="Cambria Math" charset="0"/>
                            </a:rPr>
                            <m:t>𝜈</m:t>
                          </m:r>
                        </m:e>
                        <m:sub>
                          <m:r>
                            <a:rPr lang="en-US" altLang="ja-JP" sz="2400" i="1">
                              <a:latin typeface="Cambria Math" charset="0"/>
                              <a:ea typeface="Cambria Math" charset="0"/>
                              <a:cs typeface="Cambria Math" charset="0"/>
                            </a:rPr>
                            <m:t>𝜇</m:t>
                          </m:r>
                        </m:sub>
                      </m:sSub>
                      <m:r>
                        <a:rPr lang="en-US" altLang="ja-JP" sz="2400" i="1">
                          <a:latin typeface="Cambria Math" charset="0"/>
                          <a:ea typeface="Cambria Math" charset="0"/>
                          <a:cs typeface="Cambria Math" charset="0"/>
                        </a:rPr>
                        <m:t> </m:t>
                      </m:r>
                    </m:oMath>
                  </m:oMathPara>
                </a14:m>
                <a:endParaRPr lang="en-US" altLang="ja-JP" sz="2400" i="1" dirty="0">
                  <a:latin typeface="Cambria Math" charset="0"/>
                  <a:ea typeface="Cambria Math" charset="0"/>
                  <a:cs typeface="Cambria Math" charset="0"/>
                </a:endParaRPr>
              </a:p>
              <a:p>
                <a:endParaRPr lang="ja-JP" altLang="en-US" sz="24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3027853" y="4282178"/>
                <a:ext cx="2171428" cy="860748"/>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3079772" y="4869923"/>
                <a:ext cx="2105705" cy="4914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400" i="1">
                              <a:latin typeface="Cambria Math" charset="0"/>
                              <a:ea typeface="Cambria Math" charset="0"/>
                              <a:cs typeface="Cambria Math" charset="0"/>
                            </a:rPr>
                          </m:ctrlPr>
                        </m:sSupPr>
                        <m:e>
                          <m:r>
                            <a:rPr lang="en-US" altLang="ja-JP" sz="2400" i="1">
                              <a:latin typeface="Cambria Math" charset="0"/>
                              <a:ea typeface="Cambria Math" charset="0"/>
                              <a:cs typeface="Cambria Math" charset="0"/>
                            </a:rPr>
                            <m:t>𝐾</m:t>
                          </m:r>
                        </m:e>
                        <m:sup>
                          <m:r>
                            <a:rPr lang="en-US" altLang="ja-JP" sz="2400" i="1">
                              <a:latin typeface="Cambria Math" charset="0"/>
                              <a:ea typeface="Cambria Math" charset="0"/>
                              <a:cs typeface="Cambria Math" charset="0"/>
                            </a:rPr>
                            <m:t>−</m:t>
                          </m:r>
                        </m:sup>
                      </m:sSup>
                      <m:r>
                        <a:rPr lang="en-US" altLang="ja-JP" sz="2400" i="1">
                          <a:latin typeface="Cambria Math" charset="0"/>
                          <a:ea typeface="Cambria Math" charset="0"/>
                          <a:cs typeface="Cambria Math" charset="0"/>
                        </a:rPr>
                        <m:t>→</m:t>
                      </m:r>
                      <m:sSup>
                        <m:sSupPr>
                          <m:ctrlPr>
                            <a:rPr lang="en-US" altLang="ja-JP" sz="2400" i="1">
                              <a:latin typeface="Cambria Math" charset="0"/>
                              <a:ea typeface="Cambria Math" charset="0"/>
                              <a:cs typeface="Cambria Math" charset="0"/>
                            </a:rPr>
                          </m:ctrlPr>
                        </m:sSupPr>
                        <m:e>
                          <m:r>
                            <a:rPr lang="en-US" altLang="ja-JP" sz="2400" i="1">
                              <a:latin typeface="Cambria Math" charset="0"/>
                              <a:ea typeface="Cambria Math" charset="0"/>
                              <a:cs typeface="Cambria Math" charset="0"/>
                            </a:rPr>
                            <m:t>𝜇</m:t>
                          </m:r>
                        </m:e>
                        <m:sup>
                          <m:r>
                            <a:rPr lang="en-US" altLang="ja-JP" sz="2400" i="1">
                              <a:latin typeface="Cambria Math" charset="0"/>
                              <a:ea typeface="Cambria Math" charset="0"/>
                              <a:cs typeface="Cambria Math" charset="0"/>
                            </a:rPr>
                            <m:t>−</m:t>
                          </m:r>
                        </m:sup>
                      </m:sSup>
                      <m:r>
                        <a:rPr lang="en-US" altLang="ja-JP" sz="2400" i="1">
                          <a:latin typeface="Cambria Math" charset="0"/>
                          <a:ea typeface="Cambria Math" charset="0"/>
                          <a:cs typeface="Cambria Math" charset="0"/>
                        </a:rPr>
                        <m:t>+</m:t>
                      </m:r>
                      <m:sSub>
                        <m:sSubPr>
                          <m:ctrlPr>
                            <a:rPr lang="en-US" altLang="ja-JP" sz="2400" i="1">
                              <a:latin typeface="Cambria Math" charset="0"/>
                              <a:ea typeface="Cambria Math" charset="0"/>
                              <a:cs typeface="Cambria Math" charset="0"/>
                            </a:rPr>
                          </m:ctrlPr>
                        </m:sSubPr>
                        <m:e>
                          <m:acc>
                            <m:accPr>
                              <m:chr m:val="̅"/>
                              <m:ctrlPr>
                                <a:rPr lang="en-US" altLang="ja-JP" sz="2400" i="1">
                                  <a:latin typeface="Cambria Math" charset="0"/>
                                  <a:ea typeface="Cambria Math" charset="0"/>
                                  <a:cs typeface="Cambria Math" charset="0"/>
                                </a:rPr>
                              </m:ctrlPr>
                            </m:accPr>
                            <m:e>
                              <m:r>
                                <a:rPr lang="en-US" altLang="ja-JP" sz="2400" i="1">
                                  <a:latin typeface="Cambria Math" charset="0"/>
                                  <a:ea typeface="Cambria Math" charset="0"/>
                                  <a:cs typeface="Cambria Math" charset="0"/>
                                </a:rPr>
                                <m:t>𝜈</m:t>
                              </m:r>
                            </m:e>
                          </m:acc>
                        </m:e>
                        <m:sub>
                          <m:r>
                            <a:rPr lang="en-US" altLang="ja-JP" sz="2400" i="1">
                              <a:latin typeface="Cambria Math" charset="0"/>
                              <a:ea typeface="Cambria Math" charset="0"/>
                              <a:cs typeface="Cambria Math" charset="0"/>
                            </a:rPr>
                            <m:t>𝜇</m:t>
                          </m:r>
                        </m:sub>
                      </m:sSub>
                    </m:oMath>
                  </m:oMathPara>
                </a14:m>
                <a:endParaRPr lang="ja-JP" altLang="en-US" sz="24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3079772" y="4869923"/>
                <a:ext cx="2105705" cy="491417"/>
              </a:xfrm>
              <a:prstGeom prst="rect">
                <a:avLst/>
              </a:prstGeom>
              <a:blipFill rotWithShape="0">
                <a:blip r:embed="rId6"/>
                <a:stretch>
                  <a:fillRect r="-9538" b="-6250"/>
                </a:stretch>
              </a:blipFill>
            </p:spPr>
            <p:txBody>
              <a:bodyPr/>
              <a:lstStyle/>
              <a:p>
                <a:r>
                  <a:rPr lang="ja-JP" altLang="en-US">
                    <a:noFill/>
                  </a:rPr>
                  <a:t> </a:t>
                </a:r>
              </a:p>
            </p:txBody>
          </p:sp>
        </mc:Fallback>
      </mc:AlternateContent>
      <p:sp>
        <p:nvSpPr>
          <p:cNvPr id="12" name="テキスト ボックス 11"/>
          <p:cNvSpPr txBox="1"/>
          <p:nvPr/>
        </p:nvSpPr>
        <p:spPr>
          <a:xfrm>
            <a:off x="8604000" y="3250819"/>
            <a:ext cx="783590" cy="415498"/>
          </a:xfrm>
          <a:prstGeom prst="rect">
            <a:avLst/>
          </a:prstGeom>
          <a:solidFill>
            <a:schemeClr val="bg1"/>
          </a:solidFill>
        </p:spPr>
        <p:txBody>
          <a:bodyPr wrap="square" rtlCol="0">
            <a:spAutoFit/>
          </a:bodyPr>
          <a:lstStyle/>
          <a:p>
            <a:r>
              <a:rPr lang="en-US" altLang="ja-JP" sz="1050" b="1" dirty="0"/>
              <a:t>positron</a:t>
            </a:r>
          </a:p>
          <a:p>
            <a:pPr algn="ctr"/>
            <a:endParaRPr lang="ja-JP" altLang="en-US" sz="1050" dirty="0"/>
          </a:p>
        </p:txBody>
      </p:sp>
      <p:sp>
        <p:nvSpPr>
          <p:cNvPr id="13" name="テキスト ボックス 12"/>
          <p:cNvSpPr txBox="1"/>
          <p:nvPr/>
        </p:nvSpPr>
        <p:spPr>
          <a:xfrm>
            <a:off x="8604000" y="3436533"/>
            <a:ext cx="694940" cy="253916"/>
          </a:xfrm>
          <a:prstGeom prst="rect">
            <a:avLst/>
          </a:prstGeom>
          <a:solidFill>
            <a:schemeClr val="bg1"/>
          </a:solidFill>
        </p:spPr>
        <p:txBody>
          <a:bodyPr wrap="square" rtlCol="0">
            <a:spAutoFit/>
          </a:bodyPr>
          <a:lstStyle/>
          <a:p>
            <a:r>
              <a:rPr lang="en-US" altLang="ja-JP" sz="1050" b="1" dirty="0"/>
              <a:t>electron</a:t>
            </a:r>
            <a:endParaRPr lang="ja-JP" altLang="en-US" sz="1050" b="1" dirty="0"/>
          </a:p>
        </p:txBody>
      </p:sp>
      <p:sp>
        <p:nvSpPr>
          <p:cNvPr id="14" name="テキスト ボックス 13"/>
          <p:cNvSpPr txBox="1"/>
          <p:nvPr/>
        </p:nvSpPr>
        <p:spPr>
          <a:xfrm>
            <a:off x="3473788" y="2530361"/>
            <a:ext cx="3750632" cy="461665"/>
          </a:xfrm>
          <a:prstGeom prst="rect">
            <a:avLst/>
          </a:prstGeom>
          <a:noFill/>
        </p:spPr>
        <p:txBody>
          <a:bodyPr wrap="square" rtlCol="0">
            <a:spAutoFit/>
          </a:bodyPr>
          <a:lstStyle/>
          <a:p>
            <a:r>
              <a:rPr lang="en-US" altLang="ja-JP" sz="2400" dirty="0" smtClean="0"/>
              <a:t>π,</a:t>
            </a:r>
            <a:r>
              <a:rPr lang="ja-JP" altLang="en-US" sz="2400" dirty="0" smtClean="0"/>
              <a:t>　</a:t>
            </a:r>
            <a:r>
              <a:rPr lang="en-US" altLang="ja-JP" sz="2400" dirty="0" smtClean="0"/>
              <a:t>K,</a:t>
            </a:r>
            <a:r>
              <a:rPr lang="ja-JP" altLang="en-US" sz="2400" dirty="0" smtClean="0"/>
              <a:t>　</a:t>
            </a:r>
            <a:r>
              <a:rPr lang="en-US" altLang="ja-JP" sz="2400" dirty="0" smtClean="0"/>
              <a:t>γ,</a:t>
            </a:r>
            <a:r>
              <a:rPr lang="ja-JP" altLang="en-US" sz="2400" dirty="0" smtClean="0"/>
              <a:t>　</a:t>
            </a:r>
            <a:r>
              <a:rPr lang="en-US" altLang="ja-JP" sz="2400" dirty="0" smtClean="0"/>
              <a:t>etc.</a:t>
            </a:r>
            <a:endParaRPr lang="ja-JP" altLang="en-US" sz="2400" dirty="0"/>
          </a:p>
        </p:txBody>
      </p:sp>
      <p:sp>
        <p:nvSpPr>
          <p:cNvPr id="15" name="テキスト ボックス 14"/>
          <p:cNvSpPr txBox="1"/>
          <p:nvPr/>
        </p:nvSpPr>
        <p:spPr>
          <a:xfrm>
            <a:off x="3183212" y="2006801"/>
            <a:ext cx="4331783" cy="461665"/>
          </a:xfrm>
          <a:prstGeom prst="rect">
            <a:avLst/>
          </a:prstGeom>
          <a:noFill/>
        </p:spPr>
        <p:txBody>
          <a:bodyPr wrap="square" rtlCol="0">
            <a:spAutoFit/>
          </a:bodyPr>
          <a:lstStyle/>
          <a:p>
            <a:r>
              <a:rPr lang="en-US" altLang="ja-JP" sz="2400" dirty="0"/>
              <a:t>90% are </a:t>
            </a:r>
            <a:r>
              <a:rPr lang="en-US" altLang="ja-JP" sz="2400" dirty="0" smtClean="0"/>
              <a:t>proton</a:t>
            </a:r>
            <a:endParaRPr lang="ja-JP" altLang="en-US" sz="2400" dirty="0"/>
          </a:p>
        </p:txBody>
      </p:sp>
      <p:sp>
        <p:nvSpPr>
          <p:cNvPr id="17" name="テキスト ボックス 16"/>
          <p:cNvSpPr txBox="1"/>
          <p:nvPr/>
        </p:nvSpPr>
        <p:spPr>
          <a:xfrm>
            <a:off x="1397153" y="5699309"/>
            <a:ext cx="2630774" cy="461665"/>
          </a:xfrm>
          <a:prstGeom prst="rect">
            <a:avLst/>
          </a:prstGeom>
          <a:noFill/>
        </p:spPr>
        <p:txBody>
          <a:bodyPr wrap="square" rtlCol="0">
            <a:spAutoFit/>
          </a:bodyPr>
          <a:lstStyle/>
          <a:p>
            <a:r>
              <a:rPr lang="en-US" altLang="ja-JP" sz="2400" dirty="0"/>
              <a:t>Abundance ratio</a:t>
            </a:r>
            <a:endParaRPr lang="ja-JP" altLang="en-US" sz="2400" dirty="0"/>
          </a:p>
        </p:txBody>
      </p:sp>
      <mc:AlternateContent xmlns:mc="http://schemas.openxmlformats.org/markup-compatibility/2006" xmlns:a14="http://schemas.microsoft.com/office/drawing/2010/main">
        <mc:Choice Requires="a14">
          <p:sp>
            <p:nvSpPr>
              <p:cNvPr id="18" name="テキスト ボックス 17"/>
              <p:cNvSpPr txBox="1"/>
              <p:nvPr/>
            </p:nvSpPr>
            <p:spPr>
              <a:xfrm>
                <a:off x="1779402" y="6092801"/>
                <a:ext cx="1708879" cy="461665"/>
              </a:xfrm>
              <a:prstGeom prst="rect">
                <a:avLst/>
              </a:prstGeom>
              <a:noFill/>
            </p:spPr>
            <p:txBody>
              <a:bodyPr wrap="square" rtlCol="0">
                <a:spAutoFit/>
              </a:bodyPr>
              <a:lstStyle/>
              <a:p>
                <a:r>
                  <a:rPr lang="en-US" altLang="ja-JP" sz="2400" dirty="0"/>
                  <a:t>π</a:t>
                </a:r>
                <a:r>
                  <a:rPr lang="ja-JP" altLang="en-US" sz="2400" dirty="0"/>
                  <a:t>：</a:t>
                </a:r>
                <a:r>
                  <a:rPr lang="en-US" altLang="ja-JP" sz="2400" dirty="0"/>
                  <a:t>K</a:t>
                </a:r>
                <a14:m>
                  <m:oMath xmlns:m="http://schemas.openxmlformats.org/officeDocument/2006/math">
                    <m:r>
                      <a:rPr lang="en-US" altLang="ja-JP" sz="2400" i="1">
                        <a:latin typeface="Cambria Math" panose="02040503050406030204" pitchFamily="18" charset="0"/>
                        <a:ea typeface="Cambria Math" panose="02040503050406030204" pitchFamily="18" charset="0"/>
                      </a:rPr>
                      <m:t>~</m:t>
                    </m:r>
                  </m:oMath>
                </a14:m>
                <a:r>
                  <a:rPr lang="en-US" altLang="ja-JP" sz="2400" dirty="0"/>
                  <a:t>1:9</a:t>
                </a:r>
                <a:endParaRPr lang="ja-JP" altLang="en-US" sz="24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1779402" y="6092801"/>
                <a:ext cx="1708879" cy="461665"/>
              </a:xfrm>
              <a:prstGeom prst="rect">
                <a:avLst/>
              </a:prstGeom>
              <a:blipFill rotWithShape="0">
                <a:blip r:embed="rId7"/>
                <a:stretch>
                  <a:fillRect l="-5714" t="-15789" b="-30263"/>
                </a:stretch>
              </a:blipFill>
            </p:spPr>
            <p:txBody>
              <a:bodyPr/>
              <a:lstStyle/>
              <a:p>
                <a:r>
                  <a:rPr lang="ja-JP" altLang="en-US">
                    <a:noFill/>
                  </a:rPr>
                  <a:t> </a:t>
                </a:r>
              </a:p>
            </p:txBody>
          </p:sp>
        </mc:Fallback>
      </mc:AlternateContent>
      <p:sp>
        <p:nvSpPr>
          <p:cNvPr id="16" name="テキスト ボックス 15"/>
          <p:cNvSpPr txBox="1"/>
          <p:nvPr/>
        </p:nvSpPr>
        <p:spPr>
          <a:xfrm>
            <a:off x="210846" y="2526640"/>
            <a:ext cx="3347547" cy="461665"/>
          </a:xfrm>
          <a:prstGeom prst="rect">
            <a:avLst/>
          </a:prstGeom>
          <a:noFill/>
        </p:spPr>
        <p:txBody>
          <a:bodyPr wrap="square" rtlCol="0">
            <a:spAutoFit/>
          </a:bodyPr>
          <a:lstStyle/>
          <a:p>
            <a:r>
              <a:rPr kumimoji="1" lang="en-US" altLang="ja-JP" sz="2400" b="1" dirty="0" smtClean="0"/>
              <a:t>Secondary cosmic rays</a:t>
            </a:r>
            <a:endParaRPr kumimoji="1" lang="ja-JP" altLang="en-US" sz="2400" b="1" dirty="0"/>
          </a:p>
        </p:txBody>
      </p:sp>
      <p:sp>
        <p:nvSpPr>
          <p:cNvPr id="19" name="スライド番号プレースホルダー 18"/>
          <p:cNvSpPr>
            <a:spLocks noGrp="1"/>
          </p:cNvSpPr>
          <p:nvPr>
            <p:ph type="sldNum" sz="quarter" idx="12"/>
          </p:nvPr>
        </p:nvSpPr>
        <p:spPr/>
        <p:txBody>
          <a:bodyPr/>
          <a:lstStyle/>
          <a:p>
            <a:fld id="{181D7695-31A9-49A4-833B-00A1E1F8F3EA}" type="slidenum">
              <a:rPr kumimoji="1" lang="ja-JP" altLang="en-US" smtClean="0"/>
              <a:t>6</a:t>
            </a:fld>
            <a:endParaRPr kumimoji="1" lang="ja-JP" altLang="en-US"/>
          </a:p>
        </p:txBody>
      </p:sp>
    </p:spTree>
    <p:extLst>
      <p:ext uri="{BB962C8B-B14F-4D97-AF65-F5344CB8AC3E}">
        <p14:creationId xmlns:p14="http://schemas.microsoft.com/office/powerpoint/2010/main" val="2108176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Charge ratio and polarization</a:t>
            </a:r>
            <a:endParaRPr kumimoji="1" lang="ja-JP" altLang="en-US" dirty="0"/>
          </a:p>
        </p:txBody>
      </p:sp>
      <p:sp>
        <p:nvSpPr>
          <p:cNvPr id="3" name="正方形/長方形 2"/>
          <p:cNvSpPr/>
          <p:nvPr/>
        </p:nvSpPr>
        <p:spPr>
          <a:xfrm>
            <a:off x="337445" y="1537585"/>
            <a:ext cx="4580485" cy="461665"/>
          </a:xfrm>
          <a:prstGeom prst="rect">
            <a:avLst/>
          </a:prstGeom>
        </p:spPr>
        <p:txBody>
          <a:bodyPr wrap="none">
            <a:spAutoFit/>
          </a:bodyPr>
          <a:lstStyle/>
          <a:p>
            <a:r>
              <a:rPr lang="en-US" altLang="ja-JP" sz="2400" dirty="0"/>
              <a:t>Charge ratio of atmospheric muons</a:t>
            </a:r>
          </a:p>
        </p:txBody>
      </p:sp>
      <mc:AlternateContent xmlns:mc="http://schemas.openxmlformats.org/markup-compatibility/2006" xmlns:a14="http://schemas.microsoft.com/office/drawing/2010/main">
        <mc:Choice Requires="a14">
          <p:sp>
            <p:nvSpPr>
              <p:cNvPr id="4" name="正方形/長方形 3"/>
              <p:cNvSpPr/>
              <p:nvPr/>
            </p:nvSpPr>
            <p:spPr>
              <a:xfrm>
                <a:off x="1129370" y="2005794"/>
                <a:ext cx="1298048" cy="707501"/>
              </a:xfrm>
              <a:prstGeom prst="rect">
                <a:avLst/>
              </a:prstGeom>
            </p:spPr>
            <p:txBody>
              <a:bodyPr wrap="none">
                <a:spAutoFit/>
              </a:bodyPr>
              <a:lstStyle/>
              <a:p>
                <a14:m>
                  <m:oMath xmlns:m="http://schemas.openxmlformats.org/officeDocument/2006/math">
                    <m:f>
                      <m:fPr>
                        <m:ctrlPr>
                          <a:rPr lang="bg-BG" altLang="ja-JP" sz="2400" i="1">
                            <a:latin typeface="Cambria Math" charset="0"/>
                          </a:rPr>
                        </m:ctrlPr>
                      </m:fPr>
                      <m:num>
                        <m:sSup>
                          <m:sSupPr>
                            <m:ctrlPr>
                              <a:rPr lang="bg-BG" altLang="ja-JP" sz="2400" i="1">
                                <a:latin typeface="Cambria Math" charset="0"/>
                              </a:rPr>
                            </m:ctrlPr>
                          </m:sSupPr>
                          <m:e>
                            <m:r>
                              <a:rPr lang="bg-BG" altLang="ja-JP" sz="2400" i="1">
                                <a:latin typeface="Cambria Math" charset="0"/>
                                <a:ea typeface="Cambria Math" charset="0"/>
                                <a:cs typeface="Cambria Math" charset="0"/>
                              </a:rPr>
                              <m:t>𝜇</m:t>
                            </m:r>
                          </m:e>
                          <m:sup>
                            <m:r>
                              <a:rPr lang="bg-BG" altLang="ja-JP" sz="2400" i="1">
                                <a:latin typeface="Cambria Math" charset="0"/>
                                <a:ea typeface="Cambria Math" charset="0"/>
                                <a:cs typeface="Cambria Math" charset="0"/>
                              </a:rPr>
                              <m:t>+</m:t>
                            </m:r>
                          </m:sup>
                        </m:sSup>
                      </m:num>
                      <m:den>
                        <m:sSup>
                          <m:sSupPr>
                            <m:ctrlPr>
                              <a:rPr lang="bg-BG" altLang="ja-JP" sz="2400" i="1">
                                <a:latin typeface="Cambria Math" charset="0"/>
                              </a:rPr>
                            </m:ctrlPr>
                          </m:sSupPr>
                          <m:e>
                            <m:r>
                              <a:rPr lang="bg-BG" altLang="ja-JP" sz="2400" i="1">
                                <a:latin typeface="Cambria Math" charset="0"/>
                                <a:ea typeface="Cambria Math" charset="0"/>
                                <a:cs typeface="Cambria Math" charset="0"/>
                              </a:rPr>
                              <m:t>𝜇</m:t>
                            </m:r>
                          </m:e>
                          <m:sup>
                            <m:r>
                              <a:rPr lang="bg-BG" altLang="ja-JP" sz="2400" i="1">
                                <a:latin typeface="Cambria Math" charset="0"/>
                                <a:ea typeface="Cambria Math" charset="0"/>
                                <a:cs typeface="Cambria Math" charset="0"/>
                              </a:rPr>
                              <m:t>−</m:t>
                            </m:r>
                          </m:sup>
                        </m:sSup>
                      </m:den>
                    </m:f>
                    <m:r>
                      <a:rPr lang="bg-BG" altLang="ja-JP" sz="2400" i="1">
                        <a:latin typeface="Cambria Math" charset="0"/>
                        <a:ea typeface="Cambria Math" charset="0"/>
                        <a:cs typeface="Cambria Math" charset="0"/>
                      </a:rPr>
                      <m:t>~</m:t>
                    </m:r>
                  </m:oMath>
                </a14:m>
                <a:r>
                  <a:rPr lang="en-US" altLang="ja-JP" sz="2400" dirty="0">
                    <a:ea typeface="Cambria Math" charset="0"/>
                    <a:cs typeface="Cambria Math" charset="0"/>
                  </a:rPr>
                  <a:t>1.28</a:t>
                </a:r>
              </a:p>
            </p:txBody>
          </p:sp>
        </mc:Choice>
        <mc:Fallback xmlns="">
          <p:sp>
            <p:nvSpPr>
              <p:cNvPr id="4" name="正方形/長方形 3"/>
              <p:cNvSpPr>
                <a:spLocks noRot="1" noChangeAspect="1" noMove="1" noResize="1" noEditPoints="1" noAdjustHandles="1" noChangeArrowheads="1" noChangeShapeType="1" noTextEdit="1"/>
              </p:cNvSpPr>
              <p:nvPr/>
            </p:nvSpPr>
            <p:spPr>
              <a:xfrm>
                <a:off x="1129370" y="2005794"/>
                <a:ext cx="1298048" cy="707501"/>
              </a:xfrm>
              <a:prstGeom prst="rect">
                <a:avLst/>
              </a:prstGeom>
              <a:blipFill rotWithShape="0">
                <a:blip r:embed="rId2"/>
                <a:stretch>
                  <a:fillRect r="-6573" b="-2586"/>
                </a:stretch>
              </a:blipFill>
            </p:spPr>
            <p:txBody>
              <a:bodyPr/>
              <a:lstStyle/>
              <a:p>
                <a:r>
                  <a:rPr lang="ja-JP" altLang="en-US">
                    <a:noFill/>
                  </a:rPr>
                  <a:t> </a:t>
                </a:r>
              </a:p>
            </p:txBody>
          </p:sp>
        </mc:Fallback>
      </mc:AlternateContent>
      <p:sp>
        <p:nvSpPr>
          <p:cNvPr id="5" name="テキスト ボックス 4"/>
          <p:cNvSpPr txBox="1"/>
          <p:nvPr/>
        </p:nvSpPr>
        <p:spPr>
          <a:xfrm>
            <a:off x="337445" y="2870781"/>
            <a:ext cx="2895912" cy="461665"/>
          </a:xfrm>
          <a:prstGeom prst="rect">
            <a:avLst/>
          </a:prstGeom>
          <a:noFill/>
        </p:spPr>
        <p:txBody>
          <a:bodyPr wrap="square" rtlCol="0">
            <a:spAutoFit/>
          </a:bodyPr>
          <a:lstStyle/>
          <a:p>
            <a:r>
              <a:rPr lang="en-US" altLang="ja-JP" sz="2400" dirty="0"/>
              <a:t>Spin polarization ratio</a:t>
            </a:r>
            <a:endParaRPr lang="ja-JP" altLang="en-US" sz="2400" dirty="0"/>
          </a:p>
        </p:txBody>
      </p:sp>
      <mc:AlternateContent xmlns:mc="http://schemas.openxmlformats.org/markup-compatibility/2006" xmlns:a14="http://schemas.microsoft.com/office/drawing/2010/main">
        <mc:Choice Requires="a14">
          <p:sp>
            <p:nvSpPr>
              <p:cNvPr id="6" name="テキスト ボックス 5"/>
              <p:cNvSpPr txBox="1"/>
              <p:nvPr/>
            </p:nvSpPr>
            <p:spPr>
              <a:xfrm>
                <a:off x="927507" y="3377866"/>
                <a:ext cx="1731872" cy="759182"/>
              </a:xfrm>
              <a:prstGeom prst="rect">
                <a:avLst/>
              </a:prstGeom>
              <a:noFill/>
            </p:spPr>
            <p:txBody>
              <a:bodyPr wrap="square" rtlCol="0">
                <a:spAutoFit/>
              </a:bodyPr>
              <a:lstStyle/>
              <a:p>
                <a:r>
                  <a:rPr lang="en-US" altLang="ja-JP" sz="2800" dirty="0"/>
                  <a:t>P</a:t>
                </a:r>
                <a14:m>
                  <m:oMath xmlns:m="http://schemas.openxmlformats.org/officeDocument/2006/math">
                    <m:r>
                      <a:rPr lang="en-US" altLang="ja-JP" sz="2800" i="1">
                        <a:latin typeface="Cambria Math" panose="02040503050406030204" pitchFamily="18" charset="0"/>
                        <a:ea typeface="Cambria Math" panose="02040503050406030204" pitchFamily="18" charset="0"/>
                      </a:rPr>
                      <m:t>=</m:t>
                    </m:r>
                    <m:f>
                      <m:fPr>
                        <m:ctrlPr>
                          <a:rPr lang="en-US" altLang="ja-JP" sz="2800" i="1">
                            <a:latin typeface="Cambria Math" charset="0"/>
                            <a:ea typeface="Cambria Math" panose="02040503050406030204" pitchFamily="18" charset="0"/>
                          </a:rPr>
                        </m:ctrlPr>
                      </m:fPr>
                      <m:num>
                        <m:sSub>
                          <m:sSubPr>
                            <m:ctrlPr>
                              <a:rPr lang="en-US" altLang="ja-JP" sz="2800" i="1">
                                <a:latin typeface="Cambria Math" charset="0"/>
                                <a:ea typeface="Cambria Math" panose="02040503050406030204" pitchFamily="18" charset="0"/>
                              </a:rPr>
                            </m:ctrlPr>
                          </m:sSubPr>
                          <m:e>
                            <m:r>
                              <a:rPr lang="en-US" altLang="ja-JP" sz="2800" i="1">
                                <a:latin typeface="Cambria Math" panose="02040503050406030204" pitchFamily="18" charset="0"/>
                                <a:ea typeface="Cambria Math" panose="02040503050406030204" pitchFamily="18" charset="0"/>
                              </a:rPr>
                              <m:t>𝑁</m:t>
                            </m:r>
                          </m:e>
                          <m:sub>
                            <m:r>
                              <a:rPr lang="en-US" altLang="ja-JP" sz="2800" i="1">
                                <a:latin typeface="Cambria Math" panose="02040503050406030204" pitchFamily="18" charset="0"/>
                                <a:ea typeface="Cambria Math" panose="02040503050406030204" pitchFamily="18" charset="0"/>
                              </a:rPr>
                              <m:t>+</m:t>
                            </m:r>
                          </m:sub>
                        </m:sSub>
                        <m:r>
                          <a:rPr lang="en-US" altLang="ja-JP" sz="2800" i="1">
                            <a:latin typeface="Cambria Math" panose="02040503050406030204" pitchFamily="18" charset="0"/>
                            <a:ea typeface="Cambria Math" panose="02040503050406030204" pitchFamily="18" charset="0"/>
                          </a:rPr>
                          <m:t>−</m:t>
                        </m:r>
                        <m:sSub>
                          <m:sSubPr>
                            <m:ctrlPr>
                              <a:rPr lang="en-US" altLang="ja-JP" sz="2800" i="1">
                                <a:latin typeface="Cambria Math" charset="0"/>
                                <a:ea typeface="Cambria Math" panose="02040503050406030204" pitchFamily="18" charset="0"/>
                              </a:rPr>
                            </m:ctrlPr>
                          </m:sSubPr>
                          <m:e>
                            <m:r>
                              <a:rPr lang="en-US" altLang="ja-JP" sz="2800" i="1">
                                <a:latin typeface="Cambria Math" panose="02040503050406030204" pitchFamily="18" charset="0"/>
                                <a:ea typeface="Cambria Math" panose="02040503050406030204" pitchFamily="18" charset="0"/>
                              </a:rPr>
                              <m:t>𝑁</m:t>
                            </m:r>
                          </m:e>
                          <m:sub>
                            <m:r>
                              <a:rPr lang="en-US" altLang="ja-JP" sz="2800" i="1">
                                <a:latin typeface="Cambria Math" panose="02040503050406030204" pitchFamily="18" charset="0"/>
                                <a:ea typeface="Cambria Math" panose="02040503050406030204" pitchFamily="18" charset="0"/>
                              </a:rPr>
                              <m:t>−</m:t>
                            </m:r>
                          </m:sub>
                        </m:sSub>
                      </m:num>
                      <m:den>
                        <m:sSub>
                          <m:sSubPr>
                            <m:ctrlPr>
                              <a:rPr lang="en-US" altLang="ja-JP" sz="2800" i="1">
                                <a:latin typeface="Cambria Math" charset="0"/>
                                <a:ea typeface="Cambria Math" panose="02040503050406030204" pitchFamily="18" charset="0"/>
                              </a:rPr>
                            </m:ctrlPr>
                          </m:sSubPr>
                          <m:e>
                            <m:r>
                              <a:rPr lang="en-US" altLang="ja-JP" sz="2800" i="1">
                                <a:latin typeface="Cambria Math" panose="02040503050406030204" pitchFamily="18" charset="0"/>
                                <a:ea typeface="Cambria Math" panose="02040503050406030204" pitchFamily="18" charset="0"/>
                              </a:rPr>
                              <m:t>𝑁</m:t>
                            </m:r>
                          </m:e>
                          <m:sub>
                            <m:r>
                              <a:rPr lang="en-US" altLang="ja-JP" sz="2800" i="1">
                                <a:latin typeface="Cambria Math" panose="02040503050406030204" pitchFamily="18" charset="0"/>
                                <a:ea typeface="Cambria Math" panose="02040503050406030204" pitchFamily="18" charset="0"/>
                              </a:rPr>
                              <m:t>+</m:t>
                            </m:r>
                          </m:sub>
                        </m:sSub>
                        <m:r>
                          <a:rPr lang="en-US" altLang="ja-JP" sz="2800" i="1">
                            <a:latin typeface="Cambria Math" panose="02040503050406030204" pitchFamily="18" charset="0"/>
                            <a:ea typeface="Cambria Math" panose="02040503050406030204" pitchFamily="18" charset="0"/>
                          </a:rPr>
                          <m:t>+</m:t>
                        </m:r>
                        <m:sSub>
                          <m:sSubPr>
                            <m:ctrlPr>
                              <a:rPr lang="en-US" altLang="ja-JP" sz="2800" i="1">
                                <a:latin typeface="Cambria Math" charset="0"/>
                                <a:ea typeface="Cambria Math" panose="02040503050406030204" pitchFamily="18" charset="0"/>
                              </a:rPr>
                            </m:ctrlPr>
                          </m:sSubPr>
                          <m:e>
                            <m:r>
                              <a:rPr lang="en-US" altLang="ja-JP" sz="2800" i="1">
                                <a:latin typeface="Cambria Math" panose="02040503050406030204" pitchFamily="18" charset="0"/>
                                <a:ea typeface="Cambria Math" panose="02040503050406030204" pitchFamily="18" charset="0"/>
                              </a:rPr>
                              <m:t>𝑁</m:t>
                            </m:r>
                          </m:e>
                          <m:sub>
                            <m:r>
                              <a:rPr lang="en-US" altLang="ja-JP" sz="2800" i="1">
                                <a:latin typeface="Cambria Math" panose="02040503050406030204" pitchFamily="18" charset="0"/>
                                <a:ea typeface="Cambria Math" panose="02040503050406030204" pitchFamily="18" charset="0"/>
                              </a:rPr>
                              <m:t>−</m:t>
                            </m:r>
                          </m:sub>
                        </m:sSub>
                      </m:den>
                    </m:f>
                  </m:oMath>
                </a14:m>
                <a:endParaRPr lang="ja-JP" altLang="en-US" sz="28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927507" y="3377866"/>
                <a:ext cx="1731872" cy="759182"/>
              </a:xfrm>
              <a:prstGeom prst="rect">
                <a:avLst/>
              </a:prstGeom>
              <a:blipFill rotWithShape="0">
                <a:blip r:embed="rId3"/>
                <a:stretch>
                  <a:fillRect l="-7042" b="-3200"/>
                </a:stretch>
              </a:blipFill>
            </p:spPr>
            <p:txBody>
              <a:bodyPr/>
              <a:lstStyle/>
              <a:p>
                <a:r>
                  <a:rPr lang="ja-JP" altLang="en-US">
                    <a:noFill/>
                  </a:rPr>
                  <a:t> </a:t>
                </a:r>
              </a:p>
            </p:txBody>
          </p:sp>
        </mc:Fallback>
      </mc:AlternateContent>
      <p:sp>
        <p:nvSpPr>
          <p:cNvPr id="7" name="テキスト ボックス 6"/>
          <p:cNvSpPr txBox="1"/>
          <p:nvPr/>
        </p:nvSpPr>
        <p:spPr>
          <a:xfrm>
            <a:off x="3732304" y="2142812"/>
            <a:ext cx="2115520" cy="461665"/>
          </a:xfrm>
          <a:prstGeom prst="rect">
            <a:avLst/>
          </a:prstGeom>
          <a:noFill/>
        </p:spPr>
        <p:txBody>
          <a:bodyPr wrap="square" rtlCol="0">
            <a:spAutoFit/>
          </a:bodyPr>
          <a:lstStyle/>
          <a:p>
            <a:r>
              <a:rPr lang="en-US" altLang="ja-JP" sz="2400" dirty="0">
                <a:solidFill>
                  <a:schemeClr val="accent6"/>
                </a:solidFill>
              </a:rPr>
              <a:t>Rest frame of π</a:t>
            </a:r>
            <a:endParaRPr lang="ja-JP" altLang="en-US" sz="2400" dirty="0">
              <a:solidFill>
                <a:schemeClr val="accent6"/>
              </a:solidFill>
            </a:endParaRPr>
          </a:p>
        </p:txBody>
      </p:sp>
      <p:sp>
        <p:nvSpPr>
          <p:cNvPr id="8" name="テキスト ボックス 7"/>
          <p:cNvSpPr txBox="1"/>
          <p:nvPr/>
        </p:nvSpPr>
        <p:spPr>
          <a:xfrm>
            <a:off x="6309550" y="2147103"/>
            <a:ext cx="2453737" cy="461665"/>
          </a:xfrm>
          <a:prstGeom prst="rect">
            <a:avLst/>
          </a:prstGeom>
          <a:noFill/>
        </p:spPr>
        <p:txBody>
          <a:bodyPr wrap="square" rtlCol="0">
            <a:spAutoFit/>
          </a:bodyPr>
          <a:lstStyle/>
          <a:p>
            <a:r>
              <a:rPr lang="en-US" altLang="ja-JP" sz="2400" dirty="0">
                <a:solidFill>
                  <a:schemeClr val="tx2"/>
                </a:solidFill>
              </a:rPr>
              <a:t>laboratory frame</a:t>
            </a:r>
            <a:endParaRPr lang="ja-JP" altLang="en-US" sz="2400" dirty="0">
              <a:solidFill>
                <a:schemeClr val="tx2"/>
              </a:solidFill>
            </a:endParaRPr>
          </a:p>
        </p:txBody>
      </p:sp>
      <mc:AlternateContent xmlns:mc="http://schemas.openxmlformats.org/markup-compatibility/2006" xmlns:a14="http://schemas.microsoft.com/office/drawing/2010/main">
        <mc:Choice Requires="a14">
          <p:sp>
            <p:nvSpPr>
              <p:cNvPr id="9" name="テキスト ボックス 8"/>
              <p:cNvSpPr txBox="1"/>
              <p:nvPr/>
            </p:nvSpPr>
            <p:spPr>
              <a:xfrm>
                <a:off x="4812996" y="3850110"/>
                <a:ext cx="255770"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400" i="1">
                              <a:latin typeface="Cambria Math" charset="0"/>
                            </a:rPr>
                          </m:ctrlPr>
                        </m:sSupPr>
                        <m:e>
                          <m:r>
                            <a:rPr lang="ja-JP" altLang="en-US" sz="2400" i="1">
                              <a:latin typeface="Cambria Math" panose="02040503050406030204" pitchFamily="18" charset="0"/>
                            </a:rPr>
                            <m:t>𝜋</m:t>
                          </m:r>
                        </m:e>
                        <m:sup>
                          <m:r>
                            <a:rPr lang="en-US" altLang="ja-JP" sz="2400" i="1">
                              <a:latin typeface="Cambria Math" panose="02040503050406030204" pitchFamily="18" charset="0"/>
                              <a:ea typeface="Cambria Math" panose="02040503050406030204" pitchFamily="18" charset="0"/>
                            </a:rPr>
                            <m:t>+</m:t>
                          </m:r>
                        </m:sup>
                      </m:sSup>
                    </m:oMath>
                  </m:oMathPara>
                </a14:m>
                <a:endParaRPr lang="ja-JP" altLang="en-US" sz="24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4812996" y="3850110"/>
                <a:ext cx="255770" cy="369332"/>
              </a:xfrm>
              <a:prstGeom prst="rect">
                <a:avLst/>
              </a:prstGeom>
              <a:blipFill rotWithShape="0">
                <a:blip r:embed="rId4"/>
                <a:stretch>
                  <a:fillRect l="-31707" r="-75610"/>
                </a:stretch>
              </a:blipFill>
            </p:spPr>
            <p:txBody>
              <a:bodyPr/>
              <a:lstStyle/>
              <a:p>
                <a:r>
                  <a:rPr lang="ja-JP" altLang="en-US">
                    <a:noFill/>
                  </a:rPr>
                  <a:t> </a:t>
                </a:r>
              </a:p>
            </p:txBody>
          </p:sp>
        </mc:Fallback>
      </mc:AlternateContent>
      <p:sp>
        <p:nvSpPr>
          <p:cNvPr id="13" name="上矢印 12"/>
          <p:cNvSpPr/>
          <p:nvPr/>
        </p:nvSpPr>
        <p:spPr>
          <a:xfrm>
            <a:off x="4884567" y="3304116"/>
            <a:ext cx="89972" cy="500794"/>
          </a:xfrm>
          <a:prstGeom prst="upArrow">
            <a:avLst>
              <a:gd name="adj1" fmla="val 50000"/>
              <a:gd name="adj2" fmla="val 1102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pic>
        <p:nvPicPr>
          <p:cNvPr id="14" name="図 13"/>
          <p:cNvPicPr>
            <a:picLocks noChangeAspect="1"/>
          </p:cNvPicPr>
          <p:nvPr/>
        </p:nvPicPr>
        <p:blipFill>
          <a:blip r:embed="rId5"/>
          <a:stretch>
            <a:fillRect/>
          </a:stretch>
        </p:blipFill>
        <p:spPr>
          <a:xfrm flipV="1">
            <a:off x="7834222" y="3909230"/>
            <a:ext cx="108015" cy="516681"/>
          </a:xfrm>
          <a:prstGeom prst="rect">
            <a:avLst/>
          </a:prstGeom>
        </p:spPr>
      </p:pic>
      <p:sp>
        <p:nvSpPr>
          <p:cNvPr id="15" name="上矢印 14"/>
          <p:cNvSpPr/>
          <p:nvPr/>
        </p:nvSpPr>
        <p:spPr>
          <a:xfrm>
            <a:off x="5095310" y="4528540"/>
            <a:ext cx="164966" cy="195367"/>
          </a:xfrm>
          <a:prstGeom prst="up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16" name="上矢印 15"/>
          <p:cNvSpPr/>
          <p:nvPr/>
        </p:nvSpPr>
        <p:spPr>
          <a:xfrm flipV="1">
            <a:off x="5107070" y="3455968"/>
            <a:ext cx="164966" cy="195367"/>
          </a:xfrm>
          <a:prstGeom prst="up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mc:AlternateContent xmlns:mc="http://schemas.openxmlformats.org/markup-compatibility/2006" xmlns:a14="http://schemas.microsoft.com/office/drawing/2010/main">
        <mc:Choice Requires="a14">
          <p:sp>
            <p:nvSpPr>
              <p:cNvPr id="17" name="テキスト ボックス 16"/>
              <p:cNvSpPr txBox="1"/>
              <p:nvPr/>
            </p:nvSpPr>
            <p:spPr>
              <a:xfrm>
                <a:off x="4795504" y="2860960"/>
                <a:ext cx="42178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400" i="1">
                              <a:latin typeface="Cambria Math" charset="0"/>
                            </a:rPr>
                          </m:ctrlPr>
                        </m:sSupPr>
                        <m:e>
                          <m:r>
                            <a:rPr lang="ja-JP" altLang="en-US" sz="2400" i="1">
                              <a:latin typeface="Cambria Math" panose="02040503050406030204" pitchFamily="18" charset="0"/>
                            </a:rPr>
                            <m:t>𝜇</m:t>
                          </m:r>
                        </m:e>
                        <m:sup>
                          <m:r>
                            <a:rPr lang="en-US" altLang="ja-JP" sz="2400" i="1">
                              <a:latin typeface="Cambria Math" panose="02040503050406030204" pitchFamily="18" charset="0"/>
                              <a:ea typeface="Cambria Math" panose="02040503050406030204" pitchFamily="18" charset="0"/>
                            </a:rPr>
                            <m:t>+</m:t>
                          </m:r>
                        </m:sup>
                      </m:sSup>
                    </m:oMath>
                  </m:oMathPara>
                </a14:m>
                <a:endParaRPr lang="ja-JP" altLang="en-US" sz="24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4795504" y="2860960"/>
                <a:ext cx="421782" cy="369332"/>
              </a:xfrm>
              <a:prstGeom prst="rect">
                <a:avLst/>
              </a:prstGeom>
              <a:blipFill rotWithShape="0">
                <a:blip r:embed="rId6"/>
                <a:stretch>
                  <a:fillRect l="-17391" r="-7246" b="-2295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p:cNvSpPr txBox="1"/>
              <p:nvPr/>
            </p:nvSpPr>
            <p:spPr>
              <a:xfrm>
                <a:off x="4782730" y="4850324"/>
                <a:ext cx="365998" cy="3990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latin typeface="Cambria Math" charset="0"/>
                            </a:rPr>
                          </m:ctrlPr>
                        </m:sSubPr>
                        <m:e>
                          <m:r>
                            <a:rPr lang="ja-JP" altLang="en-US" sz="2400" i="1">
                              <a:latin typeface="Cambria Math" panose="02040503050406030204" pitchFamily="18" charset="0"/>
                            </a:rPr>
                            <m:t>𝜈</m:t>
                          </m:r>
                        </m:e>
                        <m:sub>
                          <m:r>
                            <a:rPr lang="ja-JP" altLang="en-US" sz="2400" i="1">
                              <a:latin typeface="Cambria Math" panose="02040503050406030204" pitchFamily="18" charset="0"/>
                            </a:rPr>
                            <m:t>𝜇</m:t>
                          </m:r>
                        </m:sub>
                      </m:sSub>
                    </m:oMath>
                  </m:oMathPara>
                </a14:m>
                <a:endParaRPr lang="ja-JP" altLang="en-US" sz="24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4782730" y="4850324"/>
                <a:ext cx="365998" cy="399084"/>
              </a:xfrm>
              <a:prstGeom prst="rect">
                <a:avLst/>
              </a:prstGeom>
              <a:blipFill rotWithShape="0">
                <a:blip r:embed="rId7"/>
                <a:stretch>
                  <a:fillRect l="-11667" r="-6667" b="-2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正方形/長方形 19"/>
              <p:cNvSpPr/>
              <p:nvPr/>
            </p:nvSpPr>
            <p:spPr>
              <a:xfrm>
                <a:off x="7261087" y="2810128"/>
                <a:ext cx="629724" cy="461665"/>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sSup>
                        <m:sSupPr>
                          <m:ctrlPr>
                            <a:rPr lang="en-US" altLang="ja-JP" sz="2400" i="1">
                              <a:solidFill>
                                <a:prstClr val="black"/>
                              </a:solidFill>
                              <a:latin typeface="Cambria Math" charset="0"/>
                            </a:rPr>
                          </m:ctrlPr>
                        </m:sSupPr>
                        <m:e>
                          <m:r>
                            <a:rPr lang="ja-JP" altLang="en-US" sz="2400" i="1">
                              <a:solidFill>
                                <a:prstClr val="black"/>
                              </a:solidFill>
                              <a:latin typeface="Cambria Math" panose="02040503050406030204" pitchFamily="18" charset="0"/>
                            </a:rPr>
                            <m:t>𝜋</m:t>
                          </m:r>
                        </m:e>
                        <m:sup>
                          <m:r>
                            <a:rPr lang="en-US" altLang="ja-JP" sz="2400" i="1">
                              <a:solidFill>
                                <a:prstClr val="black"/>
                              </a:solidFill>
                              <a:latin typeface="Cambria Math" panose="02040503050406030204" pitchFamily="18" charset="0"/>
                              <a:ea typeface="Cambria Math" panose="02040503050406030204" pitchFamily="18" charset="0"/>
                            </a:rPr>
                            <m:t>+</m:t>
                          </m:r>
                        </m:sup>
                      </m:sSup>
                    </m:oMath>
                  </m:oMathPara>
                </a14:m>
                <a:endParaRPr lang="ja-JP" altLang="en-US" sz="2400" dirty="0">
                  <a:solidFill>
                    <a:prstClr val="black"/>
                  </a:solidFill>
                </a:endParaRPr>
              </a:p>
            </p:txBody>
          </p:sp>
        </mc:Choice>
        <mc:Fallback xmlns="">
          <p:sp>
            <p:nvSpPr>
              <p:cNvPr id="20" name="正方形/長方形 19"/>
              <p:cNvSpPr>
                <a:spLocks noRot="1" noChangeAspect="1" noMove="1" noResize="1" noEditPoints="1" noAdjustHandles="1" noChangeArrowheads="1" noChangeShapeType="1" noTextEdit="1"/>
              </p:cNvSpPr>
              <p:nvPr/>
            </p:nvSpPr>
            <p:spPr>
              <a:xfrm>
                <a:off x="7261087" y="2810128"/>
                <a:ext cx="629724" cy="461665"/>
              </a:xfrm>
              <a:prstGeom prst="rect">
                <a:avLst/>
              </a:prstGeom>
              <a:blipFill rotWithShape="0">
                <a:blip r:embed="rId8"/>
                <a:stretch>
                  <a:fillRect/>
                </a:stretch>
              </a:blipFill>
            </p:spPr>
            <p:txBody>
              <a:bodyPr/>
              <a:lstStyle/>
              <a:p>
                <a:r>
                  <a:rPr lang="ja-JP" altLang="en-US">
                    <a:noFill/>
                  </a:rPr>
                  <a:t> </a:t>
                </a:r>
              </a:p>
            </p:txBody>
          </p:sp>
        </mc:Fallback>
      </mc:AlternateContent>
      <p:sp>
        <p:nvSpPr>
          <p:cNvPr id="21" name="上矢印 20"/>
          <p:cNvSpPr/>
          <p:nvPr/>
        </p:nvSpPr>
        <p:spPr>
          <a:xfrm flipV="1">
            <a:off x="4884566" y="4264642"/>
            <a:ext cx="89972" cy="500794"/>
          </a:xfrm>
          <a:prstGeom prst="upArrow">
            <a:avLst>
              <a:gd name="adj1" fmla="val 50000"/>
              <a:gd name="adj2" fmla="val 1102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pic>
        <p:nvPicPr>
          <p:cNvPr id="22" name="図 21"/>
          <p:cNvPicPr>
            <a:picLocks noChangeAspect="1"/>
          </p:cNvPicPr>
          <p:nvPr/>
        </p:nvPicPr>
        <p:blipFill>
          <a:blip r:embed="rId9"/>
          <a:stretch>
            <a:fillRect/>
          </a:stretch>
        </p:blipFill>
        <p:spPr>
          <a:xfrm>
            <a:off x="7136777" y="3909230"/>
            <a:ext cx="105165" cy="516681"/>
          </a:xfrm>
          <a:prstGeom prst="rect">
            <a:avLst/>
          </a:prstGeom>
        </p:spPr>
      </p:pic>
      <p:sp>
        <p:nvSpPr>
          <p:cNvPr id="23" name="上矢印 22"/>
          <p:cNvSpPr/>
          <p:nvPr/>
        </p:nvSpPr>
        <p:spPr>
          <a:xfrm flipV="1">
            <a:off x="6861149" y="4192718"/>
            <a:ext cx="164966" cy="195367"/>
          </a:xfrm>
          <a:prstGeom prst="up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pic>
        <p:nvPicPr>
          <p:cNvPr id="24" name="図 23"/>
          <p:cNvPicPr>
            <a:picLocks noChangeAspect="1"/>
          </p:cNvPicPr>
          <p:nvPr/>
        </p:nvPicPr>
        <p:blipFill>
          <a:blip r:embed="rId9"/>
          <a:stretch>
            <a:fillRect/>
          </a:stretch>
        </p:blipFill>
        <p:spPr>
          <a:xfrm>
            <a:off x="7449583" y="3324765"/>
            <a:ext cx="105165" cy="516681"/>
          </a:xfrm>
          <a:prstGeom prst="rect">
            <a:avLst/>
          </a:prstGeom>
        </p:spPr>
      </p:pic>
      <p:sp>
        <p:nvSpPr>
          <p:cNvPr id="25" name="上矢印 24"/>
          <p:cNvSpPr/>
          <p:nvPr/>
        </p:nvSpPr>
        <p:spPr>
          <a:xfrm>
            <a:off x="7998596" y="4192719"/>
            <a:ext cx="164966" cy="195367"/>
          </a:xfrm>
          <a:prstGeom prst="up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mc:AlternateContent xmlns:mc="http://schemas.openxmlformats.org/markup-compatibility/2006" xmlns:a14="http://schemas.microsoft.com/office/drawing/2010/main">
        <mc:Choice Requires="a14">
          <p:sp>
            <p:nvSpPr>
              <p:cNvPr id="31" name="正方形/長方形 30"/>
              <p:cNvSpPr/>
              <p:nvPr/>
            </p:nvSpPr>
            <p:spPr>
              <a:xfrm>
                <a:off x="7612898" y="4440001"/>
                <a:ext cx="550664" cy="4914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latin typeface="Cambria Math" charset="0"/>
                            </a:rPr>
                          </m:ctrlPr>
                        </m:sSubPr>
                        <m:e>
                          <m:r>
                            <a:rPr lang="ja-JP" altLang="en-US" sz="2400" i="1">
                              <a:latin typeface="Cambria Math" panose="02040503050406030204" pitchFamily="18" charset="0"/>
                            </a:rPr>
                            <m:t>𝜈</m:t>
                          </m:r>
                        </m:e>
                        <m:sub>
                          <m:r>
                            <a:rPr lang="ja-JP" altLang="en-US" sz="2400" i="1">
                              <a:latin typeface="Cambria Math" panose="02040503050406030204" pitchFamily="18" charset="0"/>
                            </a:rPr>
                            <m:t>𝜇</m:t>
                          </m:r>
                        </m:sub>
                      </m:sSub>
                    </m:oMath>
                  </m:oMathPara>
                </a14:m>
                <a:endParaRPr lang="ja-JP" altLang="en-US" sz="2400" dirty="0"/>
              </a:p>
            </p:txBody>
          </p:sp>
        </mc:Choice>
        <mc:Fallback xmlns="">
          <p:sp>
            <p:nvSpPr>
              <p:cNvPr id="31" name="正方形/長方形 30"/>
              <p:cNvSpPr>
                <a:spLocks noRot="1" noChangeAspect="1" noMove="1" noResize="1" noEditPoints="1" noAdjustHandles="1" noChangeArrowheads="1" noChangeShapeType="1" noTextEdit="1"/>
              </p:cNvSpPr>
              <p:nvPr/>
            </p:nvSpPr>
            <p:spPr>
              <a:xfrm>
                <a:off x="7612898" y="4440001"/>
                <a:ext cx="550664" cy="491417"/>
              </a:xfrm>
              <a:prstGeom prst="rect">
                <a:avLst/>
              </a:prstGeom>
              <a:blipFill rotWithShape="0">
                <a:blip r:embed="rId10"/>
                <a:stretch>
                  <a:fillRect b="-617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正方形/長方形 31"/>
              <p:cNvSpPr/>
              <p:nvPr/>
            </p:nvSpPr>
            <p:spPr>
              <a:xfrm>
                <a:off x="6894902" y="4454876"/>
                <a:ext cx="60644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2400" i="1">
                              <a:latin typeface="Cambria Math" charset="0"/>
                            </a:rPr>
                          </m:ctrlPr>
                        </m:sSupPr>
                        <m:e>
                          <m:r>
                            <a:rPr lang="ja-JP" altLang="en-US" sz="2400" i="1">
                              <a:latin typeface="Cambria Math" panose="02040503050406030204" pitchFamily="18" charset="0"/>
                            </a:rPr>
                            <m:t>𝜇</m:t>
                          </m:r>
                        </m:e>
                        <m:sup>
                          <m:r>
                            <a:rPr lang="en-US" altLang="ja-JP" sz="2400" i="1">
                              <a:latin typeface="Cambria Math" panose="02040503050406030204" pitchFamily="18" charset="0"/>
                              <a:ea typeface="Cambria Math" panose="02040503050406030204" pitchFamily="18" charset="0"/>
                            </a:rPr>
                            <m:t>+</m:t>
                          </m:r>
                        </m:sup>
                      </m:sSup>
                    </m:oMath>
                  </m:oMathPara>
                </a14:m>
                <a:endParaRPr lang="ja-JP" altLang="en-US" sz="2400" dirty="0"/>
              </a:p>
            </p:txBody>
          </p:sp>
        </mc:Choice>
        <mc:Fallback xmlns="">
          <p:sp>
            <p:nvSpPr>
              <p:cNvPr id="32" name="正方形/長方形 31"/>
              <p:cNvSpPr>
                <a:spLocks noRot="1" noChangeAspect="1" noMove="1" noResize="1" noEditPoints="1" noAdjustHandles="1" noChangeArrowheads="1" noChangeShapeType="1" noTextEdit="1"/>
              </p:cNvSpPr>
              <p:nvPr/>
            </p:nvSpPr>
            <p:spPr>
              <a:xfrm>
                <a:off x="6894902" y="4454876"/>
                <a:ext cx="606448" cy="461665"/>
              </a:xfrm>
              <a:prstGeom prst="rect">
                <a:avLst/>
              </a:prstGeom>
              <a:blipFill rotWithShape="0">
                <a:blip r:embed="rId11"/>
                <a:stretch>
                  <a:fillRect b="-7895"/>
                </a:stretch>
              </a:blipFill>
            </p:spPr>
            <p:txBody>
              <a:bodyPr/>
              <a:lstStyle/>
              <a:p>
                <a:r>
                  <a:rPr lang="ja-JP" altLang="en-US">
                    <a:noFill/>
                  </a:rPr>
                  <a:t> </a:t>
                </a:r>
              </a:p>
            </p:txBody>
          </p:sp>
        </mc:Fallback>
      </mc:AlternateContent>
      <p:sp>
        <p:nvSpPr>
          <p:cNvPr id="33" name="テキスト ボックス 32"/>
          <p:cNvSpPr txBox="1"/>
          <p:nvPr/>
        </p:nvSpPr>
        <p:spPr>
          <a:xfrm>
            <a:off x="3533217" y="3368326"/>
            <a:ext cx="1441321" cy="400110"/>
          </a:xfrm>
          <a:prstGeom prst="rect">
            <a:avLst/>
          </a:prstGeom>
          <a:noFill/>
        </p:spPr>
        <p:txBody>
          <a:bodyPr wrap="square" rtlCol="0">
            <a:spAutoFit/>
          </a:bodyPr>
          <a:lstStyle/>
          <a:p>
            <a:r>
              <a:rPr lang="en-US" altLang="ja-JP" sz="2000" dirty="0">
                <a:solidFill>
                  <a:schemeClr val="accent1"/>
                </a:solidFill>
              </a:rPr>
              <a:t>momentum</a:t>
            </a:r>
          </a:p>
        </p:txBody>
      </p:sp>
      <p:sp>
        <p:nvSpPr>
          <p:cNvPr id="34" name="テキスト ボックス 33"/>
          <p:cNvSpPr txBox="1"/>
          <p:nvPr/>
        </p:nvSpPr>
        <p:spPr>
          <a:xfrm>
            <a:off x="5255557" y="3353596"/>
            <a:ext cx="747399" cy="400110"/>
          </a:xfrm>
          <a:prstGeom prst="rect">
            <a:avLst/>
          </a:prstGeom>
          <a:noFill/>
        </p:spPr>
        <p:txBody>
          <a:bodyPr wrap="square" rtlCol="0">
            <a:spAutoFit/>
          </a:bodyPr>
          <a:lstStyle/>
          <a:p>
            <a:r>
              <a:rPr lang="en-US" altLang="ja-JP" sz="2000" dirty="0">
                <a:solidFill>
                  <a:schemeClr val="accent2"/>
                </a:solidFill>
              </a:rPr>
              <a:t>spin</a:t>
            </a:r>
            <a:endParaRPr lang="ja-JP" altLang="en-US" sz="2000" dirty="0">
              <a:solidFill>
                <a:schemeClr val="accent2"/>
              </a:solidFill>
            </a:endParaRPr>
          </a:p>
        </p:txBody>
      </p:sp>
      <p:sp>
        <p:nvSpPr>
          <p:cNvPr id="35" name="テキスト ボックス 34"/>
          <p:cNvSpPr txBox="1"/>
          <p:nvPr/>
        </p:nvSpPr>
        <p:spPr>
          <a:xfrm>
            <a:off x="4229784" y="3087127"/>
            <a:ext cx="65" cy="369332"/>
          </a:xfrm>
          <a:prstGeom prst="rect">
            <a:avLst/>
          </a:prstGeom>
          <a:noFill/>
        </p:spPr>
        <p:txBody>
          <a:bodyPr wrap="none" lIns="0" tIns="0" rIns="0" bIns="0" rtlCol="0">
            <a:spAutoFit/>
          </a:bodyPr>
          <a:lstStyle/>
          <a:p>
            <a:endParaRPr lang="ja-JP" altLang="en-US" sz="2400" dirty="0"/>
          </a:p>
        </p:txBody>
      </p:sp>
      <p:sp>
        <p:nvSpPr>
          <p:cNvPr id="36" name="テキスト ボックス 35"/>
          <p:cNvSpPr txBox="1"/>
          <p:nvPr/>
        </p:nvSpPr>
        <p:spPr>
          <a:xfrm>
            <a:off x="4240192" y="5275163"/>
            <a:ext cx="1682859" cy="830997"/>
          </a:xfrm>
          <a:prstGeom prst="rect">
            <a:avLst/>
          </a:prstGeom>
          <a:noFill/>
        </p:spPr>
        <p:txBody>
          <a:bodyPr wrap="square" rtlCol="0">
            <a:spAutoFit/>
          </a:bodyPr>
          <a:lstStyle/>
          <a:p>
            <a:r>
              <a:rPr lang="en-US" altLang="ja-JP" sz="2400" dirty="0">
                <a:solidFill>
                  <a:schemeClr val="accent6"/>
                </a:solidFill>
              </a:rPr>
              <a:t>100% polarized</a:t>
            </a:r>
            <a:endParaRPr lang="ja-JP" altLang="en-US" sz="2400" dirty="0">
              <a:solidFill>
                <a:schemeClr val="accent6"/>
              </a:solidFill>
            </a:endParaRPr>
          </a:p>
        </p:txBody>
      </p:sp>
      <p:sp>
        <p:nvSpPr>
          <p:cNvPr id="38" name="テキスト ボックス 37"/>
          <p:cNvSpPr txBox="1"/>
          <p:nvPr/>
        </p:nvSpPr>
        <p:spPr>
          <a:xfrm>
            <a:off x="5952967" y="4996988"/>
            <a:ext cx="3342108" cy="1200329"/>
          </a:xfrm>
          <a:prstGeom prst="rect">
            <a:avLst/>
          </a:prstGeom>
          <a:noFill/>
        </p:spPr>
        <p:txBody>
          <a:bodyPr wrap="square" rtlCol="0">
            <a:spAutoFit/>
          </a:bodyPr>
          <a:lstStyle/>
          <a:p>
            <a:r>
              <a:rPr lang="en-US" altLang="ja-JP" sz="2400" dirty="0">
                <a:solidFill>
                  <a:schemeClr val="tx2"/>
                </a:solidFill>
              </a:rPr>
              <a:t>Depending on the decay direction, the spin direction of μ reverses</a:t>
            </a:r>
            <a:endParaRPr lang="ja-JP" altLang="en-US" sz="2400" dirty="0">
              <a:solidFill>
                <a:schemeClr val="tx2"/>
              </a:solidFill>
            </a:endParaRPr>
          </a:p>
        </p:txBody>
      </p:sp>
      <mc:AlternateContent xmlns:mc="http://schemas.openxmlformats.org/markup-compatibility/2006" xmlns:a14="http://schemas.microsoft.com/office/drawing/2010/main">
        <mc:Choice Requires="a14">
          <p:sp>
            <p:nvSpPr>
              <p:cNvPr id="39" name="テキスト ボックス 38"/>
              <p:cNvSpPr txBox="1"/>
              <p:nvPr/>
            </p:nvSpPr>
            <p:spPr>
              <a:xfrm>
                <a:off x="239740" y="4357785"/>
                <a:ext cx="52647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latin typeface="Cambria Math" charset="0"/>
                            </a:rPr>
                          </m:ctrlPr>
                        </m:sSubPr>
                        <m:e>
                          <m:r>
                            <a:rPr lang="en-US" altLang="ja-JP" sz="2400" i="1">
                              <a:latin typeface="Cambria Math" panose="02040503050406030204" pitchFamily="18" charset="0"/>
                            </a:rPr>
                            <m:t>𝑁</m:t>
                          </m:r>
                        </m:e>
                        <m:sub>
                          <m:r>
                            <a:rPr lang="en-US" altLang="ja-JP" sz="2400" i="1">
                              <a:latin typeface="Cambria Math" panose="02040503050406030204" pitchFamily="18" charset="0"/>
                            </a:rPr>
                            <m:t>+</m:t>
                          </m:r>
                        </m:sub>
                      </m:sSub>
                      <m:r>
                        <a:rPr lang="en-US" altLang="ja-JP" sz="2400" i="1">
                          <a:latin typeface="Cambria Math" panose="02040503050406030204" pitchFamily="18" charset="0"/>
                        </a:rPr>
                        <m:t>:</m:t>
                      </m:r>
                    </m:oMath>
                  </m:oMathPara>
                </a14:m>
                <a:endParaRPr lang="en-US" altLang="ja-JP" sz="2400" dirty="0"/>
              </a:p>
            </p:txBody>
          </p:sp>
        </mc:Choice>
        <mc:Fallback xmlns="">
          <p:sp>
            <p:nvSpPr>
              <p:cNvPr id="39" name="テキスト ボックス 38"/>
              <p:cNvSpPr txBox="1">
                <a:spLocks noRot="1" noChangeAspect="1" noMove="1" noResize="1" noEditPoints="1" noAdjustHandles="1" noChangeArrowheads="1" noChangeShapeType="1" noTextEdit="1"/>
              </p:cNvSpPr>
              <p:nvPr/>
            </p:nvSpPr>
            <p:spPr>
              <a:xfrm>
                <a:off x="239740" y="4357785"/>
                <a:ext cx="526472" cy="461665"/>
              </a:xfrm>
              <a:prstGeom prst="rect">
                <a:avLst/>
              </a:prstGeom>
              <a:blipFill rotWithShape="0">
                <a:blip r:embed="rId12"/>
                <a:stretch>
                  <a:fillRect l="-2299" r="-17241" b="-1316"/>
                </a:stretch>
              </a:blipFill>
            </p:spPr>
            <p:txBody>
              <a:bodyPr/>
              <a:lstStyle/>
              <a:p>
                <a:r>
                  <a:rPr lang="ja-JP" altLang="en-US">
                    <a:noFill/>
                  </a:rPr>
                  <a:t> </a:t>
                </a:r>
              </a:p>
            </p:txBody>
          </p:sp>
        </mc:Fallback>
      </mc:AlternateContent>
      <p:sp>
        <p:nvSpPr>
          <p:cNvPr id="40" name="テキスト ボックス 39"/>
          <p:cNvSpPr txBox="1"/>
          <p:nvPr/>
        </p:nvSpPr>
        <p:spPr>
          <a:xfrm>
            <a:off x="783087" y="4403952"/>
            <a:ext cx="2670518" cy="830997"/>
          </a:xfrm>
          <a:prstGeom prst="rect">
            <a:avLst/>
          </a:prstGeom>
          <a:noFill/>
        </p:spPr>
        <p:txBody>
          <a:bodyPr wrap="square" rtlCol="0">
            <a:spAutoFit/>
          </a:bodyPr>
          <a:lstStyle/>
          <a:p>
            <a:r>
              <a:rPr lang="en-US" altLang="ja-JP" sz="2400" dirty="0"/>
              <a:t>Number of up spin muon</a:t>
            </a:r>
            <a:endParaRPr lang="ja-JP" altLang="en-US" sz="2400" dirty="0"/>
          </a:p>
        </p:txBody>
      </p:sp>
      <p:sp>
        <p:nvSpPr>
          <p:cNvPr id="41" name="テキスト ボックス 40"/>
          <p:cNvSpPr txBox="1"/>
          <p:nvPr/>
        </p:nvSpPr>
        <p:spPr>
          <a:xfrm>
            <a:off x="832925" y="5368998"/>
            <a:ext cx="2400432" cy="830997"/>
          </a:xfrm>
          <a:prstGeom prst="rect">
            <a:avLst/>
          </a:prstGeom>
          <a:noFill/>
        </p:spPr>
        <p:txBody>
          <a:bodyPr wrap="square" rtlCol="0">
            <a:spAutoFit/>
          </a:bodyPr>
          <a:lstStyle/>
          <a:p>
            <a:r>
              <a:rPr lang="en-US" altLang="ja-JP" sz="2400" dirty="0"/>
              <a:t>Number of down spin muon</a:t>
            </a:r>
            <a:endParaRPr lang="ja-JP" altLang="en-US" sz="2400" dirty="0"/>
          </a:p>
        </p:txBody>
      </p:sp>
      <mc:AlternateContent xmlns:mc="http://schemas.openxmlformats.org/markup-compatibility/2006" xmlns:a14="http://schemas.microsoft.com/office/drawing/2010/main">
        <mc:Choice Requires="a14">
          <p:sp>
            <p:nvSpPr>
              <p:cNvPr id="42" name="正方形/長方形 41"/>
              <p:cNvSpPr/>
              <p:nvPr/>
            </p:nvSpPr>
            <p:spPr>
              <a:xfrm>
                <a:off x="215389" y="5368998"/>
                <a:ext cx="7121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latin typeface="Cambria Math" charset="0"/>
                            </a:rPr>
                          </m:ctrlPr>
                        </m:sSubPr>
                        <m:e>
                          <m:r>
                            <a:rPr lang="en-US" altLang="ja-JP" sz="2400" i="1">
                              <a:latin typeface="Cambria Math" panose="02040503050406030204" pitchFamily="18" charset="0"/>
                            </a:rPr>
                            <m:t>𝑁</m:t>
                          </m:r>
                        </m:e>
                        <m:sub>
                          <m:r>
                            <a:rPr lang="en-US" altLang="ja-JP" sz="2400" i="1">
                              <a:latin typeface="Cambria Math" panose="02040503050406030204" pitchFamily="18" charset="0"/>
                            </a:rPr>
                            <m:t>−</m:t>
                          </m:r>
                        </m:sub>
                      </m:sSub>
                      <m:r>
                        <a:rPr lang="en-US" altLang="ja-JP" sz="2400" i="1">
                          <a:latin typeface="Cambria Math" panose="02040503050406030204" pitchFamily="18" charset="0"/>
                        </a:rPr>
                        <m:t>:</m:t>
                      </m:r>
                    </m:oMath>
                  </m:oMathPara>
                </a14:m>
                <a:endParaRPr lang="en-US" altLang="ja-JP" sz="2400" dirty="0"/>
              </a:p>
            </p:txBody>
          </p:sp>
        </mc:Choice>
        <mc:Fallback xmlns="">
          <p:sp>
            <p:nvSpPr>
              <p:cNvPr id="42" name="正方形/長方形 41"/>
              <p:cNvSpPr>
                <a:spLocks noRot="1" noChangeAspect="1" noMove="1" noResize="1" noEditPoints="1" noAdjustHandles="1" noChangeArrowheads="1" noChangeShapeType="1" noTextEdit="1"/>
              </p:cNvSpPr>
              <p:nvPr/>
            </p:nvSpPr>
            <p:spPr>
              <a:xfrm>
                <a:off x="215389" y="5368998"/>
                <a:ext cx="712118" cy="461665"/>
              </a:xfrm>
              <a:prstGeom prst="rect">
                <a:avLst/>
              </a:prstGeom>
              <a:blipFill rotWithShape="0">
                <a:blip r:embed="rId13"/>
                <a:stretch>
                  <a:fillRect/>
                </a:stretch>
              </a:blipFill>
            </p:spPr>
            <p:txBody>
              <a:bodyPr/>
              <a:lstStyle/>
              <a:p>
                <a:r>
                  <a:rPr lang="ja-JP" altLang="en-US">
                    <a:noFill/>
                  </a:rPr>
                  <a:t> </a:t>
                </a:r>
              </a:p>
            </p:txBody>
          </p:sp>
        </mc:Fallback>
      </mc:AlternateContent>
      <p:sp>
        <p:nvSpPr>
          <p:cNvPr id="37" name="上矢印 36"/>
          <p:cNvSpPr/>
          <p:nvPr/>
        </p:nvSpPr>
        <p:spPr>
          <a:xfrm>
            <a:off x="6334761" y="4192718"/>
            <a:ext cx="164966" cy="195367"/>
          </a:xfrm>
          <a:prstGeom prst="up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10" name="テキスト ボックス 9"/>
          <p:cNvSpPr txBox="1"/>
          <p:nvPr/>
        </p:nvSpPr>
        <p:spPr>
          <a:xfrm>
            <a:off x="6454797" y="4066875"/>
            <a:ext cx="543550" cy="461665"/>
          </a:xfrm>
          <a:prstGeom prst="rect">
            <a:avLst/>
          </a:prstGeom>
          <a:noFill/>
        </p:spPr>
        <p:txBody>
          <a:bodyPr wrap="square" rtlCol="0">
            <a:spAutoFit/>
          </a:bodyPr>
          <a:lstStyle/>
          <a:p>
            <a:r>
              <a:rPr kumimoji="1" lang="en-US" altLang="ja-JP" sz="2400" dirty="0" smtClean="0"/>
              <a:t>or</a:t>
            </a:r>
            <a:endParaRPr kumimoji="1" lang="ja-JP" altLang="en-US" sz="2400" dirty="0"/>
          </a:p>
        </p:txBody>
      </p:sp>
      <p:sp>
        <p:nvSpPr>
          <p:cNvPr id="11" name="スライド番号プレースホルダー 10"/>
          <p:cNvSpPr>
            <a:spLocks noGrp="1"/>
          </p:cNvSpPr>
          <p:nvPr>
            <p:ph type="sldNum" sz="quarter" idx="12"/>
          </p:nvPr>
        </p:nvSpPr>
        <p:spPr/>
        <p:txBody>
          <a:bodyPr/>
          <a:lstStyle/>
          <a:p>
            <a:fld id="{181D7695-31A9-49A4-833B-00A1E1F8F3EA}" type="slidenum">
              <a:rPr lang="ja-JP" altLang="en-US" smtClean="0"/>
              <a:pPr/>
              <a:t>7</a:t>
            </a:fld>
            <a:endParaRPr lang="ja-JP" altLang="en-US"/>
          </a:p>
        </p:txBody>
      </p:sp>
    </p:spTree>
    <p:extLst>
      <p:ext uri="{BB962C8B-B14F-4D97-AF65-F5344CB8AC3E}">
        <p14:creationId xmlns:p14="http://schemas.microsoft.com/office/powerpoint/2010/main" val="7933067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rotWithShape="1">
          <a:blip r:embed="rId2">
            <a:extLst>
              <a:ext uri="{28A0092B-C50C-407E-A947-70E740481C1C}">
                <a14:useLocalDpi xmlns:a14="http://schemas.microsoft.com/office/drawing/2010/main" val="0"/>
              </a:ext>
            </a:extLst>
          </a:blip>
          <a:srcRect b="4231"/>
          <a:stretch/>
        </p:blipFill>
        <p:spPr>
          <a:xfrm>
            <a:off x="5780702" y="294839"/>
            <a:ext cx="2884346" cy="2535702"/>
          </a:xfrm>
          <a:prstGeom prst="rect">
            <a:avLst/>
          </a:prstGeom>
        </p:spPr>
      </p:pic>
      <p:pic>
        <p:nvPicPr>
          <p:cNvPr id="13" name="図 12"/>
          <p:cNvPicPr>
            <a:picLocks noChangeAspect="1"/>
          </p:cNvPicPr>
          <p:nvPr/>
        </p:nvPicPr>
        <p:blipFill rotWithShape="1">
          <a:blip r:embed="rId3"/>
          <a:srcRect l="11458" t="11345" r="13548" b="3593"/>
          <a:stretch/>
        </p:blipFill>
        <p:spPr>
          <a:xfrm>
            <a:off x="5382148" y="3523986"/>
            <a:ext cx="3681454" cy="2057283"/>
          </a:xfrm>
          <a:prstGeom prst="rect">
            <a:avLst/>
          </a:prstGeom>
        </p:spPr>
      </p:pic>
      <p:sp>
        <p:nvSpPr>
          <p:cNvPr id="2" name="タイトル 1"/>
          <p:cNvSpPr>
            <a:spLocks noGrp="1"/>
          </p:cNvSpPr>
          <p:nvPr>
            <p:ph type="title"/>
          </p:nvPr>
        </p:nvSpPr>
        <p:spPr/>
        <p:txBody>
          <a:bodyPr/>
          <a:lstStyle/>
          <a:p>
            <a:r>
              <a:rPr kumimoji="1" lang="en-US" altLang="ja-JP" dirty="0" smtClean="0"/>
              <a:t>Muon decay</a:t>
            </a:r>
            <a:endParaRPr kumimoji="1" lang="ja-JP" altLang="en-US" dirty="0"/>
          </a:p>
        </p:txBody>
      </p:sp>
      <mc:AlternateContent xmlns:mc="http://schemas.openxmlformats.org/markup-compatibility/2006" xmlns:a14="http://schemas.microsoft.com/office/drawing/2010/main">
        <mc:Choice Requires="a14">
          <p:sp>
            <p:nvSpPr>
              <p:cNvPr id="6" name="テキスト ボックス 5"/>
              <p:cNvSpPr txBox="1"/>
              <p:nvPr/>
            </p:nvSpPr>
            <p:spPr>
              <a:xfrm>
                <a:off x="550572" y="1891068"/>
                <a:ext cx="2529279" cy="3990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400" i="1">
                              <a:latin typeface="Cambria Math" charset="0"/>
                            </a:rPr>
                          </m:ctrlPr>
                        </m:sSupPr>
                        <m:e>
                          <m:r>
                            <a:rPr lang="en-US" altLang="ja-JP" sz="2400" i="1">
                              <a:latin typeface="Cambria Math" charset="0"/>
                              <a:ea typeface="Cambria Math" charset="0"/>
                              <a:cs typeface="Cambria Math" charset="0"/>
                            </a:rPr>
                            <m:t>𝜇</m:t>
                          </m:r>
                        </m:e>
                        <m:sup>
                          <m:r>
                            <a:rPr lang="en-US" altLang="ja-JP" sz="2400" i="1">
                              <a:latin typeface="Cambria Math" charset="0"/>
                              <a:ea typeface="Cambria Math" charset="0"/>
                              <a:cs typeface="Cambria Math" charset="0"/>
                            </a:rPr>
                            <m:t>+</m:t>
                          </m:r>
                        </m:sup>
                      </m:sSup>
                      <m:r>
                        <a:rPr lang="is-IS" altLang="ja-JP" sz="2400" i="1">
                          <a:latin typeface="Cambria Math" charset="0"/>
                          <a:ea typeface="Cambria Math" charset="0"/>
                          <a:cs typeface="Cambria Math" charset="0"/>
                        </a:rPr>
                        <m:t>→</m:t>
                      </m:r>
                      <m:sSup>
                        <m:sSupPr>
                          <m:ctrlPr>
                            <a:rPr lang="is-IS" altLang="ja-JP" sz="2400" i="1">
                              <a:latin typeface="Cambria Math" charset="0"/>
                              <a:ea typeface="Cambria Math" charset="0"/>
                              <a:cs typeface="Cambria Math" charset="0"/>
                            </a:rPr>
                          </m:ctrlPr>
                        </m:sSupPr>
                        <m:e>
                          <m:r>
                            <a:rPr lang="en-US" altLang="ja-JP" sz="2400" i="1">
                              <a:latin typeface="Cambria Math" charset="0"/>
                              <a:ea typeface="Cambria Math" charset="0"/>
                              <a:cs typeface="Cambria Math" charset="0"/>
                            </a:rPr>
                            <m:t>𝑒</m:t>
                          </m:r>
                        </m:e>
                        <m:sup>
                          <m:r>
                            <a:rPr lang="is-IS" altLang="ja-JP" sz="2400" i="1">
                              <a:latin typeface="Cambria Math" charset="0"/>
                              <a:ea typeface="Cambria Math" charset="0"/>
                              <a:cs typeface="Cambria Math" charset="0"/>
                            </a:rPr>
                            <m:t>+</m:t>
                          </m:r>
                        </m:sup>
                      </m:sSup>
                      <m:r>
                        <a:rPr lang="is-IS" altLang="ja-JP" sz="2400" i="1">
                          <a:latin typeface="Cambria Math" charset="0"/>
                          <a:ea typeface="Cambria Math" charset="0"/>
                          <a:cs typeface="Cambria Math" charset="0"/>
                        </a:rPr>
                        <m:t>+</m:t>
                      </m:r>
                      <m:sSub>
                        <m:sSubPr>
                          <m:ctrlPr>
                            <a:rPr lang="en-US" altLang="ja-JP" sz="2400" i="1">
                              <a:latin typeface="Cambria Math" charset="0"/>
                              <a:ea typeface="Cambria Math" charset="0"/>
                              <a:cs typeface="Cambria Math" charset="0"/>
                            </a:rPr>
                          </m:ctrlPr>
                        </m:sSubPr>
                        <m:e>
                          <m:r>
                            <a:rPr lang="en-US" altLang="ja-JP" sz="2400" i="1">
                              <a:latin typeface="Cambria Math" charset="0"/>
                              <a:ea typeface="Cambria Math" charset="0"/>
                              <a:cs typeface="Cambria Math" charset="0"/>
                            </a:rPr>
                            <m:t>𝜈</m:t>
                          </m:r>
                        </m:e>
                        <m:sub>
                          <m:r>
                            <a:rPr lang="en-US" altLang="ja-JP" sz="2400" i="1">
                              <a:latin typeface="Cambria Math" charset="0"/>
                              <a:ea typeface="Cambria Math" charset="0"/>
                              <a:cs typeface="Cambria Math" charset="0"/>
                            </a:rPr>
                            <m:t>𝑒</m:t>
                          </m:r>
                        </m:sub>
                      </m:sSub>
                      <m:r>
                        <a:rPr lang="en-US" altLang="ja-JP" sz="2400" i="1">
                          <a:latin typeface="Cambria Math" charset="0"/>
                          <a:ea typeface="Cambria Math" charset="0"/>
                          <a:cs typeface="Cambria Math" charset="0"/>
                        </a:rPr>
                        <m:t>+</m:t>
                      </m:r>
                      <m:acc>
                        <m:accPr>
                          <m:chr m:val="̅"/>
                          <m:ctrlPr>
                            <a:rPr lang="en-US" altLang="ja-JP" sz="2400" i="1">
                              <a:latin typeface="Cambria Math" charset="0"/>
                              <a:ea typeface="Cambria Math" charset="0"/>
                              <a:cs typeface="Cambria Math" charset="0"/>
                            </a:rPr>
                          </m:ctrlPr>
                        </m:accPr>
                        <m:e>
                          <m:sSub>
                            <m:sSubPr>
                              <m:ctrlPr>
                                <a:rPr lang="en-US" altLang="ja-JP" sz="2400" i="1">
                                  <a:latin typeface="Cambria Math" charset="0"/>
                                  <a:ea typeface="Cambria Math" charset="0"/>
                                  <a:cs typeface="Cambria Math" charset="0"/>
                                </a:rPr>
                              </m:ctrlPr>
                            </m:sSubPr>
                            <m:e>
                              <m:r>
                                <a:rPr lang="en-US" altLang="ja-JP" sz="2400" i="1">
                                  <a:latin typeface="Cambria Math" charset="0"/>
                                  <a:ea typeface="Cambria Math" charset="0"/>
                                  <a:cs typeface="Cambria Math" charset="0"/>
                                </a:rPr>
                                <m:t>𝜈</m:t>
                              </m:r>
                            </m:e>
                            <m:sub>
                              <m:r>
                                <a:rPr lang="en-US" altLang="ja-JP" sz="2400" i="1">
                                  <a:latin typeface="Cambria Math" charset="0"/>
                                  <a:ea typeface="Cambria Math" charset="0"/>
                                  <a:cs typeface="Cambria Math" charset="0"/>
                                </a:rPr>
                                <m:t>𝜇</m:t>
                              </m:r>
                            </m:sub>
                          </m:sSub>
                        </m:e>
                      </m:acc>
                    </m:oMath>
                  </m:oMathPara>
                </a14:m>
                <a:endParaRPr lang="ja-JP" altLang="en-US" sz="24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550572" y="1891068"/>
                <a:ext cx="2529279" cy="399084"/>
              </a:xfrm>
              <a:prstGeom prst="rect">
                <a:avLst/>
              </a:prstGeom>
              <a:blipFill rotWithShape="0">
                <a:blip r:embed="rId4"/>
                <a:stretch>
                  <a:fillRect l="-1928" r="-241"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3638595" y="1894578"/>
                <a:ext cx="2695546" cy="4914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400" i="1">
                              <a:latin typeface="Cambria Math" charset="0"/>
                            </a:rPr>
                          </m:ctrlPr>
                        </m:sSupPr>
                        <m:e>
                          <m:r>
                            <a:rPr lang="en-US" altLang="ja-JP" sz="2400" i="1">
                              <a:latin typeface="Cambria Math" charset="0"/>
                              <a:ea typeface="Cambria Math" charset="0"/>
                              <a:cs typeface="Cambria Math" charset="0"/>
                            </a:rPr>
                            <m:t>𝜇</m:t>
                          </m:r>
                        </m:e>
                        <m:sup>
                          <m:r>
                            <a:rPr lang="en-US" altLang="ja-JP" sz="2400" i="1">
                              <a:latin typeface="Cambria Math" charset="0"/>
                              <a:ea typeface="Cambria Math" charset="0"/>
                              <a:cs typeface="Cambria Math" charset="0"/>
                            </a:rPr>
                            <m:t>−</m:t>
                          </m:r>
                        </m:sup>
                      </m:sSup>
                      <m:r>
                        <a:rPr lang="is-IS" altLang="ja-JP" sz="2400" i="1">
                          <a:latin typeface="Cambria Math" charset="0"/>
                          <a:ea typeface="Cambria Math" charset="0"/>
                          <a:cs typeface="Cambria Math" charset="0"/>
                        </a:rPr>
                        <m:t>→</m:t>
                      </m:r>
                      <m:sSup>
                        <m:sSupPr>
                          <m:ctrlPr>
                            <a:rPr lang="is-IS" altLang="ja-JP" sz="2400" i="1">
                              <a:latin typeface="Cambria Math" charset="0"/>
                              <a:ea typeface="Cambria Math" charset="0"/>
                              <a:cs typeface="Cambria Math" charset="0"/>
                            </a:rPr>
                          </m:ctrlPr>
                        </m:sSupPr>
                        <m:e>
                          <m:r>
                            <a:rPr lang="en-US" altLang="ja-JP" sz="2400" i="1">
                              <a:latin typeface="Cambria Math" charset="0"/>
                              <a:ea typeface="Cambria Math" charset="0"/>
                              <a:cs typeface="Cambria Math" charset="0"/>
                            </a:rPr>
                            <m:t>𝑒</m:t>
                          </m:r>
                        </m:e>
                        <m:sup>
                          <m:r>
                            <a:rPr lang="en-US" altLang="ja-JP" sz="2400" i="1">
                              <a:latin typeface="Cambria Math" charset="0"/>
                              <a:ea typeface="Cambria Math" charset="0"/>
                              <a:cs typeface="Cambria Math" charset="0"/>
                            </a:rPr>
                            <m:t>−</m:t>
                          </m:r>
                        </m:sup>
                      </m:sSup>
                      <m:r>
                        <a:rPr lang="en-US" altLang="ja-JP" sz="2400" i="1">
                          <a:latin typeface="Cambria Math" charset="0"/>
                          <a:ea typeface="Cambria Math" charset="0"/>
                          <a:cs typeface="Cambria Math" charset="0"/>
                        </a:rPr>
                        <m:t>+</m:t>
                      </m:r>
                      <m:acc>
                        <m:accPr>
                          <m:chr m:val="̅"/>
                          <m:ctrlPr>
                            <a:rPr lang="en-US" altLang="ja-JP" sz="2400" i="1">
                              <a:latin typeface="Cambria Math" charset="0"/>
                              <a:ea typeface="Cambria Math" charset="0"/>
                              <a:cs typeface="Cambria Math" charset="0"/>
                            </a:rPr>
                          </m:ctrlPr>
                        </m:accPr>
                        <m:e>
                          <m:sSub>
                            <m:sSubPr>
                              <m:ctrlPr>
                                <a:rPr lang="en-US" altLang="ja-JP" sz="2400" i="1">
                                  <a:latin typeface="Cambria Math" charset="0"/>
                                  <a:ea typeface="Cambria Math" charset="0"/>
                                  <a:cs typeface="Cambria Math" charset="0"/>
                                </a:rPr>
                              </m:ctrlPr>
                            </m:sSubPr>
                            <m:e>
                              <m:r>
                                <a:rPr lang="en-US" altLang="ja-JP" sz="2400" i="1">
                                  <a:latin typeface="Cambria Math" charset="0"/>
                                  <a:ea typeface="Cambria Math" charset="0"/>
                                  <a:cs typeface="Cambria Math" charset="0"/>
                                </a:rPr>
                                <m:t>𝜈</m:t>
                              </m:r>
                            </m:e>
                            <m:sub>
                              <m:r>
                                <a:rPr lang="en-US" altLang="ja-JP" sz="2400" i="1">
                                  <a:latin typeface="Cambria Math" charset="0"/>
                                  <a:ea typeface="Cambria Math" charset="0"/>
                                  <a:cs typeface="Cambria Math" charset="0"/>
                                </a:rPr>
                                <m:t>𝑒</m:t>
                              </m:r>
                            </m:sub>
                          </m:sSub>
                        </m:e>
                      </m:acc>
                      <m:r>
                        <a:rPr lang="en-US" altLang="ja-JP" sz="2400" i="1">
                          <a:latin typeface="Cambria Math" charset="0"/>
                          <a:ea typeface="Cambria Math" charset="0"/>
                          <a:cs typeface="Cambria Math" charset="0"/>
                        </a:rPr>
                        <m:t>+</m:t>
                      </m:r>
                      <m:sSub>
                        <m:sSubPr>
                          <m:ctrlPr>
                            <a:rPr lang="en-US" altLang="ja-JP" sz="2400" i="1">
                              <a:latin typeface="Cambria Math" charset="0"/>
                              <a:ea typeface="Cambria Math" charset="0"/>
                              <a:cs typeface="Cambria Math" charset="0"/>
                            </a:rPr>
                          </m:ctrlPr>
                        </m:sSubPr>
                        <m:e>
                          <m:r>
                            <a:rPr lang="en-US" altLang="ja-JP" sz="2400" i="1">
                              <a:latin typeface="Cambria Math" charset="0"/>
                              <a:ea typeface="Cambria Math" charset="0"/>
                              <a:cs typeface="Cambria Math" charset="0"/>
                            </a:rPr>
                            <m:t>𝜈</m:t>
                          </m:r>
                        </m:e>
                        <m:sub>
                          <m:r>
                            <a:rPr lang="en-US" altLang="ja-JP" sz="2400" i="1">
                              <a:latin typeface="Cambria Math" charset="0"/>
                              <a:ea typeface="Cambria Math" charset="0"/>
                              <a:cs typeface="Cambria Math" charset="0"/>
                            </a:rPr>
                            <m:t>𝜇</m:t>
                          </m:r>
                        </m:sub>
                      </m:sSub>
                    </m:oMath>
                  </m:oMathPara>
                </a14:m>
                <a:endParaRPr lang="ja-JP" altLang="en-US" sz="24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3638595" y="1894578"/>
                <a:ext cx="2695546" cy="491417"/>
              </a:xfrm>
              <a:prstGeom prst="rect">
                <a:avLst/>
              </a:prstGeom>
              <a:blipFill rotWithShape="0">
                <a:blip r:embed="rId5"/>
                <a:stretch>
                  <a:fillRect b="-625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p:cNvSpPr txBox="1"/>
              <p:nvPr/>
            </p:nvSpPr>
            <p:spPr>
              <a:xfrm>
                <a:off x="3634870" y="2580681"/>
                <a:ext cx="3308213" cy="461665"/>
              </a:xfrm>
              <a:prstGeom prst="rect">
                <a:avLst/>
              </a:prstGeom>
              <a:noFill/>
            </p:spPr>
            <p:txBody>
              <a:bodyPr wrap="none" rtlCol="0">
                <a:spAutoFit/>
              </a:bodyPr>
              <a:lstStyle/>
              <a:p>
                <a14:m>
                  <m:oMath xmlns:m="http://schemas.openxmlformats.org/officeDocument/2006/math">
                    <m:sSup>
                      <m:sSupPr>
                        <m:ctrlPr>
                          <a:rPr lang="en-US" altLang="ja-JP" sz="2400" i="1">
                            <a:latin typeface="Cambria Math" charset="0"/>
                          </a:rPr>
                        </m:ctrlPr>
                      </m:sSupPr>
                      <m:e>
                        <m:r>
                          <a:rPr lang="en-US" altLang="ja-JP" sz="2400" i="1">
                            <a:latin typeface="Cambria Math" charset="0"/>
                            <a:ea typeface="Cambria Math" charset="0"/>
                            <a:cs typeface="Cambria Math" charset="0"/>
                          </a:rPr>
                          <m:t>𝜇</m:t>
                        </m:r>
                      </m:e>
                      <m:sup>
                        <m:r>
                          <a:rPr lang="en-US" altLang="ja-JP" sz="2400" i="1">
                            <a:latin typeface="Cambria Math" charset="0"/>
                            <a:ea typeface="Cambria Math" charset="0"/>
                            <a:cs typeface="Cambria Math" charset="0"/>
                          </a:rPr>
                          <m:t>−</m:t>
                        </m:r>
                      </m:sup>
                    </m:sSup>
                  </m:oMath>
                </a14:m>
                <a:r>
                  <a:rPr lang="ja-JP" altLang="en-US" sz="2400" dirty="0"/>
                  <a:t> </a:t>
                </a:r>
                <a:r>
                  <a:rPr lang="en-US" altLang="ja-JP" sz="2400" dirty="0"/>
                  <a:t> have negative charge</a:t>
                </a: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3634870" y="2580681"/>
                <a:ext cx="3308213" cy="461665"/>
              </a:xfrm>
              <a:prstGeom prst="rect">
                <a:avLst/>
              </a:prstGeom>
              <a:blipFill rotWithShape="0">
                <a:blip r:embed="rId6"/>
                <a:stretch>
                  <a:fillRect l="-368" t="-10526" r="-1842" b="-2894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3648729" y="3390030"/>
                <a:ext cx="2417778" cy="4914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400" i="1">
                          <a:latin typeface="Cambria Math" charset="0"/>
                        </a:rPr>
                        <m:t>p</m:t>
                      </m:r>
                      <m:r>
                        <a:rPr lang="en-US" altLang="ja-JP" sz="2400" i="1">
                          <a:latin typeface="Cambria Math" charset="0"/>
                          <a:ea typeface="Cambria Math" charset="0"/>
                          <a:cs typeface="Cambria Math" charset="0"/>
                        </a:rPr>
                        <m:t>+</m:t>
                      </m:r>
                      <m:sSup>
                        <m:sSupPr>
                          <m:ctrlPr>
                            <a:rPr lang="en-US" altLang="ja-JP" sz="2400" i="1">
                              <a:latin typeface="Cambria Math" charset="0"/>
                              <a:ea typeface="Cambria Math" charset="0"/>
                              <a:cs typeface="Cambria Math" charset="0"/>
                            </a:rPr>
                          </m:ctrlPr>
                        </m:sSupPr>
                        <m:e>
                          <m:r>
                            <a:rPr lang="en-US" altLang="ja-JP" sz="2400" i="1">
                              <a:latin typeface="Cambria Math" charset="0"/>
                              <a:ea typeface="Cambria Math" charset="0"/>
                              <a:cs typeface="Cambria Math" charset="0"/>
                            </a:rPr>
                            <m:t>𝜇</m:t>
                          </m:r>
                        </m:e>
                        <m:sup>
                          <m:r>
                            <a:rPr lang="en-US" altLang="ja-JP" sz="2400" i="1">
                              <a:latin typeface="Cambria Math" charset="0"/>
                              <a:ea typeface="Cambria Math" charset="0"/>
                              <a:cs typeface="Cambria Math" charset="0"/>
                            </a:rPr>
                            <m:t>−</m:t>
                          </m:r>
                        </m:sup>
                      </m:sSup>
                      <m:r>
                        <a:rPr lang="is-IS" altLang="ja-JP" sz="2400" i="1">
                          <a:latin typeface="Cambria Math" charset="0"/>
                          <a:ea typeface="Cambria Math" charset="0"/>
                          <a:cs typeface="Cambria Math" charset="0"/>
                        </a:rPr>
                        <m:t>→</m:t>
                      </m:r>
                      <m:r>
                        <a:rPr lang="en-US" altLang="ja-JP" sz="2400" i="1">
                          <a:latin typeface="Cambria Math" charset="0"/>
                          <a:ea typeface="Cambria Math" charset="0"/>
                          <a:cs typeface="Cambria Math" charset="0"/>
                        </a:rPr>
                        <m:t>𝑛</m:t>
                      </m:r>
                      <m:r>
                        <a:rPr lang="en-US" altLang="ja-JP" sz="2400" i="1">
                          <a:latin typeface="Cambria Math" charset="0"/>
                          <a:ea typeface="Cambria Math" charset="0"/>
                          <a:cs typeface="Cambria Math" charset="0"/>
                        </a:rPr>
                        <m:t>+</m:t>
                      </m:r>
                      <m:sSub>
                        <m:sSubPr>
                          <m:ctrlPr>
                            <a:rPr lang="en-US" altLang="ja-JP" sz="2400" i="1">
                              <a:latin typeface="Cambria Math" charset="0"/>
                              <a:ea typeface="Cambria Math" charset="0"/>
                              <a:cs typeface="Cambria Math" charset="0"/>
                            </a:rPr>
                          </m:ctrlPr>
                        </m:sSubPr>
                        <m:e>
                          <m:r>
                            <a:rPr lang="en-US" altLang="ja-JP" sz="2400" i="1">
                              <a:latin typeface="Cambria Math" charset="0"/>
                              <a:ea typeface="Cambria Math" charset="0"/>
                              <a:cs typeface="Cambria Math" charset="0"/>
                            </a:rPr>
                            <m:t>𝜈</m:t>
                          </m:r>
                        </m:e>
                        <m:sub>
                          <m:r>
                            <a:rPr lang="en-US" altLang="ja-JP" sz="2400" i="1">
                              <a:latin typeface="Cambria Math" charset="0"/>
                              <a:ea typeface="Cambria Math" charset="0"/>
                              <a:cs typeface="Cambria Math" charset="0"/>
                            </a:rPr>
                            <m:t>𝜇</m:t>
                          </m:r>
                        </m:sub>
                      </m:sSub>
                    </m:oMath>
                  </m:oMathPara>
                </a14:m>
                <a:endParaRPr lang="ja-JP" altLang="en-US" sz="24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3648729" y="3390030"/>
                <a:ext cx="2417778" cy="491417"/>
              </a:xfrm>
              <a:prstGeom prst="rect">
                <a:avLst/>
              </a:prstGeom>
              <a:blipFill rotWithShape="0">
                <a:blip r:embed="rId7"/>
                <a:stretch>
                  <a:fillRect b="-6173"/>
                </a:stretch>
              </a:blipFill>
            </p:spPr>
            <p:txBody>
              <a:bodyPr/>
              <a:lstStyle/>
              <a:p>
                <a:r>
                  <a:rPr lang="ja-JP" altLang="en-US">
                    <a:noFill/>
                  </a:rPr>
                  <a:t> </a:t>
                </a:r>
              </a:p>
            </p:txBody>
          </p:sp>
        </mc:Fallback>
      </mc:AlternateContent>
      <p:sp>
        <p:nvSpPr>
          <p:cNvPr id="14" name="右矢印 13"/>
          <p:cNvSpPr/>
          <p:nvPr/>
        </p:nvSpPr>
        <p:spPr>
          <a:xfrm>
            <a:off x="5051559" y="3121731"/>
            <a:ext cx="324820" cy="175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 name="直線コネクタ 15"/>
          <p:cNvCxnSpPr/>
          <p:nvPr/>
        </p:nvCxnSpPr>
        <p:spPr>
          <a:xfrm flipH="1">
            <a:off x="3395207" y="1891068"/>
            <a:ext cx="18439" cy="4692612"/>
          </a:xfrm>
          <a:prstGeom prst="line">
            <a:avLst/>
          </a:prstGeom>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546993" y="4969352"/>
            <a:ext cx="1995468" cy="461665"/>
          </a:xfrm>
          <a:prstGeom prst="rect">
            <a:avLst/>
          </a:prstGeom>
          <a:noFill/>
        </p:spPr>
        <p:txBody>
          <a:bodyPr wrap="square" rtlCol="0">
            <a:spAutoFit/>
          </a:bodyPr>
          <a:lstStyle/>
          <a:p>
            <a:r>
              <a:rPr lang="en-US" altLang="ja-JP" sz="2400" dirty="0"/>
              <a:t>Mean life time</a:t>
            </a:r>
            <a:endParaRPr lang="ja-JP" altLang="en-US" sz="2400" dirty="0"/>
          </a:p>
        </p:txBody>
      </p:sp>
      <p:sp>
        <p:nvSpPr>
          <p:cNvPr id="18" name="テキスト ボックス 17"/>
          <p:cNvSpPr txBox="1"/>
          <p:nvPr/>
        </p:nvSpPr>
        <p:spPr>
          <a:xfrm>
            <a:off x="5611462" y="2970010"/>
            <a:ext cx="2903888" cy="461665"/>
          </a:xfrm>
          <a:prstGeom prst="rect">
            <a:avLst/>
          </a:prstGeom>
          <a:noFill/>
        </p:spPr>
        <p:txBody>
          <a:bodyPr wrap="square" rtlCol="0">
            <a:spAutoFit/>
          </a:bodyPr>
          <a:lstStyle/>
          <a:p>
            <a:r>
              <a:rPr lang="en-US" altLang="ja-JP" sz="2400" dirty="0"/>
              <a:t>Capture by nuclei</a:t>
            </a:r>
            <a:endParaRPr lang="ja-JP" altLang="en-US" sz="2400" dirty="0"/>
          </a:p>
        </p:txBody>
      </p:sp>
      <p:sp>
        <p:nvSpPr>
          <p:cNvPr id="19" name="正方形/長方形 18"/>
          <p:cNvSpPr/>
          <p:nvPr/>
        </p:nvSpPr>
        <p:spPr>
          <a:xfrm>
            <a:off x="3563970" y="5467338"/>
            <a:ext cx="3247364" cy="461665"/>
          </a:xfrm>
          <a:prstGeom prst="rect">
            <a:avLst/>
          </a:prstGeom>
        </p:spPr>
        <p:txBody>
          <a:bodyPr wrap="none">
            <a:spAutoFit/>
          </a:bodyPr>
          <a:lstStyle/>
          <a:p>
            <a:r>
              <a:rPr lang="en-US" altLang="ja-JP" sz="2400" dirty="0"/>
              <a:t>Mean life time in copper</a:t>
            </a:r>
            <a:endParaRPr lang="ja-JP" altLang="en-US" sz="2400" dirty="0"/>
          </a:p>
        </p:txBody>
      </p:sp>
      <p:sp>
        <p:nvSpPr>
          <p:cNvPr id="3" name="テキスト ボックス 2"/>
          <p:cNvSpPr txBox="1"/>
          <p:nvPr/>
        </p:nvSpPr>
        <p:spPr>
          <a:xfrm>
            <a:off x="1315387" y="5439476"/>
            <a:ext cx="1309766" cy="461665"/>
          </a:xfrm>
          <a:prstGeom prst="rect">
            <a:avLst/>
          </a:prstGeom>
          <a:noFill/>
        </p:spPr>
        <p:txBody>
          <a:bodyPr wrap="square" rtlCol="0">
            <a:spAutoFit/>
          </a:bodyPr>
          <a:lstStyle/>
          <a:p>
            <a:r>
              <a:rPr lang="en-US" altLang="ja-JP" sz="2400" dirty="0">
                <a:solidFill>
                  <a:schemeClr val="accent2"/>
                </a:solidFill>
              </a:rPr>
              <a:t>2.2μs</a:t>
            </a:r>
            <a:endParaRPr lang="ja-JP" altLang="en-US" sz="2400" dirty="0">
              <a:solidFill>
                <a:schemeClr val="accent2"/>
              </a:solidFill>
            </a:endParaRPr>
          </a:p>
        </p:txBody>
      </p:sp>
      <p:sp>
        <p:nvSpPr>
          <p:cNvPr id="4" name="テキスト ボックス 3"/>
          <p:cNvSpPr txBox="1"/>
          <p:nvPr/>
        </p:nvSpPr>
        <p:spPr>
          <a:xfrm>
            <a:off x="4594604" y="5929003"/>
            <a:ext cx="1186097" cy="738664"/>
          </a:xfrm>
          <a:prstGeom prst="rect">
            <a:avLst/>
          </a:prstGeom>
          <a:noFill/>
        </p:spPr>
        <p:txBody>
          <a:bodyPr wrap="square" rtlCol="0">
            <a:spAutoFit/>
          </a:bodyPr>
          <a:lstStyle/>
          <a:p>
            <a:r>
              <a:rPr lang="en-US" altLang="ja-JP" sz="2400" dirty="0">
                <a:solidFill>
                  <a:schemeClr val="accent1"/>
                </a:solidFill>
              </a:rPr>
              <a:t>0.16μs</a:t>
            </a:r>
          </a:p>
          <a:p>
            <a:endParaRPr lang="ja-JP" altLang="en-US" dirty="0"/>
          </a:p>
        </p:txBody>
      </p:sp>
      <p:pic>
        <p:nvPicPr>
          <p:cNvPr id="20" name="図 19"/>
          <p:cNvPicPr>
            <a:picLocks noChangeAspect="1"/>
          </p:cNvPicPr>
          <p:nvPr/>
        </p:nvPicPr>
        <p:blipFill rotWithShape="1">
          <a:blip r:embed="rId8">
            <a:extLst>
              <a:ext uri="{28A0092B-C50C-407E-A947-70E740481C1C}">
                <a14:useLocalDpi xmlns:a14="http://schemas.microsoft.com/office/drawing/2010/main" val="0"/>
              </a:ext>
            </a:extLst>
          </a:blip>
          <a:srcRect l="1" r="3143" b="2560"/>
          <a:stretch/>
        </p:blipFill>
        <p:spPr>
          <a:xfrm>
            <a:off x="483845" y="2490531"/>
            <a:ext cx="2644920" cy="2310883"/>
          </a:xfrm>
          <a:prstGeom prst="rect">
            <a:avLst/>
          </a:prstGeom>
        </p:spPr>
      </p:pic>
      <mc:AlternateContent xmlns:mc="http://schemas.openxmlformats.org/markup-compatibility/2006" xmlns:a14="http://schemas.microsoft.com/office/drawing/2010/main">
        <mc:Choice Requires="a14">
          <p:sp>
            <p:nvSpPr>
              <p:cNvPr id="15" name="テキスト ボックス 14"/>
              <p:cNvSpPr txBox="1"/>
              <p:nvPr/>
            </p:nvSpPr>
            <p:spPr>
              <a:xfrm>
                <a:off x="1102971" y="3404956"/>
                <a:ext cx="424832"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a:latin typeface="Cambria Math" charset="0"/>
                            </a:rPr>
                          </m:ctrlPr>
                        </m:sSupPr>
                        <m:e>
                          <m:r>
                            <a:rPr lang="en-US" altLang="ja-JP" i="1">
                              <a:latin typeface="Cambria Math" panose="02040503050406030204" pitchFamily="18" charset="0"/>
                            </a:rPr>
                            <m:t>𝑊</m:t>
                          </m:r>
                        </m:e>
                        <m:sup>
                          <m:r>
                            <a:rPr lang="en-US" altLang="ja-JP" i="1">
                              <a:latin typeface="Cambria Math" panose="02040503050406030204" pitchFamily="18" charset="0"/>
                            </a:rPr>
                            <m:t>+</m:t>
                          </m:r>
                        </m:sup>
                      </m:sSup>
                    </m:oMath>
                  </m:oMathPara>
                </a14:m>
                <a:endParaRPr lang="ja-JP" altLang="en-US"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1102971" y="3404956"/>
                <a:ext cx="424832" cy="369332"/>
              </a:xfrm>
              <a:prstGeom prst="rect">
                <a:avLst/>
              </a:prstGeom>
              <a:blipFill rotWithShape="0">
                <a:blip r:embed="rId9"/>
                <a:stretch>
                  <a:fillRect r="-15714"/>
                </a:stretch>
              </a:blipFill>
            </p:spPr>
            <p:txBody>
              <a:bodyPr/>
              <a:lstStyle/>
              <a:p>
                <a:r>
                  <a:rPr lang="ja-JP" altLang="en-US">
                    <a:noFill/>
                  </a:rPr>
                  <a:t> </a:t>
                </a:r>
              </a:p>
            </p:txBody>
          </p:sp>
        </mc:Fallback>
      </mc:AlternateContent>
      <p:sp>
        <p:nvSpPr>
          <p:cNvPr id="5" name="スライド番号プレースホルダー 4"/>
          <p:cNvSpPr>
            <a:spLocks noGrp="1"/>
          </p:cNvSpPr>
          <p:nvPr>
            <p:ph type="sldNum" sz="quarter" idx="12"/>
          </p:nvPr>
        </p:nvSpPr>
        <p:spPr/>
        <p:txBody>
          <a:bodyPr/>
          <a:lstStyle/>
          <a:p>
            <a:fld id="{181D7695-31A9-49A4-833B-00A1E1F8F3EA}" type="slidenum">
              <a:rPr lang="ja-JP" altLang="en-US" smtClean="0"/>
              <a:pPr/>
              <a:t>8</a:t>
            </a:fld>
            <a:endParaRPr lang="ja-JP" altLang="en-US"/>
          </a:p>
        </p:txBody>
      </p:sp>
    </p:spTree>
    <p:extLst>
      <p:ext uri="{BB962C8B-B14F-4D97-AF65-F5344CB8AC3E}">
        <p14:creationId xmlns:p14="http://schemas.microsoft.com/office/powerpoint/2010/main" val="1527747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2890" y="170081"/>
            <a:ext cx="7886700" cy="1325563"/>
          </a:xfrm>
        </p:spPr>
        <p:txBody>
          <a:bodyPr/>
          <a:lstStyle/>
          <a:p>
            <a:r>
              <a:rPr kumimoji="1" lang="en-US" altLang="ja-JP" dirty="0" smtClean="0"/>
              <a:t>Spin precession</a:t>
            </a:r>
            <a:endParaRPr kumimoji="1" lang="ja-JP" altLang="en-US" dirty="0"/>
          </a:p>
        </p:txBody>
      </p:sp>
      <p:sp>
        <p:nvSpPr>
          <p:cNvPr id="3" name="テキスト ボックス 2"/>
          <p:cNvSpPr txBox="1"/>
          <p:nvPr/>
        </p:nvSpPr>
        <p:spPr>
          <a:xfrm>
            <a:off x="219330" y="1418636"/>
            <a:ext cx="3718729" cy="830997"/>
          </a:xfrm>
          <a:prstGeom prst="rect">
            <a:avLst/>
          </a:prstGeom>
          <a:noFill/>
        </p:spPr>
        <p:txBody>
          <a:bodyPr wrap="square" rtlCol="0">
            <a:spAutoFit/>
          </a:bodyPr>
          <a:lstStyle/>
          <a:p>
            <a:r>
              <a:rPr lang="en-US" altLang="ja-JP" sz="2400" dirty="0"/>
              <a:t>In natural unit, </a:t>
            </a:r>
            <a:endParaRPr lang="en-US" altLang="ja-JP" sz="2400" dirty="0" smtClean="0"/>
          </a:p>
          <a:p>
            <a:r>
              <a:rPr lang="en-US" altLang="ja-JP" sz="2400" dirty="0" smtClean="0"/>
              <a:t>interaction </a:t>
            </a:r>
            <a:r>
              <a:rPr lang="en-US" altLang="ja-JP" sz="2400" dirty="0"/>
              <a:t>Hamiltonian is </a:t>
            </a:r>
          </a:p>
        </p:txBody>
      </p:sp>
      <mc:AlternateContent xmlns:mc="http://schemas.openxmlformats.org/markup-compatibility/2006" xmlns:a14="http://schemas.microsoft.com/office/drawing/2010/main">
        <mc:Choice Requires="a14">
          <p:sp>
            <p:nvSpPr>
              <p:cNvPr id="4" name="テキスト ボックス 3"/>
              <p:cNvSpPr txBox="1"/>
              <p:nvPr/>
            </p:nvSpPr>
            <p:spPr>
              <a:xfrm>
                <a:off x="671769" y="2261204"/>
                <a:ext cx="2428074" cy="736740"/>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ja-JP" sz="2400" i="1">
                          <a:latin typeface="Cambria Math" panose="02040503050406030204" pitchFamily="18" charset="0"/>
                        </a:rPr>
                        <m:t> </m:t>
                      </m:r>
                      <m:acc>
                        <m:accPr>
                          <m:chr m:val="̂"/>
                          <m:ctrlPr>
                            <a:rPr lang="en-US" altLang="ja-JP" sz="2400" i="1">
                              <a:latin typeface="Cambria Math" charset="0"/>
                            </a:rPr>
                          </m:ctrlPr>
                        </m:accPr>
                        <m:e>
                          <m:r>
                            <a:rPr lang="en-US" altLang="ja-JP" sz="2400" i="1">
                              <a:latin typeface="Cambria Math" panose="02040503050406030204" pitchFamily="18" charset="0"/>
                            </a:rPr>
                            <m:t>𝐻</m:t>
                          </m:r>
                        </m:e>
                      </m:acc>
                      <m:r>
                        <a:rPr lang="en-US" altLang="ja-JP" sz="2400" i="1">
                          <a:latin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m:t>
                      </m:r>
                      <m:f>
                        <m:fPr>
                          <m:ctrlPr>
                            <a:rPr lang="en-US" altLang="ja-JP" sz="2400" i="1">
                              <a:latin typeface="Cambria Math" charset="0"/>
                              <a:ea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𝑔𝑒</m:t>
                          </m:r>
                        </m:num>
                        <m:den>
                          <m:r>
                            <a:rPr lang="en-US" altLang="ja-JP" sz="2400" i="1">
                              <a:latin typeface="Cambria Math" panose="02040503050406030204" pitchFamily="18" charset="0"/>
                              <a:ea typeface="Cambria Math" panose="02040503050406030204" pitchFamily="18" charset="0"/>
                            </a:rPr>
                            <m:t>2</m:t>
                          </m:r>
                          <m:sSub>
                            <m:sSubPr>
                              <m:ctrlPr>
                                <a:rPr lang="en-US" altLang="ja-JP" sz="2400" i="1">
                                  <a:latin typeface="Cambria Math"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𝑚</m:t>
                              </m:r>
                            </m:e>
                            <m:sub>
                              <m:r>
                                <a:rPr lang="ja-JP" altLang="en-US" sz="2400" i="1">
                                  <a:latin typeface="Cambria Math" panose="02040503050406030204" pitchFamily="18" charset="0"/>
                                  <a:ea typeface="Cambria Math" panose="02040503050406030204" pitchFamily="18" charset="0"/>
                                </a:rPr>
                                <m:t>𝜇</m:t>
                              </m:r>
                            </m:sub>
                          </m:sSub>
                        </m:den>
                      </m:f>
                      <m:acc>
                        <m:accPr>
                          <m:chr m:val="̂"/>
                          <m:ctrlPr>
                            <a:rPr lang="en-US" altLang="ja-JP" sz="2400" i="1">
                              <a:latin typeface="Cambria Math" charset="0"/>
                              <a:ea typeface="Cambria Math" panose="02040503050406030204" pitchFamily="18" charset="0"/>
                            </a:rPr>
                          </m:ctrlPr>
                        </m:accPr>
                        <m:e>
                          <m:r>
                            <a:rPr lang="en-US" altLang="ja-JP" sz="2400" b="1" i="1">
                              <a:latin typeface="Cambria Math" panose="02040503050406030204" pitchFamily="18" charset="0"/>
                              <a:ea typeface="Cambria Math" panose="02040503050406030204" pitchFamily="18" charset="0"/>
                            </a:rPr>
                            <m:t>𝑺</m:t>
                          </m:r>
                        </m:e>
                      </m:acc>
                      <m:r>
                        <a:rPr lang="en-US" altLang="ja-JP" sz="2400" i="1">
                          <a:latin typeface="Cambria Math" panose="02040503050406030204" pitchFamily="18" charset="0"/>
                          <a:ea typeface="Cambria Math" panose="02040503050406030204" pitchFamily="18" charset="0"/>
                        </a:rPr>
                        <m:t>⋅</m:t>
                      </m:r>
                      <m:r>
                        <a:rPr lang="en-US" altLang="ja-JP" sz="2400" b="1" i="1">
                          <a:latin typeface="Cambria Math" panose="02040503050406030204" pitchFamily="18" charset="0"/>
                          <a:ea typeface="Cambria Math" panose="02040503050406030204" pitchFamily="18" charset="0"/>
                        </a:rPr>
                        <m:t>𝑩</m:t>
                      </m:r>
                    </m:oMath>
                  </m:oMathPara>
                </a14:m>
                <a:endParaRPr lang="ja-JP" altLang="en-US" sz="2400" b="1"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671769" y="2261204"/>
                <a:ext cx="2428074" cy="736740"/>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262890" y="3061923"/>
                <a:ext cx="2928761" cy="461665"/>
              </a:xfrm>
              <a:prstGeom prst="rect">
                <a:avLst/>
              </a:prstGeom>
              <a:noFill/>
            </p:spPr>
            <p:txBody>
              <a:bodyPr wrap="square" rtlCol="0">
                <a:spAutoFit/>
              </a:bodyPr>
              <a:lstStyle/>
              <a:p>
                <a:r>
                  <a:rPr lang="en-US" altLang="ja-JP" sz="2400" dirty="0"/>
                  <a:t>Think of </a:t>
                </a:r>
                <a14:m>
                  <m:oMath xmlns:m="http://schemas.openxmlformats.org/officeDocument/2006/math">
                    <m:r>
                      <a:rPr lang="en-US" altLang="ja-JP" sz="2400" b="1" i="1">
                        <a:latin typeface="Cambria Math" panose="02040503050406030204" pitchFamily="18" charset="0"/>
                      </a:rPr>
                      <m:t>𝑩</m:t>
                    </m:r>
                    <m:r>
                      <a:rPr lang="en-US" altLang="ja-JP" sz="2400" i="1">
                        <a:latin typeface="Cambria Math" panose="02040503050406030204" pitchFamily="18" charset="0"/>
                        <a:ea typeface="Cambria Math" panose="02040503050406030204" pitchFamily="18" charset="0"/>
                      </a:rPr>
                      <m:t>=(0, 0,</m:t>
                    </m:r>
                    <m:r>
                      <a:rPr lang="en-US" altLang="ja-JP" sz="2400" i="1">
                        <a:latin typeface="Cambria Math" panose="02040503050406030204" pitchFamily="18" charset="0"/>
                        <a:ea typeface="Cambria Math" panose="02040503050406030204" pitchFamily="18" charset="0"/>
                      </a:rPr>
                      <m:t>𝐵</m:t>
                    </m:r>
                    <m:r>
                      <a:rPr lang="en-US" altLang="ja-JP" sz="2400" i="1">
                        <a:latin typeface="Cambria Math" panose="02040503050406030204" pitchFamily="18" charset="0"/>
                        <a:ea typeface="Cambria Math" panose="02040503050406030204" pitchFamily="18" charset="0"/>
                      </a:rPr>
                      <m:t>)</m:t>
                    </m:r>
                  </m:oMath>
                </a14:m>
                <a:r>
                  <a:rPr lang="en-US" altLang="ja-JP" sz="2400" dirty="0"/>
                  <a:t>,</a:t>
                </a:r>
                <a:endParaRPr lang="ja-JP" altLang="en-US" sz="24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62890" y="3061923"/>
                <a:ext cx="2928761" cy="461665"/>
              </a:xfrm>
              <a:prstGeom prst="rect">
                <a:avLst/>
              </a:prstGeom>
              <a:blipFill rotWithShape="0">
                <a:blip r:embed="rId4"/>
                <a:stretch>
                  <a:fillRect l="-3119" t="-10526" r="-5821" b="-2894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622609" y="3493839"/>
                <a:ext cx="3181664" cy="88800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acc>
                        <m:accPr>
                          <m:chr m:val="̂"/>
                          <m:ctrlPr>
                            <a:rPr lang="en-US" altLang="ja-JP" sz="2400" i="1">
                              <a:latin typeface="Cambria Math" charset="0"/>
                            </a:rPr>
                          </m:ctrlPr>
                        </m:accPr>
                        <m:e>
                          <m:r>
                            <a:rPr lang="en-US" altLang="ja-JP" sz="2400" i="1">
                              <a:latin typeface="Cambria Math" panose="02040503050406030204" pitchFamily="18" charset="0"/>
                            </a:rPr>
                            <m:t>𝐻</m:t>
                          </m:r>
                        </m:e>
                      </m:acc>
                      <m:r>
                        <a:rPr lang="en-US" altLang="ja-JP" sz="2400" i="1">
                          <a:latin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m:t>
                      </m:r>
                      <m:f>
                        <m:fPr>
                          <m:ctrlPr>
                            <a:rPr lang="en-US" altLang="ja-JP" sz="2400" i="1">
                              <a:latin typeface="Cambria Math" charset="0"/>
                              <a:ea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𝑔𝑒𝐵</m:t>
                          </m:r>
                        </m:num>
                        <m:den>
                          <m:sSub>
                            <m:sSubPr>
                              <m:ctrlPr>
                                <a:rPr lang="en-US" altLang="ja-JP" sz="2400" i="1">
                                  <a:latin typeface="Cambria Math"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2</m:t>
                              </m:r>
                              <m:r>
                                <a:rPr lang="en-US" altLang="ja-JP" sz="2400" i="1">
                                  <a:latin typeface="Cambria Math" panose="02040503050406030204" pitchFamily="18" charset="0"/>
                                  <a:ea typeface="Cambria Math" panose="02040503050406030204" pitchFamily="18" charset="0"/>
                                </a:rPr>
                                <m:t>𝑚</m:t>
                              </m:r>
                            </m:e>
                            <m:sub>
                              <m:r>
                                <a:rPr lang="ja-JP" altLang="en-US" sz="2400" i="1">
                                  <a:latin typeface="Cambria Math" panose="02040503050406030204" pitchFamily="18" charset="0"/>
                                  <a:ea typeface="Cambria Math" panose="02040503050406030204" pitchFamily="18" charset="0"/>
                                </a:rPr>
                                <m:t>𝜇</m:t>
                              </m:r>
                            </m:sub>
                          </m:sSub>
                        </m:den>
                      </m:f>
                      <m:sSub>
                        <m:sSubPr>
                          <m:ctrlPr>
                            <a:rPr lang="en-US" altLang="ja-JP" sz="2400" i="1">
                              <a:latin typeface="Cambria Math" charset="0"/>
                              <a:ea typeface="Cambria Math" panose="02040503050406030204" pitchFamily="18" charset="0"/>
                            </a:rPr>
                          </m:ctrlPr>
                        </m:sSubPr>
                        <m:e>
                          <m:acc>
                            <m:accPr>
                              <m:chr m:val="̂"/>
                              <m:ctrlPr>
                                <a:rPr lang="en-US" altLang="ja-JP" sz="2400" i="1">
                                  <a:latin typeface="Cambria Math" charset="0"/>
                                  <a:ea typeface="Cambria Math" panose="02040503050406030204" pitchFamily="18" charset="0"/>
                                </a:rPr>
                              </m:ctrlPr>
                            </m:accPr>
                            <m:e>
                              <m:r>
                                <a:rPr lang="en-US" altLang="ja-JP" sz="2400" i="1">
                                  <a:latin typeface="Cambria Math" panose="02040503050406030204" pitchFamily="18" charset="0"/>
                                  <a:ea typeface="Cambria Math" panose="02040503050406030204" pitchFamily="18" charset="0"/>
                                </a:rPr>
                                <m:t>𝑆</m:t>
                              </m:r>
                            </m:e>
                          </m:acc>
                        </m:e>
                        <m:sub>
                          <m:r>
                            <a:rPr lang="en-US" altLang="ja-JP" sz="2400" i="1">
                              <a:latin typeface="Cambria Math" panose="02040503050406030204" pitchFamily="18" charset="0"/>
                              <a:ea typeface="Cambria Math" panose="02040503050406030204" pitchFamily="18" charset="0"/>
                            </a:rPr>
                            <m:t>𝑧</m:t>
                          </m:r>
                        </m:sub>
                      </m:sSub>
                      <m:r>
                        <a:rPr lang="en-US" altLang="ja-JP" sz="2400" i="1">
                          <a:latin typeface="Cambria Math" panose="02040503050406030204" pitchFamily="18" charset="0"/>
                          <a:ea typeface="Cambria Math" panose="02040503050406030204" pitchFamily="18" charset="0"/>
                        </a:rPr>
                        <m:t>≡−</m:t>
                      </m:r>
                      <m:r>
                        <a:rPr lang="ja-JP" altLang="en-US" sz="2400" i="1">
                          <a:latin typeface="Cambria Math" panose="02040503050406030204" pitchFamily="18" charset="0"/>
                          <a:ea typeface="Cambria Math" panose="02040503050406030204" pitchFamily="18" charset="0"/>
                        </a:rPr>
                        <m:t>𝜔</m:t>
                      </m:r>
                      <m:sSub>
                        <m:sSubPr>
                          <m:ctrlPr>
                            <a:rPr lang="en-US" altLang="ja-JP" sz="2400" i="1">
                              <a:latin typeface="Cambria Math" charset="0"/>
                              <a:ea typeface="Cambria Math" panose="02040503050406030204" pitchFamily="18" charset="0"/>
                            </a:rPr>
                          </m:ctrlPr>
                        </m:sSubPr>
                        <m:e>
                          <m:acc>
                            <m:accPr>
                              <m:chr m:val="̂"/>
                              <m:ctrlPr>
                                <a:rPr lang="en-US" altLang="ja-JP" sz="2400" i="1">
                                  <a:latin typeface="Cambria Math" charset="0"/>
                                  <a:ea typeface="Cambria Math" panose="02040503050406030204" pitchFamily="18" charset="0"/>
                                </a:rPr>
                              </m:ctrlPr>
                            </m:accPr>
                            <m:e>
                              <m:r>
                                <a:rPr lang="en-US" altLang="ja-JP" sz="2400" i="1">
                                  <a:latin typeface="Cambria Math" panose="02040503050406030204" pitchFamily="18" charset="0"/>
                                  <a:ea typeface="Cambria Math" panose="02040503050406030204" pitchFamily="18" charset="0"/>
                                </a:rPr>
                                <m:t>𝑆</m:t>
                              </m:r>
                            </m:e>
                          </m:acc>
                        </m:e>
                        <m:sub>
                          <m:r>
                            <a:rPr lang="en-US" altLang="ja-JP" sz="2400" i="1">
                              <a:latin typeface="Cambria Math" panose="02040503050406030204" pitchFamily="18" charset="0"/>
                              <a:ea typeface="Cambria Math" panose="02040503050406030204" pitchFamily="18" charset="0"/>
                            </a:rPr>
                            <m:t>𝑧</m:t>
                          </m:r>
                        </m:sub>
                      </m:sSub>
                    </m:oMath>
                  </m:oMathPara>
                </a14:m>
                <a:endParaRPr lang="ja-JP" altLang="en-US" sz="24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622609" y="3493839"/>
                <a:ext cx="3181664" cy="888000"/>
              </a:xfrm>
              <a:prstGeom prst="rect">
                <a:avLst/>
              </a:prstGeom>
              <a:blipFill rotWithShape="0">
                <a:blip r:embed="rId5"/>
                <a:stretch>
                  <a:fillRect/>
                </a:stretch>
              </a:blipFill>
            </p:spPr>
            <p:txBody>
              <a:bodyPr/>
              <a:lstStyle/>
              <a:p>
                <a:r>
                  <a:rPr lang="ja-JP" altLang="en-US">
                    <a:noFill/>
                  </a:rPr>
                  <a:t> </a:t>
                </a:r>
              </a:p>
            </p:txBody>
          </p:sp>
        </mc:Fallback>
      </mc:AlternateContent>
      <p:sp>
        <p:nvSpPr>
          <p:cNvPr id="7" name="テキスト ボックス 6"/>
          <p:cNvSpPr txBox="1"/>
          <p:nvPr/>
        </p:nvSpPr>
        <p:spPr>
          <a:xfrm>
            <a:off x="104057" y="4684133"/>
            <a:ext cx="4218768" cy="461665"/>
          </a:xfrm>
          <a:prstGeom prst="rect">
            <a:avLst/>
          </a:prstGeom>
          <a:noFill/>
        </p:spPr>
        <p:txBody>
          <a:bodyPr wrap="square" rtlCol="0">
            <a:spAutoFit/>
          </a:bodyPr>
          <a:lstStyle/>
          <a:p>
            <a:r>
              <a:rPr lang="en-US" altLang="ja-JP" sz="2400" dirty="0"/>
              <a:t>Schrödinger equation is given by</a:t>
            </a:r>
            <a:endParaRPr lang="ja-JP" altLang="en-US" sz="2400" dirty="0"/>
          </a:p>
        </p:txBody>
      </p:sp>
      <p:cxnSp>
        <p:nvCxnSpPr>
          <p:cNvPr id="9" name="直線コネクタ 8"/>
          <p:cNvCxnSpPr/>
          <p:nvPr/>
        </p:nvCxnSpPr>
        <p:spPr>
          <a:xfrm>
            <a:off x="4266218" y="1160890"/>
            <a:ext cx="23504" cy="569711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テキスト ボックス 10"/>
              <p:cNvSpPr txBox="1"/>
              <p:nvPr/>
            </p:nvSpPr>
            <p:spPr>
              <a:xfrm>
                <a:off x="759240" y="5320275"/>
                <a:ext cx="2463041" cy="703462"/>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m:rPr>
                          <m:sty m:val="p"/>
                        </m:rPr>
                        <a:rPr lang="en-US" altLang="ja-JP" sz="2400">
                          <a:latin typeface="Cambria Math" panose="02040503050406030204" pitchFamily="18" charset="0"/>
                        </a:rPr>
                        <m:t>i</m:t>
                      </m:r>
                      <m:f>
                        <m:fPr>
                          <m:ctrlPr>
                            <a:rPr lang="en-US" altLang="ja-JP" sz="2400" i="1">
                              <a:latin typeface="Cambria Math" charset="0"/>
                            </a:rPr>
                          </m:ctrlPr>
                        </m:fPr>
                        <m:num>
                          <m:r>
                            <a:rPr lang="ja-JP" altLang="en-US" sz="2400" i="1">
                              <a:latin typeface="Cambria Math" panose="02040503050406030204" pitchFamily="18" charset="0"/>
                            </a:rPr>
                            <m:t>𝜕</m:t>
                          </m:r>
                          <m:r>
                            <a:rPr lang="el-GR" altLang="ja-JP" sz="2400" i="1">
                              <a:latin typeface="Cambria Math" panose="02040503050406030204" pitchFamily="18" charset="0"/>
                              <a:ea typeface="Cambria Math" panose="02040503050406030204" pitchFamily="18" charset="0"/>
                            </a:rPr>
                            <m:t>𝜓</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𝑡</m:t>
                          </m:r>
                          <m:r>
                            <a:rPr lang="en-US" altLang="ja-JP" sz="2400" i="1">
                              <a:latin typeface="Cambria Math" panose="02040503050406030204" pitchFamily="18" charset="0"/>
                              <a:ea typeface="Cambria Math" panose="02040503050406030204" pitchFamily="18" charset="0"/>
                            </a:rPr>
                            <m:t>)</m:t>
                          </m:r>
                        </m:num>
                        <m:den>
                          <m:r>
                            <a:rPr lang="ja-JP" altLang="en-US" sz="2400" i="1">
                              <a:latin typeface="Cambria Math" panose="02040503050406030204" pitchFamily="18" charset="0"/>
                            </a:rPr>
                            <m:t>𝜕</m:t>
                          </m:r>
                          <m:r>
                            <a:rPr lang="en-US" altLang="ja-JP" sz="2400" i="1">
                              <a:latin typeface="Cambria Math" panose="02040503050406030204" pitchFamily="18" charset="0"/>
                            </a:rPr>
                            <m:t>𝑡</m:t>
                          </m:r>
                        </m:den>
                      </m:f>
                      <m:r>
                        <a:rPr lang="en-US" altLang="ja-JP" sz="2400" i="1">
                          <a:latin typeface="Cambria Math" panose="02040503050406030204" pitchFamily="18" charset="0"/>
                          <a:ea typeface="Cambria Math" panose="02040503050406030204" pitchFamily="18" charset="0"/>
                        </a:rPr>
                        <m:t>=</m:t>
                      </m:r>
                      <m:acc>
                        <m:accPr>
                          <m:chr m:val="̂"/>
                          <m:ctrlPr>
                            <a:rPr lang="en-US" altLang="ja-JP" sz="2400" i="1">
                              <a:latin typeface="Cambria Math" charset="0"/>
                            </a:rPr>
                          </m:ctrlPr>
                        </m:accPr>
                        <m:e>
                          <m:r>
                            <a:rPr lang="en-US" altLang="ja-JP" sz="2400" i="1">
                              <a:latin typeface="Cambria Math" panose="02040503050406030204" pitchFamily="18" charset="0"/>
                            </a:rPr>
                            <m:t>𝐻</m:t>
                          </m:r>
                        </m:e>
                      </m:acc>
                      <m:r>
                        <a:rPr lang="el-GR" altLang="ja-JP" sz="2400" i="1">
                          <a:latin typeface="Cambria Math" panose="02040503050406030204" pitchFamily="18" charset="0"/>
                          <a:ea typeface="Cambria Math" panose="02040503050406030204" pitchFamily="18" charset="0"/>
                        </a:rPr>
                        <m:t>𝜓</m:t>
                      </m:r>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𝑡</m:t>
                      </m:r>
                      <m:r>
                        <a:rPr lang="en-US" altLang="ja-JP" sz="2400" i="1">
                          <a:latin typeface="Cambria Math" panose="02040503050406030204" pitchFamily="18" charset="0"/>
                          <a:ea typeface="Cambria Math" panose="02040503050406030204" pitchFamily="18" charset="0"/>
                        </a:rPr>
                        <m:t>)</m:t>
                      </m:r>
                    </m:oMath>
                  </m:oMathPara>
                </a14:m>
                <a:endParaRPr lang="ja-JP" altLang="en-US" sz="24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759240" y="5320275"/>
                <a:ext cx="2463041" cy="703462"/>
              </a:xfrm>
              <a:prstGeom prst="rect">
                <a:avLst/>
              </a:prstGeom>
              <a:blipFill rotWithShape="0">
                <a:blip r:embed="rId6"/>
                <a:stretch>
                  <a:fillRect/>
                </a:stretch>
              </a:blipFill>
            </p:spPr>
            <p:txBody>
              <a:bodyPr/>
              <a:lstStyle/>
              <a:p>
                <a:r>
                  <a:rPr lang="ja-JP" altLang="en-US">
                    <a:noFill/>
                  </a:rPr>
                  <a:t> </a:t>
                </a:r>
              </a:p>
            </p:txBody>
          </p:sp>
        </mc:Fallback>
      </mc:AlternateContent>
      <p:sp>
        <p:nvSpPr>
          <p:cNvPr id="12" name="テキスト ボックス 11"/>
          <p:cNvSpPr txBox="1"/>
          <p:nvPr/>
        </p:nvSpPr>
        <p:spPr>
          <a:xfrm>
            <a:off x="4407546" y="1193270"/>
            <a:ext cx="5384351" cy="830997"/>
          </a:xfrm>
          <a:prstGeom prst="rect">
            <a:avLst/>
          </a:prstGeom>
          <a:noFill/>
        </p:spPr>
        <p:txBody>
          <a:bodyPr wrap="square" rtlCol="0">
            <a:spAutoFit/>
          </a:bodyPr>
          <a:lstStyle/>
          <a:p>
            <a:r>
              <a:rPr lang="en-US" altLang="ja-JP" sz="2400" dirty="0"/>
              <a:t>From this equation,</a:t>
            </a:r>
            <a:r>
              <a:rPr lang="ja-JP" altLang="en-US" sz="2400" dirty="0"/>
              <a:t> </a:t>
            </a:r>
            <a:endParaRPr lang="en-US" altLang="ja-JP" sz="2400" dirty="0"/>
          </a:p>
          <a:p>
            <a:r>
              <a:rPr lang="en-US" altLang="ja-JP" sz="2400" dirty="0"/>
              <a:t>expected value can be calculated,</a:t>
            </a:r>
          </a:p>
        </p:txBody>
      </p:sp>
      <mc:AlternateContent xmlns:mc="http://schemas.openxmlformats.org/markup-compatibility/2006" xmlns:a14="http://schemas.microsoft.com/office/drawing/2010/main">
        <mc:Choice Requires="a14">
          <p:sp>
            <p:nvSpPr>
              <p:cNvPr id="14" name="正方形/長方形 13"/>
              <p:cNvSpPr/>
              <p:nvPr/>
            </p:nvSpPr>
            <p:spPr>
              <a:xfrm>
                <a:off x="4407546" y="3704806"/>
                <a:ext cx="3688871" cy="52309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altLang="ja-JP" sz="2400" i="1">
                          <a:latin typeface="Cambria Math" panose="02040503050406030204" pitchFamily="18" charset="0"/>
                          <a:ea typeface="Cambria Math" panose="02040503050406030204" pitchFamily="18" charset="0"/>
                        </a:rPr>
                        <m:t>&lt;</m:t>
                      </m:r>
                      <m:sSub>
                        <m:sSubPr>
                          <m:ctrlPr>
                            <a:rPr lang="en-US" altLang="ja-JP" sz="2400" i="1">
                              <a:latin typeface="Cambria Math" charset="0"/>
                              <a:ea typeface="Cambria Math" panose="02040503050406030204" pitchFamily="18" charset="0"/>
                            </a:rPr>
                          </m:ctrlPr>
                        </m:sSubPr>
                        <m:e>
                          <m:acc>
                            <m:accPr>
                              <m:chr m:val="̂"/>
                              <m:ctrlPr>
                                <a:rPr lang="en-US" altLang="ja-JP" sz="2400" i="1">
                                  <a:latin typeface="Cambria Math" charset="0"/>
                                  <a:ea typeface="Cambria Math" panose="02040503050406030204" pitchFamily="18" charset="0"/>
                                </a:rPr>
                              </m:ctrlPr>
                            </m:accPr>
                            <m:e>
                              <m:r>
                                <a:rPr lang="en-US" altLang="ja-JP" sz="2400" i="1">
                                  <a:latin typeface="Cambria Math" panose="02040503050406030204" pitchFamily="18" charset="0"/>
                                  <a:ea typeface="Cambria Math" panose="02040503050406030204" pitchFamily="18" charset="0"/>
                                </a:rPr>
                                <m:t>𝑆</m:t>
                              </m:r>
                            </m:e>
                          </m:acc>
                        </m:e>
                        <m:sub>
                          <m:r>
                            <a:rPr lang="en-US" altLang="ja-JP" sz="2400" i="1">
                              <a:latin typeface="Cambria Math" panose="02040503050406030204" pitchFamily="18" charset="0"/>
                              <a:ea typeface="Cambria Math" panose="02040503050406030204" pitchFamily="18" charset="0"/>
                            </a:rPr>
                            <m:t>𝑧</m:t>
                          </m:r>
                        </m:sub>
                      </m:sSub>
                      <m:r>
                        <a:rPr lang="en-US" altLang="ja-JP" sz="2400" i="1">
                          <a:latin typeface="Cambria Math" panose="02040503050406030204" pitchFamily="18" charset="0"/>
                          <a:ea typeface="Cambria Math" panose="02040503050406030204" pitchFamily="18" charset="0"/>
                        </a:rPr>
                        <m:t>&gt;=</m:t>
                      </m:r>
                      <m:box>
                        <m:boxPr>
                          <m:ctrlPr>
                            <a:rPr lang="en-US" altLang="ja-JP" sz="2400" i="1">
                              <a:latin typeface="Cambria Math" charset="0"/>
                              <a:ea typeface="Cambria Math" panose="02040503050406030204" pitchFamily="18" charset="0"/>
                            </a:rPr>
                          </m:ctrlPr>
                        </m:boxPr>
                        <m:e>
                          <m:argPr>
                            <m:argSz m:val="-1"/>
                          </m:argPr>
                          <m:f>
                            <m:fPr>
                              <m:ctrlPr>
                                <a:rPr lang="en-US" altLang="ja-JP" sz="2400" i="1">
                                  <a:latin typeface="Cambria Math" charset="0"/>
                                  <a:ea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1</m:t>
                              </m:r>
                            </m:num>
                            <m:den>
                              <m:r>
                                <a:rPr lang="en-US" altLang="ja-JP" sz="2400" i="1">
                                  <a:latin typeface="Cambria Math" panose="02040503050406030204" pitchFamily="18" charset="0"/>
                                  <a:ea typeface="Cambria Math" panose="02040503050406030204" pitchFamily="18" charset="0"/>
                                </a:rPr>
                                <m:t>2</m:t>
                              </m:r>
                            </m:den>
                          </m:f>
                        </m:e>
                      </m:box>
                      <m:sSup>
                        <m:sSupPr>
                          <m:ctrlPr>
                            <a:rPr lang="en-US" altLang="ja-JP" sz="2400" i="1" dirty="0">
                              <a:latin typeface="Cambria Math" charset="0"/>
                            </a:rPr>
                          </m:ctrlPr>
                        </m:sSupPr>
                        <m:e>
                          <m:r>
                            <a:rPr lang="en-US" altLang="ja-JP" sz="2400" i="1" dirty="0">
                              <a:latin typeface="Cambria Math" panose="02040503050406030204" pitchFamily="18" charset="0"/>
                            </a:rPr>
                            <m:t>(|</m:t>
                          </m:r>
                          <m:sSub>
                            <m:sSubPr>
                              <m:ctrlPr>
                                <a:rPr lang="en-US" altLang="ja-JP" sz="2400" i="1" dirty="0">
                                  <a:latin typeface="Cambria Math" charset="0"/>
                                </a:rPr>
                              </m:ctrlPr>
                            </m:sSubPr>
                            <m:e>
                              <m:r>
                                <a:rPr lang="en-US" altLang="ja-JP" sz="2400" i="1" dirty="0">
                                  <a:latin typeface="Cambria Math" panose="02040503050406030204" pitchFamily="18" charset="0"/>
                                </a:rPr>
                                <m:t>𝐶</m:t>
                              </m:r>
                            </m:e>
                            <m:sub>
                              <m:r>
                                <a:rPr lang="en-US" altLang="ja-JP" sz="2400" i="1" dirty="0">
                                  <a:latin typeface="Cambria Math" panose="02040503050406030204" pitchFamily="18" charset="0"/>
                                </a:rPr>
                                <m:t>1</m:t>
                              </m:r>
                            </m:sub>
                          </m:sSub>
                          <m:r>
                            <a:rPr lang="en-US" altLang="ja-JP" sz="2400" i="1" dirty="0">
                              <a:latin typeface="Cambria Math" panose="02040503050406030204" pitchFamily="18" charset="0"/>
                            </a:rPr>
                            <m:t>|</m:t>
                          </m:r>
                        </m:e>
                        <m:sup>
                          <m:r>
                            <a:rPr lang="en-US" altLang="ja-JP" sz="2400" i="1" dirty="0">
                              <a:latin typeface="Cambria Math" panose="02040503050406030204" pitchFamily="18" charset="0"/>
                            </a:rPr>
                            <m:t>2</m:t>
                          </m:r>
                        </m:sup>
                      </m:sSup>
                      <m:r>
                        <a:rPr lang="en-US" altLang="ja-JP" sz="2400" i="1" dirty="0">
                          <a:latin typeface="Cambria Math" panose="02040503050406030204" pitchFamily="18" charset="0"/>
                        </a:rPr>
                        <m:t>−</m:t>
                      </m:r>
                      <m:sSup>
                        <m:sSupPr>
                          <m:ctrlPr>
                            <a:rPr lang="en-US" altLang="ja-JP" sz="2400" i="1" dirty="0">
                              <a:latin typeface="Cambria Math" charset="0"/>
                            </a:rPr>
                          </m:ctrlPr>
                        </m:sSupPr>
                        <m:e>
                          <m:d>
                            <m:dPr>
                              <m:begChr m:val="|"/>
                              <m:endChr m:val="|"/>
                              <m:ctrlPr>
                                <a:rPr lang="en-US" altLang="ja-JP" sz="2400" i="1" dirty="0">
                                  <a:latin typeface="Cambria Math" charset="0"/>
                                </a:rPr>
                              </m:ctrlPr>
                            </m:dPr>
                            <m:e>
                              <m:sSub>
                                <m:sSubPr>
                                  <m:ctrlPr>
                                    <a:rPr lang="en-US" altLang="ja-JP" sz="2400" i="1" dirty="0">
                                      <a:latin typeface="Cambria Math" charset="0"/>
                                    </a:rPr>
                                  </m:ctrlPr>
                                </m:sSubPr>
                                <m:e>
                                  <m:r>
                                    <a:rPr lang="en-US" altLang="ja-JP" sz="2400" i="1" dirty="0">
                                      <a:latin typeface="Cambria Math" panose="02040503050406030204" pitchFamily="18" charset="0"/>
                                    </a:rPr>
                                    <m:t>𝐶</m:t>
                                  </m:r>
                                </m:e>
                                <m:sub>
                                  <m:r>
                                    <a:rPr lang="en-US" altLang="ja-JP" sz="2400" i="1" dirty="0">
                                      <a:latin typeface="Cambria Math" panose="02040503050406030204" pitchFamily="18" charset="0"/>
                                    </a:rPr>
                                    <m:t>2</m:t>
                                  </m:r>
                                </m:sub>
                              </m:sSub>
                            </m:e>
                          </m:d>
                        </m:e>
                        <m:sup>
                          <m:r>
                            <a:rPr lang="en-US" altLang="ja-JP" sz="2400" i="1" dirty="0">
                              <a:latin typeface="Cambria Math" panose="02040503050406030204" pitchFamily="18" charset="0"/>
                            </a:rPr>
                            <m:t>2</m:t>
                          </m:r>
                        </m:sup>
                      </m:sSup>
                      <m:r>
                        <a:rPr lang="en-US" altLang="ja-JP" sz="2400" i="1" dirty="0">
                          <a:latin typeface="Cambria Math" panose="02040503050406030204" pitchFamily="18" charset="0"/>
                        </a:rPr>
                        <m:t>)</m:t>
                      </m:r>
                    </m:oMath>
                  </m:oMathPara>
                </a14:m>
                <a:endParaRPr lang="ja-JP" altLang="en-US" sz="2400" dirty="0"/>
              </a:p>
            </p:txBody>
          </p:sp>
        </mc:Choice>
        <mc:Fallback xmlns="">
          <p:sp>
            <p:nvSpPr>
              <p:cNvPr id="14" name="正方形/長方形 13"/>
              <p:cNvSpPr>
                <a:spLocks noRot="1" noChangeAspect="1" noMove="1" noResize="1" noEditPoints="1" noAdjustHandles="1" noChangeArrowheads="1" noChangeShapeType="1" noTextEdit="1"/>
              </p:cNvSpPr>
              <p:nvPr/>
            </p:nvSpPr>
            <p:spPr>
              <a:xfrm>
                <a:off x="4407546" y="3704806"/>
                <a:ext cx="3688871" cy="523092"/>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4407546" y="2249633"/>
                <a:ext cx="4937804" cy="521553"/>
              </a:xfrm>
              <a:prstGeom prst="rect">
                <a:avLst/>
              </a:prstGeom>
              <a:noFill/>
            </p:spPr>
            <p:txBody>
              <a:bodyPr wrap="square" lIns="0" tIns="0" rIns="0" bIns="0" rtlCol="0">
                <a:spAutoFit/>
              </a:bodyPr>
              <a:lstStyle/>
              <a:p>
                <a14:m>
                  <m:oMath xmlns:m="http://schemas.openxmlformats.org/officeDocument/2006/math">
                    <m:r>
                      <a:rPr lang="en-US" altLang="ja-JP" sz="2400" i="1">
                        <a:latin typeface="Cambria Math" panose="02040503050406030204" pitchFamily="18" charset="0"/>
                        <a:ea typeface="Cambria Math" panose="02040503050406030204" pitchFamily="18" charset="0"/>
                      </a:rPr>
                      <m:t> &lt;</m:t>
                    </m:r>
                    <m:sSub>
                      <m:sSubPr>
                        <m:ctrlPr>
                          <a:rPr lang="en-US" altLang="ja-JP" sz="2400" i="1">
                            <a:latin typeface="Cambria Math" charset="0"/>
                            <a:ea typeface="Cambria Math" panose="02040503050406030204" pitchFamily="18" charset="0"/>
                          </a:rPr>
                        </m:ctrlPr>
                      </m:sSubPr>
                      <m:e>
                        <m:acc>
                          <m:accPr>
                            <m:chr m:val="̂"/>
                            <m:ctrlPr>
                              <a:rPr lang="en-US" altLang="ja-JP" sz="2400" i="1">
                                <a:latin typeface="Cambria Math" charset="0"/>
                                <a:ea typeface="Cambria Math" panose="02040503050406030204" pitchFamily="18" charset="0"/>
                              </a:rPr>
                            </m:ctrlPr>
                          </m:accPr>
                          <m:e>
                            <m:r>
                              <a:rPr lang="en-US" altLang="ja-JP" sz="2400" i="1">
                                <a:latin typeface="Cambria Math" panose="02040503050406030204" pitchFamily="18" charset="0"/>
                                <a:ea typeface="Cambria Math" panose="02040503050406030204" pitchFamily="18" charset="0"/>
                              </a:rPr>
                              <m:t>𝑆</m:t>
                            </m:r>
                          </m:e>
                        </m:acc>
                      </m:e>
                      <m:sub>
                        <m:r>
                          <a:rPr lang="en-US" altLang="ja-JP" sz="2400" i="1">
                            <a:latin typeface="Cambria Math" panose="02040503050406030204" pitchFamily="18" charset="0"/>
                            <a:ea typeface="Cambria Math" panose="02040503050406030204" pitchFamily="18" charset="0"/>
                          </a:rPr>
                          <m:t>𝑥</m:t>
                        </m:r>
                      </m:sub>
                    </m:sSub>
                    <m:r>
                      <a:rPr lang="en-US" altLang="ja-JP" sz="2400" i="1">
                        <a:latin typeface="Cambria Math" panose="02040503050406030204" pitchFamily="18" charset="0"/>
                        <a:ea typeface="Cambria Math" panose="02040503050406030204" pitchFamily="18" charset="0"/>
                      </a:rPr>
                      <m:t>&gt;=</m:t>
                    </m:r>
                    <m:f>
                      <m:fPr>
                        <m:ctrlPr>
                          <a:rPr lang="en-US" altLang="ja-JP" sz="2400" i="1">
                            <a:latin typeface="Cambria Math" charset="0"/>
                            <a:ea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1</m:t>
                        </m:r>
                      </m:num>
                      <m:den>
                        <m:r>
                          <a:rPr lang="en-US" altLang="ja-JP" sz="2400" i="1">
                            <a:latin typeface="Cambria Math" panose="02040503050406030204" pitchFamily="18" charset="0"/>
                            <a:ea typeface="Cambria Math" panose="02040503050406030204" pitchFamily="18" charset="0"/>
                          </a:rPr>
                          <m:t>2</m:t>
                        </m:r>
                      </m:den>
                    </m:f>
                    <m:r>
                      <a:rPr lang="en-US" altLang="ja-JP" sz="2400" i="1">
                        <a:latin typeface="Cambria Math" panose="02040503050406030204" pitchFamily="18" charset="0"/>
                        <a:ea typeface="Cambria Math" panose="02040503050406030204" pitchFamily="18" charset="0"/>
                      </a:rPr>
                      <m:t>(</m:t>
                    </m:r>
                    <m:sSubSup>
                      <m:sSubSupPr>
                        <m:ctrlPr>
                          <a:rPr lang="en-US" altLang="ja-JP" sz="2400" i="1">
                            <a:latin typeface="Cambria Math" charset="0"/>
                            <a:ea typeface="Cambria Math" panose="02040503050406030204" pitchFamily="18" charset="0"/>
                          </a:rPr>
                        </m:ctrlPr>
                      </m:sSubSupPr>
                      <m:e>
                        <m:r>
                          <a:rPr lang="en-US" altLang="ja-JP" sz="2400" i="1">
                            <a:latin typeface="Cambria Math" panose="02040503050406030204" pitchFamily="18" charset="0"/>
                            <a:ea typeface="Cambria Math" panose="02040503050406030204" pitchFamily="18" charset="0"/>
                          </a:rPr>
                          <m:t>𝐶</m:t>
                        </m:r>
                      </m:e>
                      <m:sub>
                        <m:r>
                          <a:rPr lang="en-US" altLang="ja-JP" sz="2400" i="1">
                            <a:latin typeface="Cambria Math" panose="02040503050406030204" pitchFamily="18" charset="0"/>
                            <a:ea typeface="Cambria Math" panose="02040503050406030204" pitchFamily="18" charset="0"/>
                          </a:rPr>
                          <m:t>2</m:t>
                        </m:r>
                      </m:sub>
                      <m:sup>
                        <m:r>
                          <a:rPr lang="en-US" altLang="ja-JP" sz="2400" i="1">
                            <a:latin typeface="Cambria Math" panose="02040503050406030204" pitchFamily="18" charset="0"/>
                            <a:ea typeface="Cambria Math" panose="02040503050406030204" pitchFamily="18" charset="0"/>
                          </a:rPr>
                          <m:t>∗</m:t>
                        </m:r>
                      </m:sup>
                    </m:sSubSup>
                    <m:sSub>
                      <m:sSubPr>
                        <m:ctrlPr>
                          <a:rPr lang="en-US" altLang="ja-JP" sz="2400" i="1">
                            <a:latin typeface="Cambria Math"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𝐶</m:t>
                        </m:r>
                      </m:e>
                      <m:sub>
                        <m:r>
                          <a:rPr lang="en-US" altLang="ja-JP" sz="2400" i="1">
                            <a:latin typeface="Cambria Math" panose="02040503050406030204" pitchFamily="18" charset="0"/>
                            <a:ea typeface="Cambria Math" panose="02040503050406030204" pitchFamily="18" charset="0"/>
                          </a:rPr>
                          <m:t>1</m:t>
                        </m:r>
                      </m:sub>
                    </m:sSub>
                    <m:sSup>
                      <m:sSupPr>
                        <m:ctrlPr>
                          <a:rPr lang="en-US" altLang="ja-JP" sz="2400" i="1">
                            <a:latin typeface="Cambria Math" charset="0"/>
                            <a:ea typeface="Cambria Math" panose="02040503050406030204" pitchFamily="18" charset="0"/>
                          </a:rPr>
                        </m:ctrlPr>
                      </m:sSupPr>
                      <m:e>
                        <m:r>
                          <a:rPr lang="en-US" altLang="ja-JP" sz="2400" i="1">
                            <a:latin typeface="Cambria Math" panose="02040503050406030204" pitchFamily="18" charset="0"/>
                            <a:ea typeface="Cambria Math" panose="02040503050406030204" pitchFamily="18" charset="0"/>
                          </a:rPr>
                          <m:t>𝑒</m:t>
                        </m:r>
                      </m:e>
                      <m:sup>
                        <m:r>
                          <a:rPr lang="en-US" altLang="ja-JP" sz="2400" i="1">
                            <a:latin typeface="Cambria Math" panose="02040503050406030204" pitchFamily="18" charset="0"/>
                            <a:ea typeface="Cambria Math" panose="02040503050406030204" pitchFamily="18" charset="0"/>
                          </a:rPr>
                          <m:t>𝑖</m:t>
                        </m:r>
                        <m:r>
                          <a:rPr lang="ja-JP" altLang="en-US" sz="2400" i="1">
                            <a:latin typeface="Cambria Math" panose="02040503050406030204" pitchFamily="18" charset="0"/>
                            <a:ea typeface="Cambria Math" panose="02040503050406030204" pitchFamily="18" charset="0"/>
                          </a:rPr>
                          <m:t>𝜔</m:t>
                        </m:r>
                        <m:r>
                          <a:rPr lang="en-US" altLang="ja-JP" sz="2400" i="1">
                            <a:latin typeface="Cambria Math" panose="02040503050406030204" pitchFamily="18" charset="0"/>
                            <a:ea typeface="Cambria Math" panose="02040503050406030204" pitchFamily="18" charset="0"/>
                          </a:rPr>
                          <m:t>𝑡</m:t>
                        </m:r>
                      </m:sup>
                    </m:sSup>
                    <m:r>
                      <a:rPr lang="en-US" altLang="ja-JP" sz="2400" i="1">
                        <a:latin typeface="Cambria Math" panose="02040503050406030204" pitchFamily="18" charset="0"/>
                        <a:ea typeface="Cambria Math" panose="02040503050406030204" pitchFamily="18" charset="0"/>
                      </a:rPr>
                      <m:t>+</m:t>
                    </m:r>
                    <m:sSubSup>
                      <m:sSubSupPr>
                        <m:ctrlPr>
                          <a:rPr lang="en-US" altLang="ja-JP" sz="2400" i="1">
                            <a:latin typeface="Cambria Math" charset="0"/>
                            <a:ea typeface="Cambria Math" panose="02040503050406030204" pitchFamily="18" charset="0"/>
                          </a:rPr>
                        </m:ctrlPr>
                      </m:sSubSupPr>
                      <m:e>
                        <m:r>
                          <a:rPr lang="en-US" altLang="ja-JP" sz="2400" i="1">
                            <a:latin typeface="Cambria Math" panose="02040503050406030204" pitchFamily="18" charset="0"/>
                            <a:ea typeface="Cambria Math" panose="02040503050406030204" pitchFamily="18" charset="0"/>
                          </a:rPr>
                          <m:t>𝐶</m:t>
                        </m:r>
                      </m:e>
                      <m:sub>
                        <m:r>
                          <a:rPr lang="en-US" altLang="ja-JP" sz="2400" i="1">
                            <a:latin typeface="Cambria Math" panose="02040503050406030204" pitchFamily="18" charset="0"/>
                            <a:ea typeface="Cambria Math" panose="02040503050406030204" pitchFamily="18" charset="0"/>
                          </a:rPr>
                          <m:t>1</m:t>
                        </m:r>
                      </m:sub>
                      <m:sup>
                        <m:r>
                          <a:rPr lang="en-US" altLang="ja-JP" sz="2400" i="1">
                            <a:latin typeface="Cambria Math" panose="02040503050406030204" pitchFamily="18" charset="0"/>
                            <a:ea typeface="Cambria Math" panose="02040503050406030204" pitchFamily="18" charset="0"/>
                          </a:rPr>
                          <m:t>∗</m:t>
                        </m:r>
                      </m:sup>
                    </m:sSubSup>
                    <m:sSub>
                      <m:sSubPr>
                        <m:ctrlPr>
                          <a:rPr lang="en-US" altLang="ja-JP" sz="2400" i="1">
                            <a:latin typeface="Cambria Math"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𝐶</m:t>
                        </m:r>
                      </m:e>
                      <m:sub>
                        <m:r>
                          <a:rPr lang="en-US" altLang="ja-JP" sz="2400" i="1">
                            <a:latin typeface="Cambria Math" panose="02040503050406030204" pitchFamily="18" charset="0"/>
                            <a:ea typeface="Cambria Math" panose="02040503050406030204" pitchFamily="18" charset="0"/>
                          </a:rPr>
                          <m:t>2</m:t>
                        </m:r>
                      </m:sub>
                    </m:sSub>
                    <m:sSup>
                      <m:sSupPr>
                        <m:ctrlPr>
                          <a:rPr lang="en-US" altLang="ja-JP" sz="2400" i="1">
                            <a:latin typeface="Cambria Math" charset="0"/>
                            <a:ea typeface="Cambria Math" panose="02040503050406030204" pitchFamily="18" charset="0"/>
                          </a:rPr>
                        </m:ctrlPr>
                      </m:sSupPr>
                      <m:e>
                        <m:r>
                          <a:rPr lang="en-US" altLang="ja-JP" sz="2400" i="1">
                            <a:latin typeface="Cambria Math" panose="02040503050406030204" pitchFamily="18" charset="0"/>
                            <a:ea typeface="Cambria Math" panose="02040503050406030204" pitchFamily="18" charset="0"/>
                          </a:rPr>
                          <m:t>𝑒</m:t>
                        </m:r>
                      </m:e>
                      <m:sup>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𝑖</m:t>
                        </m:r>
                        <m:r>
                          <a:rPr lang="ja-JP" altLang="en-US" sz="2400" i="1">
                            <a:latin typeface="Cambria Math" panose="02040503050406030204" pitchFamily="18" charset="0"/>
                            <a:ea typeface="Cambria Math" panose="02040503050406030204" pitchFamily="18" charset="0"/>
                          </a:rPr>
                          <m:t>𝜔</m:t>
                        </m:r>
                        <m:r>
                          <a:rPr lang="en-US" altLang="ja-JP" sz="2400" i="1">
                            <a:latin typeface="Cambria Math" panose="02040503050406030204" pitchFamily="18" charset="0"/>
                            <a:ea typeface="Cambria Math" panose="02040503050406030204" pitchFamily="18" charset="0"/>
                          </a:rPr>
                          <m:t>𝑡</m:t>
                        </m:r>
                      </m:sup>
                    </m:sSup>
                  </m:oMath>
                </a14:m>
                <a:r>
                  <a:rPr lang="en-US" altLang="ja-JP" sz="2400" dirty="0"/>
                  <a:t>)</a:t>
                </a:r>
                <a:endParaRPr lang="ja-JP" altLang="en-US" sz="24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4407546" y="2249633"/>
                <a:ext cx="4937804" cy="521553"/>
              </a:xfrm>
              <a:prstGeom prst="rect">
                <a:avLst/>
              </a:prstGeom>
              <a:blipFill rotWithShape="0">
                <a:blip r:embed="rId8"/>
                <a:stretch>
                  <a:fillRect t="-2326" b="-2093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正方形/長方形 15"/>
              <p:cNvSpPr/>
              <p:nvPr/>
            </p:nvSpPr>
            <p:spPr>
              <a:xfrm>
                <a:off x="4407546" y="2912673"/>
                <a:ext cx="5148647" cy="613886"/>
              </a:xfrm>
              <a:prstGeom prst="rect">
                <a:avLst/>
              </a:prstGeom>
            </p:spPr>
            <p:txBody>
              <a:bodyPr wrap="square">
                <a:spAutoFit/>
              </a:bodyPr>
              <a:lstStyle/>
              <a:p>
                <a14:m>
                  <m:oMath xmlns:m="http://schemas.openxmlformats.org/officeDocument/2006/math">
                    <m:r>
                      <a:rPr lang="en-US" altLang="ja-JP" sz="2400" i="1">
                        <a:latin typeface="Cambria Math" panose="02040503050406030204" pitchFamily="18" charset="0"/>
                        <a:ea typeface="Cambria Math" panose="02040503050406030204" pitchFamily="18" charset="0"/>
                      </a:rPr>
                      <m:t>&lt;</m:t>
                    </m:r>
                    <m:sSub>
                      <m:sSubPr>
                        <m:ctrlPr>
                          <a:rPr lang="en-US" altLang="ja-JP" sz="2400" i="1">
                            <a:latin typeface="Cambria Math" charset="0"/>
                            <a:ea typeface="Cambria Math" panose="02040503050406030204" pitchFamily="18" charset="0"/>
                          </a:rPr>
                        </m:ctrlPr>
                      </m:sSubPr>
                      <m:e>
                        <m:acc>
                          <m:accPr>
                            <m:chr m:val="̂"/>
                            <m:ctrlPr>
                              <a:rPr lang="en-US" altLang="ja-JP" sz="2400" i="1">
                                <a:latin typeface="Cambria Math" charset="0"/>
                                <a:ea typeface="Cambria Math" panose="02040503050406030204" pitchFamily="18" charset="0"/>
                              </a:rPr>
                            </m:ctrlPr>
                          </m:accPr>
                          <m:e>
                            <m:r>
                              <a:rPr lang="en-US" altLang="ja-JP" sz="2400" i="1">
                                <a:latin typeface="Cambria Math" panose="02040503050406030204" pitchFamily="18" charset="0"/>
                                <a:ea typeface="Cambria Math" panose="02040503050406030204" pitchFamily="18" charset="0"/>
                              </a:rPr>
                              <m:t>𝑆</m:t>
                            </m:r>
                          </m:e>
                        </m:acc>
                      </m:e>
                      <m:sub>
                        <m:r>
                          <a:rPr lang="en-US" altLang="ja-JP" sz="2400" i="1">
                            <a:latin typeface="Cambria Math" panose="02040503050406030204" pitchFamily="18" charset="0"/>
                            <a:ea typeface="Cambria Math" panose="02040503050406030204" pitchFamily="18" charset="0"/>
                          </a:rPr>
                          <m:t>𝑦</m:t>
                        </m:r>
                      </m:sub>
                    </m:sSub>
                    <m:r>
                      <a:rPr lang="en-US" altLang="ja-JP" sz="2400" i="1">
                        <a:latin typeface="Cambria Math" panose="02040503050406030204" pitchFamily="18" charset="0"/>
                        <a:ea typeface="Cambria Math" panose="02040503050406030204" pitchFamily="18" charset="0"/>
                      </a:rPr>
                      <m:t>&gt;=</m:t>
                    </m:r>
                    <m:f>
                      <m:fPr>
                        <m:ctrlPr>
                          <a:rPr lang="en-US" altLang="ja-JP" sz="2400" i="1">
                            <a:latin typeface="Cambria Math" charset="0"/>
                            <a:ea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1</m:t>
                        </m:r>
                      </m:num>
                      <m:den>
                        <m:r>
                          <a:rPr lang="en-US" altLang="ja-JP" sz="2400" i="1">
                            <a:latin typeface="Cambria Math" panose="02040503050406030204" pitchFamily="18" charset="0"/>
                            <a:ea typeface="Cambria Math" panose="02040503050406030204" pitchFamily="18" charset="0"/>
                          </a:rPr>
                          <m:t>2</m:t>
                        </m:r>
                      </m:den>
                    </m:f>
                    <m:r>
                      <a:rPr lang="en-US" altLang="ja-JP" sz="2400" i="1">
                        <a:latin typeface="Cambria Math" panose="02040503050406030204" pitchFamily="18" charset="0"/>
                        <a:ea typeface="Cambria Math" panose="02040503050406030204" pitchFamily="18" charset="0"/>
                      </a:rPr>
                      <m:t>(</m:t>
                    </m:r>
                    <m:sSubSup>
                      <m:sSubSupPr>
                        <m:ctrlPr>
                          <a:rPr lang="en-US" altLang="ja-JP" sz="2400" i="1">
                            <a:latin typeface="Cambria Math" charset="0"/>
                            <a:ea typeface="Cambria Math" panose="02040503050406030204" pitchFamily="18" charset="0"/>
                          </a:rPr>
                        </m:ctrlPr>
                      </m:sSubSupPr>
                      <m:e>
                        <m:r>
                          <a:rPr lang="en-US" altLang="ja-JP" sz="2400" i="1">
                            <a:latin typeface="Cambria Math" panose="02040503050406030204" pitchFamily="18" charset="0"/>
                            <a:ea typeface="Cambria Math" panose="02040503050406030204" pitchFamily="18" charset="0"/>
                          </a:rPr>
                          <m:t>𝐶</m:t>
                        </m:r>
                      </m:e>
                      <m:sub>
                        <m:r>
                          <a:rPr lang="en-US" altLang="ja-JP" sz="2400" i="1">
                            <a:latin typeface="Cambria Math" panose="02040503050406030204" pitchFamily="18" charset="0"/>
                            <a:ea typeface="Cambria Math" panose="02040503050406030204" pitchFamily="18" charset="0"/>
                          </a:rPr>
                          <m:t>2</m:t>
                        </m:r>
                      </m:sub>
                      <m:sup>
                        <m:r>
                          <a:rPr lang="en-US" altLang="ja-JP" sz="2400" i="1">
                            <a:latin typeface="Cambria Math" panose="02040503050406030204" pitchFamily="18" charset="0"/>
                            <a:ea typeface="Cambria Math" panose="02040503050406030204" pitchFamily="18" charset="0"/>
                          </a:rPr>
                          <m:t>∗</m:t>
                        </m:r>
                      </m:sup>
                    </m:sSubSup>
                    <m:sSub>
                      <m:sSubPr>
                        <m:ctrlPr>
                          <a:rPr lang="en-US" altLang="ja-JP" sz="2400" i="1">
                            <a:latin typeface="Cambria Math"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𝐶</m:t>
                        </m:r>
                      </m:e>
                      <m:sub>
                        <m:r>
                          <a:rPr lang="en-US" altLang="ja-JP" sz="2400" i="1">
                            <a:latin typeface="Cambria Math" panose="02040503050406030204" pitchFamily="18" charset="0"/>
                            <a:ea typeface="Cambria Math" panose="02040503050406030204" pitchFamily="18" charset="0"/>
                          </a:rPr>
                          <m:t>1</m:t>
                        </m:r>
                      </m:sub>
                    </m:sSub>
                    <m:sSup>
                      <m:sSupPr>
                        <m:ctrlPr>
                          <a:rPr lang="en-US" altLang="ja-JP" sz="2400" i="1">
                            <a:latin typeface="Cambria Math" charset="0"/>
                            <a:ea typeface="Cambria Math" panose="02040503050406030204" pitchFamily="18" charset="0"/>
                          </a:rPr>
                        </m:ctrlPr>
                      </m:sSupPr>
                      <m:e>
                        <m:r>
                          <a:rPr lang="en-US" altLang="ja-JP" sz="2400" i="1">
                            <a:latin typeface="Cambria Math" panose="02040503050406030204" pitchFamily="18" charset="0"/>
                            <a:ea typeface="Cambria Math" panose="02040503050406030204" pitchFamily="18" charset="0"/>
                          </a:rPr>
                          <m:t>𝑒</m:t>
                        </m:r>
                      </m:e>
                      <m:sup>
                        <m:r>
                          <a:rPr lang="en-US" altLang="ja-JP" sz="2400" i="1">
                            <a:latin typeface="Cambria Math" panose="02040503050406030204" pitchFamily="18" charset="0"/>
                            <a:ea typeface="Cambria Math" panose="02040503050406030204" pitchFamily="18" charset="0"/>
                          </a:rPr>
                          <m:t>𝑖</m:t>
                        </m:r>
                        <m:r>
                          <a:rPr lang="ja-JP" altLang="en-US" sz="2400" i="1">
                            <a:latin typeface="Cambria Math" panose="02040503050406030204" pitchFamily="18" charset="0"/>
                            <a:ea typeface="Cambria Math" panose="02040503050406030204" pitchFamily="18" charset="0"/>
                          </a:rPr>
                          <m:t>𝜔</m:t>
                        </m:r>
                        <m:r>
                          <a:rPr lang="en-US" altLang="ja-JP" sz="2400" i="1">
                            <a:latin typeface="Cambria Math" panose="02040503050406030204" pitchFamily="18" charset="0"/>
                            <a:ea typeface="Cambria Math" panose="02040503050406030204" pitchFamily="18" charset="0"/>
                          </a:rPr>
                          <m:t>𝑡</m:t>
                        </m:r>
                      </m:sup>
                    </m:sSup>
                    <m:r>
                      <a:rPr lang="en-US" altLang="ja-JP" sz="2400" i="1">
                        <a:latin typeface="Cambria Math" panose="02040503050406030204" pitchFamily="18" charset="0"/>
                        <a:ea typeface="Cambria Math" panose="02040503050406030204" pitchFamily="18" charset="0"/>
                      </a:rPr>
                      <m:t>+</m:t>
                    </m:r>
                    <m:sSubSup>
                      <m:sSubSupPr>
                        <m:ctrlPr>
                          <a:rPr lang="en-US" altLang="ja-JP" sz="2400" i="1">
                            <a:latin typeface="Cambria Math" charset="0"/>
                            <a:ea typeface="Cambria Math" panose="02040503050406030204" pitchFamily="18" charset="0"/>
                          </a:rPr>
                        </m:ctrlPr>
                      </m:sSubSupPr>
                      <m:e>
                        <m:r>
                          <a:rPr lang="en-US" altLang="ja-JP" sz="2400" i="1">
                            <a:latin typeface="Cambria Math" panose="02040503050406030204" pitchFamily="18" charset="0"/>
                            <a:ea typeface="Cambria Math" panose="02040503050406030204" pitchFamily="18" charset="0"/>
                          </a:rPr>
                          <m:t>𝐶</m:t>
                        </m:r>
                      </m:e>
                      <m:sub>
                        <m:r>
                          <a:rPr lang="en-US" altLang="ja-JP" sz="2400" i="1">
                            <a:latin typeface="Cambria Math" panose="02040503050406030204" pitchFamily="18" charset="0"/>
                            <a:ea typeface="Cambria Math" panose="02040503050406030204" pitchFamily="18" charset="0"/>
                          </a:rPr>
                          <m:t>1</m:t>
                        </m:r>
                      </m:sub>
                      <m:sup>
                        <m:r>
                          <a:rPr lang="en-US" altLang="ja-JP" sz="2400" i="1">
                            <a:latin typeface="Cambria Math" panose="02040503050406030204" pitchFamily="18" charset="0"/>
                            <a:ea typeface="Cambria Math" panose="02040503050406030204" pitchFamily="18" charset="0"/>
                          </a:rPr>
                          <m:t>∗</m:t>
                        </m:r>
                      </m:sup>
                    </m:sSubSup>
                    <m:sSub>
                      <m:sSubPr>
                        <m:ctrlPr>
                          <a:rPr lang="en-US" altLang="ja-JP" sz="2400" i="1">
                            <a:latin typeface="Cambria Math"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𝐶</m:t>
                        </m:r>
                      </m:e>
                      <m:sub>
                        <m:r>
                          <a:rPr lang="en-US" altLang="ja-JP" sz="2400" i="1">
                            <a:latin typeface="Cambria Math" panose="02040503050406030204" pitchFamily="18" charset="0"/>
                            <a:ea typeface="Cambria Math" panose="02040503050406030204" pitchFamily="18" charset="0"/>
                          </a:rPr>
                          <m:t>2</m:t>
                        </m:r>
                      </m:sub>
                    </m:sSub>
                    <m:sSup>
                      <m:sSupPr>
                        <m:ctrlPr>
                          <a:rPr lang="en-US" altLang="ja-JP" sz="2400" i="1">
                            <a:latin typeface="Cambria Math" charset="0"/>
                            <a:ea typeface="Cambria Math" panose="02040503050406030204" pitchFamily="18" charset="0"/>
                          </a:rPr>
                        </m:ctrlPr>
                      </m:sSupPr>
                      <m:e>
                        <m:r>
                          <a:rPr lang="en-US" altLang="ja-JP" sz="2400" i="1">
                            <a:latin typeface="Cambria Math" panose="02040503050406030204" pitchFamily="18" charset="0"/>
                            <a:ea typeface="Cambria Math" panose="02040503050406030204" pitchFamily="18" charset="0"/>
                          </a:rPr>
                          <m:t>𝑒</m:t>
                        </m:r>
                      </m:e>
                      <m:sup>
                        <m:r>
                          <a:rPr lang="en-US" altLang="ja-JP" sz="2400" i="1">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𝑖</m:t>
                        </m:r>
                        <m:r>
                          <a:rPr lang="ja-JP" altLang="en-US" sz="2400" i="1">
                            <a:latin typeface="Cambria Math" panose="02040503050406030204" pitchFamily="18" charset="0"/>
                            <a:ea typeface="Cambria Math" panose="02040503050406030204" pitchFamily="18" charset="0"/>
                          </a:rPr>
                          <m:t>𝜔</m:t>
                        </m:r>
                        <m:r>
                          <a:rPr lang="en-US" altLang="ja-JP" sz="2400" i="1">
                            <a:latin typeface="Cambria Math" panose="02040503050406030204" pitchFamily="18" charset="0"/>
                            <a:ea typeface="Cambria Math" panose="02040503050406030204" pitchFamily="18" charset="0"/>
                          </a:rPr>
                          <m:t>𝑡</m:t>
                        </m:r>
                      </m:sup>
                    </m:sSup>
                  </m:oMath>
                </a14:m>
                <a:r>
                  <a:rPr lang="en-US" altLang="ja-JP" sz="2400" dirty="0"/>
                  <a:t>)</a:t>
                </a:r>
                <a:endParaRPr lang="ja-JP" altLang="en-US" sz="2400" dirty="0"/>
              </a:p>
            </p:txBody>
          </p:sp>
        </mc:Choice>
        <mc:Fallback xmlns="">
          <p:sp>
            <p:nvSpPr>
              <p:cNvPr id="16" name="正方形/長方形 15"/>
              <p:cNvSpPr>
                <a:spLocks noRot="1" noChangeAspect="1" noMove="1" noResize="1" noEditPoints="1" noAdjustHandles="1" noChangeArrowheads="1" noChangeShapeType="1" noTextEdit="1"/>
              </p:cNvSpPr>
              <p:nvPr/>
            </p:nvSpPr>
            <p:spPr>
              <a:xfrm>
                <a:off x="4407546" y="2912673"/>
                <a:ext cx="5148647" cy="613886"/>
              </a:xfrm>
              <a:prstGeom prst="rect">
                <a:avLst/>
              </a:prstGeom>
              <a:blipFill rotWithShape="0">
                <a:blip r:embed="rId9"/>
                <a:stretch>
                  <a:fillRect b="-9901"/>
                </a:stretch>
              </a:blipFill>
            </p:spPr>
            <p:txBody>
              <a:bodyPr/>
              <a:lstStyle/>
              <a:p>
                <a:r>
                  <a:rPr lang="ja-JP" altLang="en-US">
                    <a:noFill/>
                  </a:rPr>
                  <a:t> </a:t>
                </a:r>
              </a:p>
            </p:txBody>
          </p:sp>
        </mc:Fallback>
      </mc:AlternateContent>
      <p:sp>
        <p:nvSpPr>
          <p:cNvPr id="17" name="テキスト ボックス 16"/>
          <p:cNvSpPr txBox="1"/>
          <p:nvPr/>
        </p:nvSpPr>
        <p:spPr>
          <a:xfrm>
            <a:off x="4617881" y="4499466"/>
            <a:ext cx="4053610" cy="830997"/>
          </a:xfrm>
          <a:prstGeom prst="rect">
            <a:avLst/>
          </a:prstGeom>
          <a:noFill/>
        </p:spPr>
        <p:txBody>
          <a:bodyPr wrap="square" rtlCol="0">
            <a:spAutoFit/>
          </a:bodyPr>
          <a:lstStyle/>
          <a:p>
            <a:r>
              <a:rPr lang="en-US" altLang="ja-JP" sz="2400" dirty="0">
                <a:solidFill>
                  <a:schemeClr val="accent2"/>
                </a:solidFill>
              </a:rPr>
              <a:t>Therefore, spin precesses at angular velocity ω on xy plane </a:t>
            </a:r>
            <a:endParaRPr lang="ja-JP" altLang="en-US" sz="2400" dirty="0">
              <a:solidFill>
                <a:schemeClr val="accent2"/>
              </a:solidFill>
            </a:endParaRPr>
          </a:p>
        </p:txBody>
      </p:sp>
      <p:sp>
        <p:nvSpPr>
          <p:cNvPr id="20" name="テキスト ボックス 19"/>
          <p:cNvSpPr txBox="1"/>
          <p:nvPr/>
        </p:nvSpPr>
        <p:spPr>
          <a:xfrm>
            <a:off x="2850004" y="3945469"/>
            <a:ext cx="34289" cy="738664"/>
          </a:xfrm>
          <a:prstGeom prst="rect">
            <a:avLst/>
          </a:prstGeom>
          <a:noFill/>
        </p:spPr>
        <p:txBody>
          <a:bodyPr wrap="square" lIns="0" tIns="0" rIns="0" bIns="0" rtlCol="0">
            <a:spAutoFit/>
          </a:bodyPr>
          <a:lstStyle/>
          <a:p>
            <a:endParaRPr lang="en-US" altLang="ja-JP" sz="2400" dirty="0"/>
          </a:p>
          <a:p>
            <a:endParaRPr lang="ja-JP" altLang="en-US" sz="2400" dirty="0"/>
          </a:p>
        </p:txBody>
      </p:sp>
      <mc:AlternateContent xmlns:mc="http://schemas.openxmlformats.org/markup-compatibility/2006" xmlns:a14="http://schemas.microsoft.com/office/drawing/2010/main">
        <mc:Choice Requires="a14">
          <p:sp>
            <p:nvSpPr>
              <p:cNvPr id="19" name="正方形/長方形 18"/>
              <p:cNvSpPr/>
              <p:nvPr/>
            </p:nvSpPr>
            <p:spPr>
              <a:xfrm>
                <a:off x="5411192" y="5463398"/>
                <a:ext cx="1541128" cy="7838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ja-JP" altLang="en-US" sz="2400" i="1">
                          <a:latin typeface="Cambria Math" panose="02040503050406030204" pitchFamily="18" charset="0"/>
                        </a:rPr>
                        <m:t>𝜔</m:t>
                      </m:r>
                      <m:r>
                        <a:rPr lang="en-US" altLang="ja-JP" sz="2400" i="1">
                          <a:latin typeface="Cambria Math" panose="02040503050406030204" pitchFamily="18" charset="0"/>
                          <a:ea typeface="Cambria Math" panose="02040503050406030204" pitchFamily="18" charset="0"/>
                        </a:rPr>
                        <m:t>=</m:t>
                      </m:r>
                      <m:f>
                        <m:fPr>
                          <m:ctrlPr>
                            <a:rPr lang="en-US" altLang="ja-JP" sz="2400" i="1">
                              <a:latin typeface="Cambria Math" charset="0"/>
                              <a:ea typeface="Cambria Math" panose="02040503050406030204" pitchFamily="18" charset="0"/>
                            </a:rPr>
                          </m:ctrlPr>
                        </m:fPr>
                        <m:num>
                          <m:r>
                            <a:rPr lang="en-US" altLang="ja-JP" sz="2400" i="1">
                              <a:latin typeface="Cambria Math" panose="02040503050406030204" pitchFamily="18" charset="0"/>
                              <a:ea typeface="Cambria Math" panose="02040503050406030204" pitchFamily="18" charset="0"/>
                            </a:rPr>
                            <m:t>𝑔𝑒</m:t>
                          </m:r>
                          <m:sSub>
                            <m:sSubPr>
                              <m:ctrlPr>
                                <a:rPr lang="en-US" altLang="ja-JP" sz="2400" i="1">
                                  <a:latin typeface="Cambria Math"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𝐵</m:t>
                              </m:r>
                            </m:e>
                            <m:sub>
                              <m:r>
                                <a:rPr lang="en-US" altLang="ja-JP" sz="2400" i="1">
                                  <a:latin typeface="Cambria Math" panose="02040503050406030204" pitchFamily="18" charset="0"/>
                                  <a:ea typeface="Cambria Math" panose="02040503050406030204" pitchFamily="18" charset="0"/>
                                </a:rPr>
                                <m:t>𝑧</m:t>
                              </m:r>
                            </m:sub>
                          </m:sSub>
                        </m:num>
                        <m:den>
                          <m:r>
                            <a:rPr lang="en-US" altLang="ja-JP" sz="2400" i="1">
                              <a:latin typeface="Cambria Math" panose="02040503050406030204" pitchFamily="18" charset="0"/>
                              <a:ea typeface="Cambria Math" panose="02040503050406030204" pitchFamily="18" charset="0"/>
                            </a:rPr>
                            <m:t>2</m:t>
                          </m:r>
                          <m:r>
                            <a:rPr lang="en-US" altLang="ja-JP" sz="2400" i="1">
                              <a:latin typeface="Cambria Math" panose="02040503050406030204" pitchFamily="18" charset="0"/>
                              <a:ea typeface="Cambria Math" panose="02040503050406030204" pitchFamily="18" charset="0"/>
                            </a:rPr>
                            <m:t>𝑚</m:t>
                          </m:r>
                        </m:den>
                      </m:f>
                    </m:oMath>
                  </m:oMathPara>
                </a14:m>
                <a:endParaRPr lang="ja-JP" altLang="en-US" sz="2400" dirty="0"/>
              </a:p>
            </p:txBody>
          </p:sp>
        </mc:Choice>
        <mc:Fallback xmlns="">
          <p:sp>
            <p:nvSpPr>
              <p:cNvPr id="19" name="正方形/長方形 18"/>
              <p:cNvSpPr>
                <a:spLocks noRot="1" noChangeAspect="1" noMove="1" noResize="1" noEditPoints="1" noAdjustHandles="1" noChangeArrowheads="1" noChangeShapeType="1" noTextEdit="1"/>
              </p:cNvSpPr>
              <p:nvPr/>
            </p:nvSpPr>
            <p:spPr>
              <a:xfrm>
                <a:off x="5411192" y="5463398"/>
                <a:ext cx="1541128" cy="783804"/>
              </a:xfrm>
              <a:prstGeom prst="rect">
                <a:avLst/>
              </a:prstGeom>
              <a:blipFill rotWithShape="0">
                <a:blip r:embed="rId10"/>
                <a:stretch>
                  <a:fillRect/>
                </a:stretch>
              </a:blipFill>
            </p:spPr>
            <p:txBody>
              <a:bodyPr/>
              <a:lstStyle/>
              <a:p>
                <a:r>
                  <a:rPr lang="ja-JP" altLang="en-US">
                    <a:noFill/>
                  </a:rPr>
                  <a:t> </a:t>
                </a:r>
              </a:p>
            </p:txBody>
          </p:sp>
        </mc:Fallback>
      </mc:AlternateContent>
      <p:sp>
        <p:nvSpPr>
          <p:cNvPr id="8" name="スライド番号プレースホルダー 7"/>
          <p:cNvSpPr>
            <a:spLocks noGrp="1"/>
          </p:cNvSpPr>
          <p:nvPr>
            <p:ph type="sldNum" sz="quarter" idx="12"/>
          </p:nvPr>
        </p:nvSpPr>
        <p:spPr/>
        <p:txBody>
          <a:bodyPr/>
          <a:lstStyle/>
          <a:p>
            <a:fld id="{181D7695-31A9-49A4-833B-00A1E1F8F3EA}" type="slidenum">
              <a:rPr lang="ja-JP" altLang="en-US" smtClean="0"/>
              <a:pPr/>
              <a:t>9</a:t>
            </a:fld>
            <a:endParaRPr lang="ja-JP" altLang="en-US"/>
          </a:p>
        </p:txBody>
      </p:sp>
    </p:spTree>
    <p:extLst>
      <p:ext uri="{BB962C8B-B14F-4D97-AF65-F5344CB8AC3E}">
        <p14:creationId xmlns:p14="http://schemas.microsoft.com/office/powerpoint/2010/main" val="1535076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2490</TotalTime>
  <Words>3046</Words>
  <Application>Microsoft Macintosh PowerPoint</Application>
  <PresentationFormat>画面に合わせる (4:3)</PresentationFormat>
  <Paragraphs>684</Paragraphs>
  <Slides>43</Slides>
  <Notes>12</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43</vt:i4>
      </vt:variant>
    </vt:vector>
  </HeadingPairs>
  <TitlesOfParts>
    <vt:vector size="53" baseType="lpstr">
      <vt:lpstr>Calibri</vt:lpstr>
      <vt:lpstr>Calibri Light</vt:lpstr>
      <vt:lpstr>Cambria Math</vt:lpstr>
      <vt:lpstr>Mangal</vt:lpstr>
      <vt:lpstr>ＭＳ Ｐゴシック</vt:lpstr>
      <vt:lpstr>Wingdings</vt:lpstr>
      <vt:lpstr>游ゴシック</vt:lpstr>
      <vt:lpstr>游ゴシック Light</vt:lpstr>
      <vt:lpstr>Arial</vt:lpstr>
      <vt:lpstr>Office テーマ</vt:lpstr>
      <vt:lpstr>g-factor measurement with cosmic muon and measurement of muonic X-ray</vt:lpstr>
      <vt:lpstr>content</vt:lpstr>
      <vt:lpstr>Introduction       g-factor</vt:lpstr>
      <vt:lpstr>PowerPoint プレゼンテーション</vt:lpstr>
      <vt:lpstr>motivation</vt:lpstr>
      <vt:lpstr>Cosmic muon</vt:lpstr>
      <vt:lpstr>Charge ratio and polarization</vt:lpstr>
      <vt:lpstr>Muon decay</vt:lpstr>
      <vt:lpstr>Spin precession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Measurement of muonic X-ray with cosmic muons</vt:lpstr>
      <vt:lpstr>Motivation</vt:lpstr>
      <vt:lpstr>Muonic atom</vt:lpstr>
      <vt:lpstr>Muonic X-ray</vt:lpstr>
      <vt:lpstr>Operating principle of semiconductor detector</vt:lpstr>
      <vt:lpstr>Germanium detector</vt:lpstr>
      <vt:lpstr>Liquid Nitrogen</vt:lpstr>
      <vt:lpstr>Selection of Target</vt:lpstr>
      <vt:lpstr>Setup</vt:lpstr>
      <vt:lpstr>Design of target</vt:lpstr>
      <vt:lpstr>Design of target</vt:lpstr>
      <vt:lpstr>Design of target</vt:lpstr>
      <vt:lpstr>Design of target</vt:lpstr>
      <vt:lpstr>What to do next</vt:lpstr>
      <vt:lpstr>Summary</vt:lpstr>
      <vt:lpstr>Backup  g-factor</vt:lpstr>
      <vt:lpstr>PowerPoint プレゼンテーション</vt:lpstr>
      <vt:lpstr>PowerPoint プレゼンテーション</vt:lpstr>
      <vt:lpstr>PowerPoint プレゼンテーション</vt:lpstr>
      <vt:lpstr>Back up</vt:lpstr>
      <vt:lpstr>Contents</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g-factor measurement with cosmic muon and measurement of muonic X-ray</dc:title>
  <dc:creator>山内幸太郎</dc:creator>
  <cp:lastModifiedBy>Koichiro Miyamoto</cp:lastModifiedBy>
  <cp:revision>78</cp:revision>
  <dcterms:created xsi:type="dcterms:W3CDTF">2017-12-25T10:32:48Z</dcterms:created>
  <dcterms:modified xsi:type="dcterms:W3CDTF">2017-12-28T04:21:09Z</dcterms:modified>
</cp:coreProperties>
</file>