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5" r:id="rId2"/>
    <p:sldId id="326" r:id="rId3"/>
    <p:sldId id="266" r:id="rId4"/>
    <p:sldId id="269" r:id="rId5"/>
    <p:sldId id="353" r:id="rId6"/>
    <p:sldId id="330" r:id="rId7"/>
    <p:sldId id="356" r:id="rId8"/>
    <p:sldId id="349" r:id="rId9"/>
    <p:sldId id="332" r:id="rId10"/>
    <p:sldId id="350" r:id="rId11"/>
    <p:sldId id="321" r:id="rId12"/>
    <p:sldId id="368" r:id="rId13"/>
    <p:sldId id="360" r:id="rId14"/>
    <p:sldId id="351" r:id="rId15"/>
    <p:sldId id="361" r:id="rId16"/>
    <p:sldId id="384" r:id="rId17"/>
    <p:sldId id="377" r:id="rId18"/>
    <p:sldId id="378" r:id="rId19"/>
    <p:sldId id="282" r:id="rId20"/>
    <p:sldId id="379" r:id="rId21"/>
    <p:sldId id="302" r:id="rId22"/>
    <p:sldId id="304" r:id="rId23"/>
    <p:sldId id="345" r:id="rId24"/>
    <p:sldId id="401" r:id="rId25"/>
    <p:sldId id="373" r:id="rId26"/>
    <p:sldId id="411" r:id="rId27"/>
    <p:sldId id="383" r:id="rId28"/>
    <p:sldId id="281" r:id="rId29"/>
    <p:sldId id="342" r:id="rId30"/>
    <p:sldId id="385" r:id="rId31"/>
    <p:sldId id="407" r:id="rId32"/>
    <p:sldId id="397" r:id="rId33"/>
    <p:sldId id="400" r:id="rId34"/>
    <p:sldId id="380" r:id="rId35"/>
    <p:sldId id="403" r:id="rId36"/>
    <p:sldId id="398" r:id="rId37"/>
    <p:sldId id="406"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A837E7"/>
    <a:srgbClr val="85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79" autoAdjust="0"/>
    <p:restoredTop sz="86912" autoAdjust="0"/>
  </p:normalViewPr>
  <p:slideViewPr>
    <p:cSldViewPr snapToGrid="0">
      <p:cViewPr varScale="1">
        <p:scale>
          <a:sx n="62" d="100"/>
          <a:sy n="62" d="100"/>
        </p:scale>
        <p:origin x="40" y="156"/>
      </p:cViewPr>
      <p:guideLst>
        <p:guide orient="horz" pos="2137"/>
        <p:guide pos="2880"/>
      </p:guideLst>
    </p:cSldViewPr>
  </p:slideViewPr>
  <p:notesTextViewPr>
    <p:cViewPr>
      <p:scale>
        <a:sx n="1" d="1"/>
        <a:sy n="1" d="1"/>
      </p:scale>
      <p:origin x="0" y="0"/>
    </p:cViewPr>
  </p:notesTextViewPr>
  <p:sorterViewPr>
    <p:cViewPr varScale="1">
      <p:scale>
        <a:sx n="100" d="100"/>
        <a:sy n="100" d="100"/>
      </p:scale>
      <p:origin x="0" y="-14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D50EA-8EE9-4E07-BC51-B31BA24F7AEE}" type="datetimeFigureOut">
              <a:rPr kumimoji="1" lang="ja-JP" altLang="en-US" smtClean="0"/>
              <a:t>2017/12/27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FAAB7-B8BB-4CC9-B438-3AAA1C7674CB}" type="slidenum">
              <a:rPr kumimoji="1" lang="ja-JP" altLang="en-US" smtClean="0"/>
              <a:t>‹#›</a:t>
            </a:fld>
            <a:endParaRPr kumimoji="1" lang="ja-JP" altLang="en-US"/>
          </a:p>
        </p:txBody>
      </p:sp>
    </p:spTree>
    <p:extLst>
      <p:ext uri="{BB962C8B-B14F-4D97-AF65-F5344CB8AC3E}">
        <p14:creationId xmlns:p14="http://schemas.microsoft.com/office/powerpoint/2010/main" val="41625667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4FAAB7-B8BB-4CC9-B438-3AAA1C7674CB}" type="slidenum">
              <a:rPr kumimoji="1" lang="ja-JP" altLang="en-US" smtClean="0"/>
              <a:t>1</a:t>
            </a:fld>
            <a:endParaRPr kumimoji="1" lang="ja-JP" altLang="en-US"/>
          </a:p>
        </p:txBody>
      </p:sp>
    </p:spTree>
    <p:extLst>
      <p:ext uri="{BB962C8B-B14F-4D97-AF65-F5344CB8AC3E}">
        <p14:creationId xmlns:p14="http://schemas.microsoft.com/office/powerpoint/2010/main" val="334256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206BB45-22EF-4C49-9CBF-FAA9BAD693D1}" type="slidenum">
              <a:rPr kumimoji="1" lang="ja-JP" altLang="en-US" smtClean="0"/>
              <a:t>2</a:t>
            </a:fld>
            <a:endParaRPr kumimoji="1" lang="ja-JP" altLang="en-US"/>
          </a:p>
        </p:txBody>
      </p:sp>
    </p:spTree>
    <p:extLst>
      <p:ext uri="{BB962C8B-B14F-4D97-AF65-F5344CB8AC3E}">
        <p14:creationId xmlns:p14="http://schemas.microsoft.com/office/powerpoint/2010/main" val="208926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206BB45-22EF-4C49-9CBF-FAA9BAD693D1}" type="slidenum">
              <a:rPr kumimoji="1" lang="ja-JP" altLang="en-US" smtClean="0"/>
              <a:t>5</a:t>
            </a:fld>
            <a:endParaRPr kumimoji="1" lang="ja-JP" altLang="en-US"/>
          </a:p>
        </p:txBody>
      </p:sp>
    </p:spTree>
    <p:extLst>
      <p:ext uri="{BB962C8B-B14F-4D97-AF65-F5344CB8AC3E}">
        <p14:creationId xmlns:p14="http://schemas.microsoft.com/office/powerpoint/2010/main" val="32701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06BB45-22EF-4C49-9CBF-FAA9BAD693D1}" type="slidenum">
              <a:rPr kumimoji="1" lang="ja-JP" altLang="en-US" smtClean="0"/>
              <a:t>6</a:t>
            </a:fld>
            <a:endParaRPr kumimoji="1" lang="ja-JP" altLang="en-US"/>
          </a:p>
        </p:txBody>
      </p:sp>
    </p:spTree>
    <p:extLst>
      <p:ext uri="{BB962C8B-B14F-4D97-AF65-F5344CB8AC3E}">
        <p14:creationId xmlns:p14="http://schemas.microsoft.com/office/powerpoint/2010/main" val="80669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206BB45-22EF-4C49-9CBF-FAA9BAD693D1}" type="slidenum">
              <a:rPr kumimoji="1" lang="ja-JP" altLang="en-US" smtClean="0"/>
              <a:t>9</a:t>
            </a:fld>
            <a:endParaRPr kumimoji="1" lang="ja-JP" altLang="en-US"/>
          </a:p>
        </p:txBody>
      </p:sp>
    </p:spTree>
    <p:extLst>
      <p:ext uri="{BB962C8B-B14F-4D97-AF65-F5344CB8AC3E}">
        <p14:creationId xmlns:p14="http://schemas.microsoft.com/office/powerpoint/2010/main" val="329628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206BB45-22EF-4C49-9CBF-FAA9BAD693D1}" type="slidenum">
              <a:rPr kumimoji="1" lang="ja-JP" altLang="en-US" smtClean="0"/>
              <a:t>12</a:t>
            </a:fld>
            <a:endParaRPr kumimoji="1" lang="ja-JP" altLang="en-US"/>
          </a:p>
        </p:txBody>
      </p:sp>
    </p:spTree>
    <p:extLst>
      <p:ext uri="{BB962C8B-B14F-4D97-AF65-F5344CB8AC3E}">
        <p14:creationId xmlns:p14="http://schemas.microsoft.com/office/powerpoint/2010/main" val="421089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4FAAB7-B8BB-4CC9-B438-3AAA1C7674CB}" type="slidenum">
              <a:rPr kumimoji="1" lang="ja-JP" altLang="en-US" smtClean="0"/>
              <a:t>36</a:t>
            </a:fld>
            <a:endParaRPr kumimoji="1" lang="ja-JP" altLang="en-US"/>
          </a:p>
        </p:txBody>
      </p:sp>
    </p:spTree>
    <p:extLst>
      <p:ext uri="{BB962C8B-B14F-4D97-AF65-F5344CB8AC3E}">
        <p14:creationId xmlns:p14="http://schemas.microsoft.com/office/powerpoint/2010/main" val="97858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1084F0C-18EA-4685-817C-FDB83FE1D90B}" type="datetime1">
              <a:rPr kumimoji="1" lang="ja-JP" altLang="en-US" smtClean="0"/>
              <a:t>2017/12/27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Y-K 28 Dec 2017</a:t>
            </a:r>
            <a:endParaRPr kumimoji="1" lang="ja-JP" altLang="en-US"/>
          </a:p>
        </p:txBody>
      </p:sp>
      <p:sp>
        <p:nvSpPr>
          <p:cNvPr id="6" name="Slide Number Placeholder 5"/>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50342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732A40F-D605-4985-A03B-8AFF914343B2}" type="datetime1">
              <a:rPr kumimoji="1" lang="ja-JP" altLang="en-US" smtClean="0"/>
              <a:t>2017/12/27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Y-K 28 Dec 2017</a:t>
            </a:r>
            <a:endParaRPr kumimoji="1" lang="ja-JP" altLang="en-US"/>
          </a:p>
        </p:txBody>
      </p:sp>
      <p:sp>
        <p:nvSpPr>
          <p:cNvPr id="6" name="Slide Number Placeholder 5"/>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1111892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DECBC04-5DF2-4079-B471-5D2FA7E77424}" type="datetime1">
              <a:rPr kumimoji="1" lang="ja-JP" altLang="en-US" smtClean="0"/>
              <a:t>2017/12/27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Y-K 28 Dec 2017</a:t>
            </a:r>
            <a:endParaRPr kumimoji="1" lang="ja-JP" altLang="en-US"/>
          </a:p>
        </p:txBody>
      </p:sp>
      <p:sp>
        <p:nvSpPr>
          <p:cNvPr id="6" name="Slide Number Placeholder 5"/>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125983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6D2F52-6C3F-4ED2-A292-39E43838BF4E}" type="datetime1">
              <a:rPr kumimoji="1" lang="ja-JP" altLang="en-US" smtClean="0"/>
              <a:t>2017/12/27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Y-K 28 Dec 2017</a:t>
            </a:r>
            <a:endParaRPr kumimoji="1" lang="ja-JP" altLang="en-US"/>
          </a:p>
        </p:txBody>
      </p:sp>
      <p:sp>
        <p:nvSpPr>
          <p:cNvPr id="6" name="Slide Number Placeholder 5"/>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319581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9DF9C8A-0C03-48EA-A4DD-8105B9651FCB}" type="datetime1">
              <a:rPr kumimoji="1" lang="ja-JP" altLang="en-US" smtClean="0"/>
              <a:t>2017/12/27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Y-K 28 Dec 2017</a:t>
            </a:r>
            <a:endParaRPr kumimoji="1" lang="ja-JP" altLang="en-US"/>
          </a:p>
        </p:txBody>
      </p:sp>
      <p:sp>
        <p:nvSpPr>
          <p:cNvPr id="6" name="Slide Number Placeholder 5"/>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4146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46954ED-D146-47D3-BD92-28E48C018D7F}" type="datetime1">
              <a:rPr kumimoji="1" lang="ja-JP" altLang="en-US" smtClean="0"/>
              <a:t>2017/12/27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Y-K 28 Dec 2017</a:t>
            </a:r>
            <a:endParaRPr kumimoji="1" lang="ja-JP" altLang="en-US"/>
          </a:p>
        </p:txBody>
      </p:sp>
      <p:sp>
        <p:nvSpPr>
          <p:cNvPr id="7" name="Slide Number Placeholder 6"/>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401790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FDF76B7-4F9A-4C2E-B804-D59D12F74ABF}" type="datetime1">
              <a:rPr kumimoji="1" lang="ja-JP" altLang="en-US" smtClean="0"/>
              <a:t>2017/12/27</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Y-K 28 Dec 2017</a:t>
            </a:r>
            <a:endParaRPr kumimoji="1" lang="ja-JP" altLang="en-US"/>
          </a:p>
        </p:txBody>
      </p:sp>
      <p:sp>
        <p:nvSpPr>
          <p:cNvPr id="9" name="Slide Number Placeholder 8"/>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185908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FCA5B59-ABEF-4D96-938E-9A4610D2242A}" type="datetime1">
              <a:rPr kumimoji="1" lang="ja-JP" altLang="en-US" smtClean="0"/>
              <a:t>2017/12/27</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Y-K 28 Dec 2017</a:t>
            </a:r>
            <a:endParaRPr kumimoji="1" lang="ja-JP" altLang="en-US"/>
          </a:p>
        </p:txBody>
      </p:sp>
      <p:sp>
        <p:nvSpPr>
          <p:cNvPr id="5" name="Slide Number Placeholder 4"/>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111131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09446-392A-4DE9-BB18-381F64D3D005}" type="datetime1">
              <a:rPr kumimoji="1" lang="ja-JP" altLang="en-US" smtClean="0"/>
              <a:t>2017/12/27</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Y-K 28 Dec 2017</a:t>
            </a:r>
            <a:endParaRPr kumimoji="1" lang="ja-JP" altLang="en-US"/>
          </a:p>
        </p:txBody>
      </p:sp>
      <p:sp>
        <p:nvSpPr>
          <p:cNvPr id="4" name="Slide Number Placeholder 3"/>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358726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C7486E9-9968-4D56-8A39-0DD50768037D}" type="datetime1">
              <a:rPr kumimoji="1" lang="ja-JP" altLang="en-US" smtClean="0"/>
              <a:t>2017/12/27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Y-K 28 Dec 2017</a:t>
            </a:r>
            <a:endParaRPr kumimoji="1" lang="ja-JP" altLang="en-US"/>
          </a:p>
        </p:txBody>
      </p:sp>
      <p:sp>
        <p:nvSpPr>
          <p:cNvPr id="7" name="Slide Number Placeholder 6"/>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290296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930EC0-B919-425A-B36F-B6290F12798C}" type="datetime1">
              <a:rPr kumimoji="1" lang="ja-JP" altLang="en-US" smtClean="0"/>
              <a:t>2017/12/27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Y-K 28 Dec 2017</a:t>
            </a:r>
            <a:endParaRPr kumimoji="1" lang="ja-JP" altLang="en-US"/>
          </a:p>
        </p:txBody>
      </p:sp>
      <p:sp>
        <p:nvSpPr>
          <p:cNvPr id="7" name="Slide Number Placeholder 6"/>
          <p:cNvSpPr>
            <a:spLocks noGrp="1"/>
          </p:cNvSpPr>
          <p:nvPr>
            <p:ph type="sldNum" sz="quarter" idx="12"/>
          </p:nvPr>
        </p:nvSpPr>
        <p:spPr/>
        <p:txBody>
          <a:body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174634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47142-010F-4AF6-B36F-162DDE28FC2C}" type="datetime1">
              <a:rPr kumimoji="1" lang="ja-JP" altLang="en-US" smtClean="0"/>
              <a:t>2017/12/27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Y-K 28 Dec 2017</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47CB1-1C4A-434E-88C7-A3AC01F99796}" type="slidenum">
              <a:rPr kumimoji="1" lang="ja-JP" altLang="en-US" smtClean="0"/>
              <a:t>‹#›</a:t>
            </a:fld>
            <a:endParaRPr kumimoji="1" lang="ja-JP" altLang="en-US"/>
          </a:p>
        </p:txBody>
      </p:sp>
    </p:spTree>
    <p:extLst>
      <p:ext uri="{BB962C8B-B14F-4D97-AF65-F5344CB8AC3E}">
        <p14:creationId xmlns:p14="http://schemas.microsoft.com/office/powerpoint/2010/main" val="3238218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63826" y="97501"/>
            <a:ext cx="8388626" cy="2318439"/>
          </a:xfrm>
        </p:spPr>
        <p:txBody>
          <a:bodyPr>
            <a:normAutofit fontScale="90000"/>
          </a:bodyPr>
          <a:lstStyle/>
          <a:p>
            <a:r>
              <a:rPr kumimoji="1" lang="en-US" altLang="ja-JP" sz="2800" b="1" dirty="0" smtClean="0">
                <a:latin typeface="Times New Roman" panose="02020603050405020304" pitchFamily="18" charset="0"/>
                <a:cs typeface="Times New Roman" panose="02020603050405020304" pitchFamily="18" charset="0"/>
              </a:rPr>
              <a:t>Fundamental Physics of Muonic Atoms with a Muon-Ion </a:t>
            </a:r>
            <a:r>
              <a:rPr kumimoji="1" lang="ja-JP" altLang="en-US" sz="2800" b="1" dirty="0" smtClean="0">
                <a:latin typeface="Times New Roman" panose="02020603050405020304" pitchFamily="18" charset="0"/>
                <a:cs typeface="Times New Roman" panose="02020603050405020304" pitchFamily="18" charset="0"/>
              </a:rPr>
              <a:t>　　</a:t>
            </a:r>
            <a:r>
              <a:rPr kumimoji="1" lang="en-US" altLang="ja-JP" sz="2800" b="1" dirty="0" smtClean="0">
                <a:latin typeface="Times New Roman" panose="02020603050405020304" pitchFamily="18" charset="0"/>
                <a:cs typeface="Times New Roman" panose="02020603050405020304" pitchFamily="18" charset="0"/>
              </a:rPr>
              <a:t/>
            </a:r>
            <a:br>
              <a:rPr kumimoji="1" lang="en-US" altLang="ja-JP" sz="2800" b="1" dirty="0" smtClean="0">
                <a:latin typeface="Times New Roman" panose="02020603050405020304" pitchFamily="18" charset="0"/>
                <a:cs typeface="Times New Roman" panose="02020603050405020304" pitchFamily="18" charset="0"/>
              </a:rPr>
            </a:br>
            <a:r>
              <a:rPr lang="ja-JP" altLang="en-US" sz="2800" b="1" dirty="0">
                <a:latin typeface="Times New Roman" panose="02020603050405020304" pitchFamily="18" charset="0"/>
                <a:cs typeface="Times New Roman" panose="02020603050405020304" pitchFamily="18" charset="0"/>
              </a:rPr>
              <a:t>　</a:t>
            </a:r>
            <a:r>
              <a:rPr lang="ja-JP" altLang="en-US" sz="2800" b="1" dirty="0" smtClean="0">
                <a:latin typeface="Times New Roman" panose="02020603050405020304" pitchFamily="18" charset="0"/>
                <a:cs typeface="Times New Roman" panose="02020603050405020304" pitchFamily="18" charset="0"/>
              </a:rPr>
              <a:t>　　　　　　　　　</a:t>
            </a:r>
            <a:r>
              <a:rPr kumimoji="1" lang="en-US" altLang="ja-JP" sz="2800" b="1" dirty="0" smtClean="0">
                <a:latin typeface="Times New Roman" panose="02020603050405020304" pitchFamily="18" charset="0"/>
                <a:cs typeface="Times New Roman" panose="02020603050405020304" pitchFamily="18" charset="0"/>
              </a:rPr>
              <a:t>Merged-Beams Method</a:t>
            </a:r>
            <a:br>
              <a:rPr kumimoji="1" lang="en-US" altLang="ja-JP" sz="2800" b="1" dirty="0" smtClean="0">
                <a:latin typeface="Times New Roman" panose="02020603050405020304" pitchFamily="18" charset="0"/>
                <a:cs typeface="Times New Roman" panose="02020603050405020304" pitchFamily="18" charset="0"/>
              </a:rPr>
            </a:br>
            <a:r>
              <a:rPr lang="ja-JP" altLang="en-US" sz="2800" dirty="0" smtClean="0">
                <a:latin typeface="Times New Roman" panose="02020603050405020304" pitchFamily="18" charset="0"/>
                <a:cs typeface="Times New Roman" panose="02020603050405020304" pitchFamily="18" charset="0"/>
              </a:rPr>
              <a:t>合流</a:t>
            </a:r>
            <a:r>
              <a:rPr lang="ja-JP" altLang="en-US" sz="2800" dirty="0">
                <a:latin typeface="Times New Roman" panose="02020603050405020304" pitchFamily="18" charset="0"/>
                <a:cs typeface="Times New Roman" panose="02020603050405020304" pitchFamily="18" charset="0"/>
              </a:rPr>
              <a:t>法</a:t>
            </a:r>
            <a:r>
              <a:rPr lang="ja-JP" altLang="en-US" sz="2800" dirty="0" smtClean="0">
                <a:latin typeface="Times New Roman" panose="02020603050405020304" pitchFamily="18" charset="0"/>
                <a:cs typeface="Times New Roman" panose="02020603050405020304" pitchFamily="18" charset="0"/>
              </a:rPr>
              <a:t>を用いたミューオニック原子・イオンの生成と基礎物理</a:t>
            </a:r>
            <a:r>
              <a:rPr kumimoji="1" lang="en-US" altLang="ja-JP" sz="2800" dirty="0" smtClean="0">
                <a:latin typeface="Times New Roman" panose="02020603050405020304" pitchFamily="18" charset="0"/>
                <a:cs typeface="Times New Roman" panose="02020603050405020304" pitchFamily="18" charset="0"/>
              </a:rPr>
              <a:t> </a:t>
            </a:r>
            <a:r>
              <a:rPr kumimoji="1" lang="en-US" altLang="ja-JP" sz="2400" dirty="0" smtClean="0"/>
              <a:t/>
            </a:r>
            <a:br>
              <a:rPr kumimoji="1" lang="en-US" altLang="ja-JP" sz="2400" dirty="0" smtClean="0"/>
            </a:br>
            <a:r>
              <a:rPr lang="en-US" altLang="ja-JP" sz="1600" b="1" i="1" dirty="0" smtClean="0">
                <a:latin typeface="Times New Roman" panose="02020603050405020304" pitchFamily="18" charset="0"/>
                <a:cs typeface="Times New Roman" panose="02020603050405020304" pitchFamily="18" charset="0"/>
              </a:rPr>
              <a:t>Takahisa Itahashi </a:t>
            </a:r>
            <a:r>
              <a:rPr lang="en-US" altLang="ja-JP" sz="1600" b="1" i="1" baseline="30000" dirty="0" smtClean="0">
                <a:latin typeface="Times New Roman" panose="02020603050405020304" pitchFamily="18" charset="0"/>
                <a:cs typeface="Times New Roman" panose="02020603050405020304" pitchFamily="18" charset="0"/>
              </a:rPr>
              <a:t>1)</a:t>
            </a:r>
            <a:r>
              <a:rPr lang="en-US" altLang="ja-JP" sz="1600" b="1" i="1" dirty="0" smtClean="0">
                <a:latin typeface="Times New Roman" panose="02020603050405020304" pitchFamily="18" charset="0"/>
                <a:cs typeface="Times New Roman" panose="02020603050405020304" pitchFamily="18" charset="0"/>
              </a:rPr>
              <a:t>, Akira Sato</a:t>
            </a:r>
            <a:r>
              <a:rPr lang="en-US" altLang="ja-JP" sz="1600" b="1" i="1" baseline="30000" dirty="0" smtClean="0">
                <a:latin typeface="Times New Roman" panose="02020603050405020304" pitchFamily="18" charset="0"/>
                <a:cs typeface="Times New Roman" panose="02020603050405020304" pitchFamily="18" charset="0"/>
              </a:rPr>
              <a:t>1)</a:t>
            </a:r>
            <a:r>
              <a:rPr lang="en-US" altLang="ja-JP" sz="1600" b="1" i="1" dirty="0" smtClean="0">
                <a:latin typeface="Times New Roman" panose="02020603050405020304" pitchFamily="18" charset="0"/>
                <a:cs typeface="Times New Roman" panose="02020603050405020304" pitchFamily="18" charset="0"/>
              </a:rPr>
              <a:t>, Dai Tomono</a:t>
            </a:r>
            <a:r>
              <a:rPr lang="en-US" altLang="ja-JP" sz="1600" b="1" i="1" baseline="30000" dirty="0" smtClean="0">
                <a:latin typeface="Times New Roman" panose="02020603050405020304" pitchFamily="18" charset="0"/>
                <a:cs typeface="Times New Roman" panose="02020603050405020304" pitchFamily="18" charset="0"/>
              </a:rPr>
              <a:t>2)</a:t>
            </a:r>
            <a:r>
              <a:rPr lang="en-US" altLang="ja-JP" sz="1600" b="1" i="1" dirty="0" smtClean="0">
                <a:latin typeface="Times New Roman" panose="02020603050405020304" pitchFamily="18" charset="0"/>
                <a:cs typeface="Times New Roman" panose="02020603050405020304" pitchFamily="18" charset="0"/>
              </a:rPr>
              <a:t>, Keiji Takahisa</a:t>
            </a:r>
            <a:r>
              <a:rPr lang="en-US" altLang="ja-JP" sz="1600" b="1" i="1" baseline="30000" dirty="0" smtClean="0">
                <a:latin typeface="Times New Roman" panose="02020603050405020304" pitchFamily="18" charset="0"/>
                <a:cs typeface="Times New Roman" panose="02020603050405020304" pitchFamily="18" charset="0"/>
              </a:rPr>
              <a:t>2)</a:t>
            </a:r>
            <a:r>
              <a:rPr lang="en-US" altLang="ja-JP" sz="1600" b="1" i="1" dirty="0" smtClean="0">
                <a:latin typeface="Times New Roman" panose="02020603050405020304" pitchFamily="18" charset="0"/>
                <a:cs typeface="Times New Roman" panose="02020603050405020304" pitchFamily="18" charset="0"/>
              </a:rPr>
              <a:t> and Yoshitaka Kawashima</a:t>
            </a:r>
            <a:r>
              <a:rPr lang="en-US" altLang="ja-JP" sz="1600" b="1" i="1" baseline="30000" dirty="0" smtClean="0">
                <a:latin typeface="Times New Roman" panose="02020603050405020304" pitchFamily="18" charset="0"/>
                <a:cs typeface="Times New Roman" panose="02020603050405020304" pitchFamily="18" charset="0"/>
              </a:rPr>
              <a:t>2)</a:t>
            </a:r>
            <a:r>
              <a:rPr lang="en-US" altLang="ja-JP" sz="1600" b="1" i="1" dirty="0" smtClean="0">
                <a:latin typeface="Times New Roman" panose="02020603050405020304" pitchFamily="18" charset="0"/>
                <a:cs typeface="Times New Roman" panose="02020603050405020304" pitchFamily="18" charset="0"/>
              </a:rPr>
              <a:t> and Hideyuki Sakamoto</a:t>
            </a:r>
            <a:r>
              <a:rPr lang="en-US" altLang="ja-JP" sz="1600" b="1" i="1" baseline="30000" dirty="0" smtClean="0">
                <a:latin typeface="Times New Roman" panose="02020603050405020304" pitchFamily="18" charset="0"/>
                <a:cs typeface="Times New Roman" panose="02020603050405020304" pitchFamily="18" charset="0"/>
              </a:rPr>
              <a:t>3)</a:t>
            </a:r>
            <a:r>
              <a:rPr kumimoji="1" lang="en-US" altLang="ja-JP" sz="1600" b="1" i="1" dirty="0" smtClean="0">
                <a:latin typeface="Times New Roman" panose="02020603050405020304" pitchFamily="18" charset="0"/>
                <a:cs typeface="Times New Roman" panose="02020603050405020304" pitchFamily="18" charset="0"/>
              </a:rPr>
              <a:t> , </a:t>
            </a:r>
            <a:r>
              <a:rPr lang="en-US" altLang="ja-JP" sz="1600" b="1" i="1" dirty="0" err="1" smtClean="0">
                <a:latin typeface="Times New Roman" panose="02020603050405020304" pitchFamily="18" charset="0"/>
                <a:cs typeface="Times New Roman" panose="02020603050405020304" pitchFamily="18" charset="0"/>
              </a:rPr>
              <a:t>Trin</a:t>
            </a:r>
            <a:r>
              <a:rPr lang="en-US" altLang="ja-JP" sz="1600" b="1" i="1" dirty="0" smtClean="0">
                <a:latin typeface="Times New Roman" panose="02020603050405020304" pitchFamily="18" charset="0"/>
                <a:cs typeface="Times New Roman" panose="02020603050405020304" pitchFamily="18" charset="0"/>
              </a:rPr>
              <a:t> </a:t>
            </a:r>
            <a:r>
              <a:rPr lang="en-US" altLang="ja-JP" sz="1600" b="1" i="1" dirty="0">
                <a:latin typeface="Times New Roman" panose="02020603050405020304" pitchFamily="18" charset="0"/>
                <a:cs typeface="Times New Roman" panose="02020603050405020304" pitchFamily="18" charset="0"/>
              </a:rPr>
              <a:t>Hoa </a:t>
            </a:r>
            <a:r>
              <a:rPr lang="en-US" altLang="ja-JP" sz="1600" b="1" i="1" dirty="0" smtClean="0">
                <a:latin typeface="Times New Roman" panose="02020603050405020304" pitchFamily="18" charset="0"/>
                <a:cs typeface="Times New Roman" panose="02020603050405020304" pitchFamily="18" charset="0"/>
              </a:rPr>
              <a:t>Lang</a:t>
            </a:r>
            <a:r>
              <a:rPr lang="en-US" altLang="ja-JP" sz="1600" b="1" i="1" baseline="30000" dirty="0">
                <a:latin typeface="Times New Roman" panose="02020603050405020304" pitchFamily="18" charset="0"/>
                <a:cs typeface="Times New Roman" panose="02020603050405020304" pitchFamily="18" charset="0"/>
              </a:rPr>
              <a:t> </a:t>
            </a:r>
            <a:r>
              <a:rPr lang="en-US" altLang="ja-JP" sz="1600" b="1" i="1" baseline="30000" dirty="0" smtClean="0">
                <a:latin typeface="Times New Roman" panose="02020603050405020304" pitchFamily="18" charset="0"/>
                <a:cs typeface="Times New Roman" panose="02020603050405020304" pitchFamily="18" charset="0"/>
              </a:rPr>
              <a:t>4)</a:t>
            </a:r>
            <a:r>
              <a:rPr lang="en-US" altLang="ja-JP" sz="1600" b="1" i="1" dirty="0" smtClean="0">
                <a:latin typeface="Times New Roman" panose="02020603050405020304" pitchFamily="18" charset="0"/>
                <a:cs typeface="Times New Roman" panose="02020603050405020304" pitchFamily="18" charset="0"/>
              </a:rPr>
              <a:t>, </a:t>
            </a:r>
            <a:r>
              <a:rPr lang="en-US" altLang="ja-JP" sz="1600" b="1" i="1" dirty="0">
                <a:latin typeface="Times New Roman" panose="02020603050405020304" pitchFamily="18" charset="0"/>
                <a:cs typeface="Times New Roman" panose="02020603050405020304" pitchFamily="18" charset="0"/>
              </a:rPr>
              <a:t>Chau Van </a:t>
            </a:r>
            <a:r>
              <a:rPr lang="en-US" altLang="ja-JP" sz="1600" b="1" i="1" dirty="0" smtClean="0">
                <a:latin typeface="Times New Roman" panose="02020603050405020304" pitchFamily="18" charset="0"/>
                <a:cs typeface="Times New Roman" panose="02020603050405020304" pitchFamily="18" charset="0"/>
              </a:rPr>
              <a:t>Tao</a:t>
            </a:r>
            <a:r>
              <a:rPr lang="en-US" altLang="ja-JP" sz="1600" b="1" i="1" baseline="30000" dirty="0">
                <a:latin typeface="Times New Roman" panose="02020603050405020304" pitchFamily="18" charset="0"/>
                <a:cs typeface="Times New Roman" panose="02020603050405020304" pitchFamily="18" charset="0"/>
              </a:rPr>
              <a:t> </a:t>
            </a:r>
            <a:r>
              <a:rPr lang="en-US" altLang="ja-JP" sz="1600" b="1" i="1" baseline="30000" dirty="0" smtClean="0">
                <a:latin typeface="Times New Roman" panose="02020603050405020304" pitchFamily="18" charset="0"/>
                <a:cs typeface="Times New Roman" panose="02020603050405020304" pitchFamily="18" charset="0"/>
              </a:rPr>
              <a:t>4)</a:t>
            </a:r>
            <a:r>
              <a:rPr lang="ja-JP" altLang="ja-JP" sz="1600" dirty="0">
                <a:latin typeface="Times New Roman" panose="02020603050405020304" pitchFamily="18" charset="0"/>
                <a:cs typeface="Times New Roman" panose="02020603050405020304" pitchFamily="18" charset="0"/>
              </a:rPr>
              <a:t/>
            </a:r>
            <a:br>
              <a:rPr lang="ja-JP" altLang="ja-JP" sz="1600" dirty="0">
                <a:latin typeface="Times New Roman" panose="02020603050405020304" pitchFamily="18" charset="0"/>
                <a:cs typeface="Times New Roman" panose="02020603050405020304" pitchFamily="18" charset="0"/>
              </a:rPr>
            </a:br>
            <a:r>
              <a:rPr lang="en-US" altLang="ja-JP" sz="1600" b="1" i="1" dirty="0" smtClean="0">
                <a:latin typeface="Times New Roman" panose="02020603050405020304" pitchFamily="18" charset="0"/>
                <a:cs typeface="Times New Roman" panose="02020603050405020304" pitchFamily="18" charset="0"/>
              </a:rPr>
              <a:t>1) Graduate School of Science, Osaka University</a:t>
            </a:r>
            <a:br>
              <a:rPr lang="en-US" altLang="ja-JP" sz="1600" b="1" i="1" dirty="0" smtClean="0">
                <a:latin typeface="Times New Roman" panose="02020603050405020304" pitchFamily="18" charset="0"/>
                <a:cs typeface="Times New Roman" panose="02020603050405020304" pitchFamily="18" charset="0"/>
              </a:rPr>
            </a:br>
            <a:r>
              <a:rPr lang="en-US" altLang="ja-JP" sz="1600" b="1" i="1" dirty="0" smtClean="0">
                <a:latin typeface="Times New Roman" panose="02020603050405020304" pitchFamily="18" charset="0"/>
                <a:cs typeface="Times New Roman" panose="02020603050405020304" pitchFamily="18" charset="0"/>
              </a:rPr>
              <a:t>2) Research Center for Nuclear physics, Osaka University</a:t>
            </a:r>
            <a:br>
              <a:rPr lang="en-US" altLang="ja-JP" sz="1600" b="1" i="1" dirty="0" smtClean="0">
                <a:latin typeface="Times New Roman" panose="02020603050405020304" pitchFamily="18" charset="0"/>
                <a:cs typeface="Times New Roman" panose="02020603050405020304" pitchFamily="18" charset="0"/>
              </a:rPr>
            </a:br>
            <a:r>
              <a:rPr lang="en-US" altLang="ja-JP" sz="1600" b="1" i="1" dirty="0" smtClean="0">
                <a:latin typeface="Times New Roman" panose="02020603050405020304" pitchFamily="18" charset="0"/>
                <a:cs typeface="Times New Roman" panose="02020603050405020304" pitchFamily="18" charset="0"/>
              </a:rPr>
              <a:t>3) RIKEN Kobe</a:t>
            </a:r>
            <a:br>
              <a:rPr lang="en-US" altLang="ja-JP" sz="1600" b="1" i="1" dirty="0" smtClean="0">
                <a:latin typeface="Times New Roman" panose="02020603050405020304" pitchFamily="18" charset="0"/>
                <a:cs typeface="Times New Roman" panose="02020603050405020304" pitchFamily="18" charset="0"/>
              </a:rPr>
            </a:br>
            <a:r>
              <a:rPr lang="en-US" altLang="ja-JP" sz="1600" b="1" i="1" dirty="0" smtClean="0">
                <a:latin typeface="Times New Roman" panose="02020603050405020304" pitchFamily="18" charset="0"/>
                <a:cs typeface="Times New Roman" panose="02020603050405020304" pitchFamily="18" charset="0"/>
              </a:rPr>
              <a:t>4) Science Univ. HCM, Vietnam</a:t>
            </a:r>
            <a:endParaRPr kumimoji="1" lang="ja-JP" altLang="en-US" sz="1600" b="1" i="1" dirty="0">
              <a:latin typeface="Times New Roman" panose="02020603050405020304" pitchFamily="18" charset="0"/>
              <a:cs typeface="Times New Roman" panose="02020603050405020304" pitchFamily="18" charset="0"/>
            </a:endParaRPr>
          </a:p>
        </p:txBody>
      </p:sp>
      <p:sp>
        <p:nvSpPr>
          <p:cNvPr id="11" name="コンテンツ プレースホルダー 10"/>
          <p:cNvSpPr>
            <a:spLocks noGrp="1"/>
          </p:cNvSpPr>
          <p:nvPr>
            <p:ph idx="1"/>
          </p:nvPr>
        </p:nvSpPr>
        <p:spPr>
          <a:xfrm>
            <a:off x="628650" y="2981739"/>
            <a:ext cx="7886700" cy="3195224"/>
          </a:xfrm>
        </p:spPr>
        <p:txBody>
          <a:bodyPr>
            <a:normAutofit fontScale="92500" lnSpcReduction="10000"/>
          </a:bodyPr>
          <a:lstStyle/>
          <a:p>
            <a:pPr>
              <a:buFont typeface="Wingdings" panose="05000000000000000000" pitchFamily="2" charset="2"/>
              <a:buChar char="Ø"/>
            </a:pPr>
            <a:r>
              <a:rPr kumimoji="1" lang="en-US" altLang="ja-JP" dirty="0" smtClean="0"/>
              <a:t> Motivation</a:t>
            </a:r>
          </a:p>
          <a:p>
            <a:pPr>
              <a:buFont typeface="Wingdings" panose="05000000000000000000" pitchFamily="2" charset="2"/>
              <a:buChar char="Ø"/>
            </a:pPr>
            <a:r>
              <a:rPr lang="en-US" altLang="ja-JP" dirty="0" smtClean="0"/>
              <a:t> Deceleration of </a:t>
            </a:r>
            <a:r>
              <a:rPr lang="en-US" altLang="ja-JP" dirty="0" smtClean="0">
                <a:latin typeface="Symbol" panose="05050102010706020507" pitchFamily="18" charset="2"/>
              </a:rPr>
              <a:t>m</a:t>
            </a:r>
            <a:r>
              <a:rPr lang="en-US" altLang="ja-JP" baseline="30000" dirty="0" smtClean="0"/>
              <a:t>+</a:t>
            </a:r>
            <a:r>
              <a:rPr lang="en-US" altLang="ja-JP" dirty="0" smtClean="0"/>
              <a:t> and </a:t>
            </a:r>
            <a:r>
              <a:rPr lang="en-US" altLang="ja-JP" dirty="0" smtClean="0">
                <a:latin typeface="Symbol" panose="05050102010706020507" pitchFamily="18" charset="2"/>
              </a:rPr>
              <a:t>m</a:t>
            </a:r>
            <a:r>
              <a:rPr lang="en-US" altLang="ja-JP" baseline="30000" dirty="0" smtClean="0"/>
              <a:t>-</a:t>
            </a:r>
          </a:p>
          <a:p>
            <a:pPr>
              <a:buFont typeface="Wingdings" panose="05000000000000000000" pitchFamily="2" charset="2"/>
              <a:buChar char="Ø"/>
            </a:pPr>
            <a:r>
              <a:rPr lang="en-US" altLang="ja-JP" dirty="0" smtClean="0"/>
              <a:t> Frictional cooling---Simulation</a:t>
            </a:r>
          </a:p>
          <a:p>
            <a:pPr>
              <a:buFont typeface="Wingdings" panose="05000000000000000000" pitchFamily="2" charset="2"/>
              <a:buChar char="Ø"/>
            </a:pPr>
            <a:r>
              <a:rPr lang="en-US" altLang="ja-JP" dirty="0" smtClean="0">
                <a:solidFill>
                  <a:srgbClr val="FF33CC"/>
                </a:solidFill>
              </a:rPr>
              <a:t> </a:t>
            </a:r>
            <a:r>
              <a:rPr lang="en-US" altLang="ja-JP" i="1" dirty="0" smtClean="0">
                <a:solidFill>
                  <a:srgbClr val="FF33CC"/>
                </a:solidFill>
              </a:rPr>
              <a:t>Muonic Atoms – Production 	</a:t>
            </a:r>
          </a:p>
          <a:p>
            <a:pPr>
              <a:buFont typeface="Wingdings" panose="05000000000000000000" pitchFamily="2" charset="2"/>
              <a:buChar char="Ø"/>
            </a:pPr>
            <a:r>
              <a:rPr lang="en-US" altLang="ja-JP" i="1" dirty="0" smtClean="0">
                <a:solidFill>
                  <a:srgbClr val="FF33CC"/>
                </a:solidFill>
              </a:rPr>
              <a:t> X-ray and Auger electron meas.</a:t>
            </a:r>
          </a:p>
          <a:p>
            <a:pPr>
              <a:buFont typeface="Wingdings" panose="05000000000000000000" pitchFamily="2" charset="2"/>
              <a:buChar char="Ø"/>
            </a:pPr>
            <a:r>
              <a:rPr lang="en-US" altLang="ja-JP" i="1" dirty="0" smtClean="0">
                <a:solidFill>
                  <a:srgbClr val="FF33CC"/>
                </a:solidFill>
              </a:rPr>
              <a:t> Merging and Colliding </a:t>
            </a:r>
          </a:p>
          <a:p>
            <a:pPr>
              <a:buFont typeface="Wingdings" panose="05000000000000000000" pitchFamily="2" charset="2"/>
              <a:buChar char="Ø"/>
            </a:pPr>
            <a:r>
              <a:rPr lang="en-US" altLang="ja-JP" i="1" dirty="0" smtClean="0">
                <a:solidFill>
                  <a:srgbClr val="FF33CC"/>
                </a:solidFill>
              </a:rPr>
              <a:t> Perspective </a:t>
            </a:r>
            <a:r>
              <a:rPr lang="en-US" altLang="ja-JP" i="1" dirty="0">
                <a:solidFill>
                  <a:srgbClr val="FF33CC"/>
                </a:solidFill>
              </a:rPr>
              <a:t>for the experiment</a:t>
            </a:r>
            <a:r>
              <a:rPr lang="en-US" altLang="ja-JP" i="1" dirty="0" smtClean="0">
                <a:solidFill>
                  <a:srgbClr val="FF33CC"/>
                </a:solidFill>
              </a:rPr>
              <a:t> </a:t>
            </a:r>
          </a:p>
          <a:p>
            <a:endParaRPr kumimoji="1" lang="ja-JP" altLang="en-US" i="1" dirty="0"/>
          </a:p>
        </p:txBody>
      </p:sp>
      <p:sp>
        <p:nvSpPr>
          <p:cNvPr id="14" name="フッター プレースホルダー 13"/>
          <p:cNvSpPr>
            <a:spLocks noGrp="1"/>
          </p:cNvSpPr>
          <p:nvPr>
            <p:ph type="ftr" sz="quarter" idx="11"/>
          </p:nvPr>
        </p:nvSpPr>
        <p:spPr/>
        <p:txBody>
          <a:bodyPr/>
          <a:lstStyle/>
          <a:p>
            <a:r>
              <a:rPr kumimoji="1" lang="en-US" altLang="ja-JP" smtClean="0"/>
              <a:t>Y-K 28 Dec 2017</a:t>
            </a:r>
            <a:endParaRPr kumimoji="1" lang="ja-JP" altLang="en-US" dirty="0"/>
          </a:p>
        </p:txBody>
      </p:sp>
      <p:sp>
        <p:nvSpPr>
          <p:cNvPr id="2" name="スライド番号プレースホルダー 1"/>
          <p:cNvSpPr>
            <a:spLocks noGrp="1"/>
          </p:cNvSpPr>
          <p:nvPr>
            <p:ph type="sldNum" sz="quarter" idx="12"/>
          </p:nvPr>
        </p:nvSpPr>
        <p:spPr/>
        <p:txBody>
          <a:bodyPr/>
          <a:lstStyle/>
          <a:p>
            <a:fld id="{95947CB1-1C4A-434E-88C7-A3AC01F99796}" type="slidenum">
              <a:rPr kumimoji="1" lang="ja-JP" altLang="en-US" smtClean="0"/>
              <a:t>1</a:t>
            </a:fld>
            <a:endParaRPr kumimoji="1" lang="ja-JP" altLang="en-US" dirty="0"/>
          </a:p>
        </p:txBody>
      </p:sp>
      <p:sp>
        <p:nvSpPr>
          <p:cNvPr id="3" name="テキスト ボックス 2"/>
          <p:cNvSpPr txBox="1"/>
          <p:nvPr/>
        </p:nvSpPr>
        <p:spPr>
          <a:xfrm>
            <a:off x="5287616" y="1985252"/>
            <a:ext cx="3856383" cy="3970318"/>
          </a:xfrm>
          <a:prstGeom prst="rect">
            <a:avLst/>
          </a:prstGeom>
          <a:noFill/>
        </p:spPr>
        <p:txBody>
          <a:bodyPr wrap="square" rtlCol="0">
            <a:spAutoFit/>
          </a:bodyPr>
          <a:lstStyle/>
          <a:p>
            <a:r>
              <a:rPr kumimoji="1" lang="ja-JP" altLang="en-US" sz="2800" dirty="0" smtClean="0"/>
              <a:t>１．目的、</a:t>
            </a:r>
            <a:endParaRPr kumimoji="1" lang="en-US" altLang="ja-JP" sz="2800" dirty="0" smtClean="0"/>
          </a:p>
          <a:p>
            <a:r>
              <a:rPr lang="ja-JP" altLang="en-US" sz="2800" dirty="0" smtClean="0"/>
              <a:t>２．低速、高輝度</a:t>
            </a:r>
            <a:r>
              <a:rPr lang="ja-JP" altLang="en-US" sz="2800" dirty="0"/>
              <a:t>化</a:t>
            </a:r>
            <a:r>
              <a:rPr lang="ja-JP" altLang="en-US" sz="2800" dirty="0" smtClean="0"/>
              <a:t>について</a:t>
            </a:r>
            <a:endParaRPr lang="en-US" altLang="ja-JP" sz="2800" dirty="0" smtClean="0"/>
          </a:p>
          <a:p>
            <a:r>
              <a:rPr kumimoji="1" lang="ja-JP" altLang="en-US" sz="2800" dirty="0" smtClean="0"/>
              <a:t>３．ミューオニック原子について</a:t>
            </a:r>
            <a:endParaRPr kumimoji="1" lang="en-US" altLang="ja-JP" sz="2800" dirty="0" smtClean="0"/>
          </a:p>
          <a:p>
            <a:r>
              <a:rPr lang="ja-JP" altLang="en-US" sz="2800" dirty="0" smtClean="0"/>
              <a:t>４．オージェー電子について</a:t>
            </a:r>
            <a:endParaRPr lang="en-US" altLang="ja-JP" sz="2800" dirty="0" smtClean="0"/>
          </a:p>
          <a:p>
            <a:r>
              <a:rPr kumimoji="1" lang="ja-JP" altLang="en-US" sz="2800" dirty="0" smtClean="0"/>
              <a:t>５．合流法について</a:t>
            </a:r>
            <a:endParaRPr kumimoji="1" lang="en-US" altLang="ja-JP" sz="2800" dirty="0" smtClean="0"/>
          </a:p>
          <a:p>
            <a:r>
              <a:rPr lang="ja-JP" altLang="en-US" sz="2800" dirty="0" smtClean="0"/>
              <a:t>６．将来展望とまとめ</a:t>
            </a:r>
            <a:endParaRPr kumimoji="1" lang="ja-JP" altLang="en-US" sz="2800" dirty="0"/>
          </a:p>
        </p:txBody>
      </p:sp>
      <p:sp>
        <p:nvSpPr>
          <p:cNvPr id="4" name="角丸四角形 3"/>
          <p:cNvSpPr/>
          <p:nvPr/>
        </p:nvSpPr>
        <p:spPr>
          <a:xfrm rot="19814072">
            <a:off x="5826794" y="3569983"/>
            <a:ext cx="3321982" cy="8636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33CC"/>
                </a:solidFill>
              </a:rPr>
              <a:t>Proposal</a:t>
            </a:r>
            <a:endParaRPr kumimoji="1" lang="ja-JP" altLang="en-US" sz="2400" dirty="0">
              <a:solidFill>
                <a:srgbClr val="FF33CC"/>
              </a:solidFill>
            </a:endParaRPr>
          </a:p>
        </p:txBody>
      </p:sp>
    </p:spTree>
    <p:extLst>
      <p:ext uri="{BB962C8B-B14F-4D97-AF65-F5344CB8AC3E}">
        <p14:creationId xmlns:p14="http://schemas.microsoft.com/office/powerpoint/2010/main" val="2715064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フリーフォーム 17"/>
          <p:cNvSpPr/>
          <p:nvPr/>
        </p:nvSpPr>
        <p:spPr>
          <a:xfrm>
            <a:off x="1759211" y="5216636"/>
            <a:ext cx="398033" cy="377340"/>
          </a:xfrm>
          <a:custGeom>
            <a:avLst/>
            <a:gdLst>
              <a:gd name="connsiteX0" fmla="*/ 0 w 398033"/>
              <a:gd name="connsiteY0" fmla="*/ 377340 h 377340"/>
              <a:gd name="connsiteX1" fmla="*/ 107577 w 398033"/>
              <a:gd name="connsiteY1" fmla="*/ 33096 h 377340"/>
              <a:gd name="connsiteX2" fmla="*/ 129092 w 398033"/>
              <a:gd name="connsiteY2" fmla="*/ 11580 h 377340"/>
              <a:gd name="connsiteX3" fmla="*/ 161365 w 398033"/>
              <a:gd name="connsiteY3" fmla="*/ 823 h 377340"/>
              <a:gd name="connsiteX4" fmla="*/ 161365 w 398033"/>
              <a:gd name="connsiteY4" fmla="*/ 33096 h 377340"/>
              <a:gd name="connsiteX5" fmla="*/ 182880 w 398033"/>
              <a:gd name="connsiteY5" fmla="*/ 76126 h 377340"/>
              <a:gd name="connsiteX6" fmla="*/ 182880 w 398033"/>
              <a:gd name="connsiteY6" fmla="*/ 97642 h 377340"/>
              <a:gd name="connsiteX7" fmla="*/ 193638 w 398033"/>
              <a:gd name="connsiteY7" fmla="*/ 129915 h 377340"/>
              <a:gd name="connsiteX8" fmla="*/ 193638 w 398033"/>
              <a:gd name="connsiteY8" fmla="*/ 140672 h 377340"/>
              <a:gd name="connsiteX9" fmla="*/ 193638 w 398033"/>
              <a:gd name="connsiteY9" fmla="*/ 151430 h 377340"/>
              <a:gd name="connsiteX10" fmla="*/ 225911 w 398033"/>
              <a:gd name="connsiteY10" fmla="*/ 205218 h 377340"/>
              <a:gd name="connsiteX11" fmla="*/ 247426 w 398033"/>
              <a:gd name="connsiteY11" fmla="*/ 248249 h 377340"/>
              <a:gd name="connsiteX12" fmla="*/ 268941 w 398033"/>
              <a:gd name="connsiteY12" fmla="*/ 280522 h 377340"/>
              <a:gd name="connsiteX13" fmla="*/ 301214 w 398033"/>
              <a:gd name="connsiteY13" fmla="*/ 302037 h 377340"/>
              <a:gd name="connsiteX14" fmla="*/ 398033 w 398033"/>
              <a:gd name="connsiteY14" fmla="*/ 334310 h 377340"/>
              <a:gd name="connsiteX15" fmla="*/ 398033 w 398033"/>
              <a:gd name="connsiteY15" fmla="*/ 334310 h 377340"/>
              <a:gd name="connsiteX16" fmla="*/ 387276 w 398033"/>
              <a:gd name="connsiteY16" fmla="*/ 334310 h 37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033" h="377340">
                <a:moveTo>
                  <a:pt x="0" y="377340"/>
                </a:moveTo>
                <a:cubicBezTo>
                  <a:pt x="43031" y="235698"/>
                  <a:pt x="86062" y="94056"/>
                  <a:pt x="107577" y="33096"/>
                </a:cubicBezTo>
                <a:cubicBezTo>
                  <a:pt x="129092" y="-27864"/>
                  <a:pt x="120127" y="16959"/>
                  <a:pt x="129092" y="11580"/>
                </a:cubicBezTo>
                <a:cubicBezTo>
                  <a:pt x="138057" y="6201"/>
                  <a:pt x="155986" y="-2763"/>
                  <a:pt x="161365" y="823"/>
                </a:cubicBezTo>
                <a:cubicBezTo>
                  <a:pt x="166744" y="4409"/>
                  <a:pt x="157779" y="20546"/>
                  <a:pt x="161365" y="33096"/>
                </a:cubicBezTo>
                <a:cubicBezTo>
                  <a:pt x="164951" y="45646"/>
                  <a:pt x="179294" y="65368"/>
                  <a:pt x="182880" y="76126"/>
                </a:cubicBezTo>
                <a:cubicBezTo>
                  <a:pt x="186466" y="86884"/>
                  <a:pt x="181087" y="88677"/>
                  <a:pt x="182880" y="97642"/>
                </a:cubicBezTo>
                <a:cubicBezTo>
                  <a:pt x="184673" y="106607"/>
                  <a:pt x="191845" y="122743"/>
                  <a:pt x="193638" y="129915"/>
                </a:cubicBezTo>
                <a:cubicBezTo>
                  <a:pt x="195431" y="137087"/>
                  <a:pt x="193638" y="140672"/>
                  <a:pt x="193638" y="140672"/>
                </a:cubicBezTo>
                <a:cubicBezTo>
                  <a:pt x="193638" y="144258"/>
                  <a:pt x="188259" y="140672"/>
                  <a:pt x="193638" y="151430"/>
                </a:cubicBezTo>
                <a:cubicBezTo>
                  <a:pt x="199017" y="162188"/>
                  <a:pt x="216946" y="189082"/>
                  <a:pt x="225911" y="205218"/>
                </a:cubicBezTo>
                <a:cubicBezTo>
                  <a:pt x="234876" y="221354"/>
                  <a:pt x="240254" y="235698"/>
                  <a:pt x="247426" y="248249"/>
                </a:cubicBezTo>
                <a:cubicBezTo>
                  <a:pt x="254598" y="260800"/>
                  <a:pt x="259976" y="271557"/>
                  <a:pt x="268941" y="280522"/>
                </a:cubicBezTo>
                <a:cubicBezTo>
                  <a:pt x="277906" y="289487"/>
                  <a:pt x="279699" y="293072"/>
                  <a:pt x="301214" y="302037"/>
                </a:cubicBezTo>
                <a:cubicBezTo>
                  <a:pt x="322729" y="311002"/>
                  <a:pt x="398033" y="334310"/>
                  <a:pt x="398033" y="334310"/>
                </a:cubicBezTo>
                <a:lnTo>
                  <a:pt x="398033" y="334310"/>
                </a:lnTo>
                <a:lnTo>
                  <a:pt x="387276" y="33431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50" y="365127"/>
            <a:ext cx="7886700" cy="870780"/>
          </a:xfrm>
          <a:ln>
            <a:solidFill>
              <a:srgbClr val="FF0000"/>
            </a:solidFill>
          </a:ln>
        </p:spPr>
        <p:txBody>
          <a:bodyPr>
            <a:normAutofit fontScale="90000"/>
          </a:bodyPr>
          <a:lstStyle/>
          <a:p>
            <a:pPr algn="ctr"/>
            <a:r>
              <a:rPr lang="en-US" altLang="ja-JP" sz="2400" b="1" dirty="0"/>
              <a:t>S</a:t>
            </a:r>
            <a:r>
              <a:rPr kumimoji="1" lang="en-US" altLang="ja-JP" sz="2400" b="1" dirty="0" smtClean="0"/>
              <a:t>topping power in low velocity region (Fujimoto15 p103 )</a:t>
            </a:r>
            <a:br>
              <a:rPr kumimoji="1" lang="en-US" altLang="ja-JP" sz="2400" b="1" dirty="0" smtClean="0"/>
            </a:br>
            <a:r>
              <a:rPr lang="en-US" altLang="ja-JP" sz="2400" b="1" dirty="0" smtClean="0"/>
              <a:t>v velocity of particle: </a:t>
            </a:r>
            <a:r>
              <a:rPr lang="en-US" altLang="ja-JP" sz="2400" b="1" dirty="0"/>
              <a:t>where </a:t>
            </a:r>
            <a:r>
              <a:rPr lang="en-US" altLang="ja-JP" sz="2400" b="1" dirty="0" err="1"/>
              <a:t>v</a:t>
            </a:r>
            <a:r>
              <a:rPr lang="en-US" altLang="ja-JP" sz="2400" b="1" baseline="-25000" dirty="0" err="1"/>
              <a:t>b</a:t>
            </a:r>
            <a:r>
              <a:rPr lang="en-US" altLang="ja-JP" sz="2400" b="1" dirty="0"/>
              <a:t> is Bohr velocity</a:t>
            </a:r>
            <a:r>
              <a:rPr lang="en-US" altLang="ja-JP" sz="2400" b="1" dirty="0" smtClean="0"/>
              <a:t/>
            </a:r>
            <a:br>
              <a:rPr lang="en-US" altLang="ja-JP" sz="2400" b="1" dirty="0" smtClean="0"/>
            </a:br>
            <a:r>
              <a:rPr lang="en-US" altLang="ja-JP" sz="2400" b="1" dirty="0" smtClean="0"/>
              <a:t>region I v &gt;&gt; v</a:t>
            </a:r>
            <a:r>
              <a:rPr lang="en-US" altLang="ja-JP" sz="2400" b="1" baseline="-25000" dirty="0" smtClean="0"/>
              <a:t>0</a:t>
            </a:r>
            <a:r>
              <a:rPr lang="en-US" altLang="ja-JP" sz="2400" b="1" dirty="0" smtClean="0"/>
              <a:t> </a:t>
            </a:r>
            <a:r>
              <a:rPr lang="en-US" altLang="ja-JP" sz="2400" b="1" baseline="-25000" dirty="0" smtClean="0"/>
              <a:t>~</a:t>
            </a:r>
            <a:r>
              <a:rPr lang="en-US" altLang="ja-JP" sz="2400" b="1" dirty="0" smtClean="0"/>
              <a:t> </a:t>
            </a:r>
            <a:r>
              <a:rPr lang="en-US" altLang="ja-JP" sz="2400" b="1" dirty="0" err="1" smtClean="0"/>
              <a:t>v</a:t>
            </a:r>
            <a:r>
              <a:rPr lang="en-US" altLang="ja-JP" sz="2400" b="1" baseline="-25000" dirty="0" err="1" smtClean="0"/>
              <a:t>b</a:t>
            </a:r>
            <a:r>
              <a:rPr lang="en-US" altLang="ja-JP" sz="2400" b="1" dirty="0" smtClean="0"/>
              <a:t> Z</a:t>
            </a:r>
            <a:r>
              <a:rPr lang="en-US" altLang="ja-JP" sz="2400" b="1" baseline="-25000" dirty="0" smtClean="0"/>
              <a:t>2</a:t>
            </a:r>
            <a:r>
              <a:rPr lang="en-US" altLang="ja-JP" sz="2400" b="1" baseline="30000" dirty="0" smtClean="0"/>
              <a:t>2/3     </a:t>
            </a:r>
            <a:r>
              <a:rPr lang="en-US" altLang="ja-JP" sz="2400" b="1" dirty="0" smtClean="0"/>
              <a:t>region II v </a:t>
            </a:r>
            <a:r>
              <a:rPr lang="en-US" altLang="ja-JP" sz="2400" b="1" baseline="-25000" dirty="0" smtClean="0"/>
              <a:t>~</a:t>
            </a:r>
            <a:r>
              <a:rPr lang="en-US" altLang="ja-JP" sz="2400" b="1" dirty="0" smtClean="0"/>
              <a:t>v</a:t>
            </a:r>
            <a:r>
              <a:rPr lang="en-US" altLang="ja-JP" sz="2400" b="1" baseline="-25000" dirty="0" smtClean="0"/>
              <a:t>0</a:t>
            </a:r>
            <a:r>
              <a:rPr lang="en-US" altLang="ja-JP" sz="2400" b="1" dirty="0" smtClean="0"/>
              <a:t>   </a:t>
            </a:r>
            <a:r>
              <a:rPr lang="en-US" altLang="ja-JP" sz="2400" b="1" dirty="0" err="1" smtClean="0"/>
              <a:t>regonIII</a:t>
            </a:r>
            <a:r>
              <a:rPr lang="en-US" altLang="ja-JP" sz="2400" b="1" dirty="0" smtClean="0"/>
              <a:t> v&lt;</a:t>
            </a:r>
            <a:r>
              <a:rPr lang="en-US" altLang="ja-JP" sz="2400" b="1" dirty="0" err="1" smtClean="0"/>
              <a:t>v</a:t>
            </a:r>
            <a:r>
              <a:rPr lang="en-US" altLang="ja-JP" sz="2400" b="1" baseline="-25000" dirty="0" err="1" smtClean="0"/>
              <a:t>o</a:t>
            </a:r>
            <a:endParaRPr kumimoji="1" lang="ja-JP" altLang="en-US" sz="2400" b="1" baseline="-25000" dirty="0"/>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5" name="正方形/長方形 4"/>
          <p:cNvSpPr/>
          <p:nvPr/>
        </p:nvSpPr>
        <p:spPr>
          <a:xfrm>
            <a:off x="1699708" y="2097024"/>
            <a:ext cx="4324574" cy="34969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699708" y="4005451"/>
            <a:ext cx="4324574" cy="1588525"/>
          </a:xfrm>
          <a:custGeom>
            <a:avLst/>
            <a:gdLst>
              <a:gd name="connsiteX0" fmla="*/ 0 w 4364652"/>
              <a:gd name="connsiteY0" fmla="*/ 1626756 h 1626756"/>
              <a:gd name="connsiteX1" fmla="*/ 1376978 w 4364652"/>
              <a:gd name="connsiteY1" fmla="*/ 217505 h 1626756"/>
              <a:gd name="connsiteX2" fmla="*/ 2033195 w 4364652"/>
              <a:gd name="connsiteY2" fmla="*/ 2352 h 1626756"/>
              <a:gd name="connsiteX3" fmla="*/ 2474258 w 4364652"/>
              <a:gd name="connsiteY3" fmla="*/ 185232 h 1626756"/>
              <a:gd name="connsiteX4" fmla="*/ 3012141 w 4364652"/>
              <a:gd name="connsiteY4" fmla="*/ 1035086 h 1626756"/>
              <a:gd name="connsiteX5" fmla="*/ 3700630 w 4364652"/>
              <a:gd name="connsiteY5" fmla="*/ 1454634 h 1626756"/>
              <a:gd name="connsiteX6" fmla="*/ 4303058 w 4364652"/>
              <a:gd name="connsiteY6" fmla="*/ 1562211 h 1626756"/>
              <a:gd name="connsiteX7" fmla="*/ 4313816 w 4364652"/>
              <a:gd name="connsiteY7" fmla="*/ 1572968 h 162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4652" h="1626756">
                <a:moveTo>
                  <a:pt x="0" y="1626756"/>
                </a:moveTo>
                <a:cubicBezTo>
                  <a:pt x="519056" y="1057497"/>
                  <a:pt x="1038112" y="488239"/>
                  <a:pt x="1376978" y="217505"/>
                </a:cubicBezTo>
                <a:cubicBezTo>
                  <a:pt x="1715844" y="-53229"/>
                  <a:pt x="1850315" y="7731"/>
                  <a:pt x="2033195" y="2352"/>
                </a:cubicBezTo>
                <a:cubicBezTo>
                  <a:pt x="2216075" y="-3027"/>
                  <a:pt x="2311100" y="13110"/>
                  <a:pt x="2474258" y="185232"/>
                </a:cubicBezTo>
                <a:cubicBezTo>
                  <a:pt x="2637416" y="357354"/>
                  <a:pt x="2807746" y="823519"/>
                  <a:pt x="3012141" y="1035086"/>
                </a:cubicBezTo>
                <a:cubicBezTo>
                  <a:pt x="3216536" y="1246653"/>
                  <a:pt x="3485477" y="1366780"/>
                  <a:pt x="3700630" y="1454634"/>
                </a:cubicBezTo>
                <a:cubicBezTo>
                  <a:pt x="3915783" y="1542488"/>
                  <a:pt x="4200860" y="1542489"/>
                  <a:pt x="4303058" y="1562211"/>
                </a:cubicBezTo>
                <a:cubicBezTo>
                  <a:pt x="4405256" y="1581933"/>
                  <a:pt x="4359536" y="1577450"/>
                  <a:pt x="4313816" y="157296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H="1">
            <a:off x="2753958" y="3429000"/>
            <a:ext cx="10757" cy="21649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4561243" y="3429000"/>
            <a:ext cx="10757" cy="21649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812664" y="2345167"/>
            <a:ext cx="1742738" cy="134470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V="1">
            <a:off x="1850315" y="2377440"/>
            <a:ext cx="1705087" cy="12909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699708" y="5185186"/>
            <a:ext cx="457536" cy="4087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1828800" y="2521285"/>
            <a:ext cx="1710466" cy="1157830"/>
          </a:xfrm>
          <a:custGeom>
            <a:avLst/>
            <a:gdLst>
              <a:gd name="connsiteX0" fmla="*/ 0 w 1710466"/>
              <a:gd name="connsiteY0" fmla="*/ 1157830 h 1157830"/>
              <a:gd name="connsiteX1" fmla="*/ 516367 w 1710466"/>
              <a:gd name="connsiteY1" fmla="*/ 6762 h 1157830"/>
              <a:gd name="connsiteX2" fmla="*/ 892885 w 1710466"/>
              <a:gd name="connsiteY2" fmla="*/ 695251 h 1157830"/>
              <a:gd name="connsiteX3" fmla="*/ 1710466 w 1710466"/>
              <a:gd name="connsiteY3" fmla="*/ 974950 h 1157830"/>
            </a:gdLst>
            <a:ahLst/>
            <a:cxnLst>
              <a:cxn ang="0">
                <a:pos x="connsiteX0" y="connsiteY0"/>
              </a:cxn>
              <a:cxn ang="0">
                <a:pos x="connsiteX1" y="connsiteY1"/>
              </a:cxn>
              <a:cxn ang="0">
                <a:pos x="connsiteX2" y="connsiteY2"/>
              </a:cxn>
              <a:cxn ang="0">
                <a:pos x="connsiteX3" y="connsiteY3"/>
              </a:cxn>
            </a:cxnLst>
            <a:rect l="l" t="t" r="r" b="b"/>
            <a:pathLst>
              <a:path w="1710466" h="1157830">
                <a:moveTo>
                  <a:pt x="0" y="1157830"/>
                </a:moveTo>
                <a:cubicBezTo>
                  <a:pt x="183776" y="620844"/>
                  <a:pt x="367553" y="83858"/>
                  <a:pt x="516367" y="6762"/>
                </a:cubicBezTo>
                <a:cubicBezTo>
                  <a:pt x="665181" y="-70334"/>
                  <a:pt x="693869" y="533886"/>
                  <a:pt x="892885" y="695251"/>
                </a:cubicBezTo>
                <a:cubicBezTo>
                  <a:pt x="1091901" y="856616"/>
                  <a:pt x="1401183" y="915783"/>
                  <a:pt x="1710466" y="97495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198632" y="3433493"/>
            <a:ext cx="395344" cy="580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I</a:t>
            </a:r>
            <a:endParaRPr kumimoji="1" lang="ja-JP" altLang="en-US" dirty="0"/>
          </a:p>
        </p:txBody>
      </p:sp>
      <p:sp>
        <p:nvSpPr>
          <p:cNvPr id="29" name="正方形/長方形 28"/>
          <p:cNvSpPr/>
          <p:nvPr/>
        </p:nvSpPr>
        <p:spPr>
          <a:xfrm>
            <a:off x="4095641" y="3444250"/>
            <a:ext cx="395342" cy="571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II</a:t>
            </a:r>
            <a:endParaRPr kumimoji="1" lang="ja-JP" altLang="en-US" dirty="0"/>
          </a:p>
        </p:txBody>
      </p:sp>
      <p:sp>
        <p:nvSpPr>
          <p:cNvPr id="30" name="正方形/長方形 29"/>
          <p:cNvSpPr/>
          <p:nvPr/>
        </p:nvSpPr>
        <p:spPr>
          <a:xfrm>
            <a:off x="2312559" y="4016208"/>
            <a:ext cx="381896" cy="522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III</a:t>
            </a:r>
            <a:endParaRPr kumimoji="1" lang="ja-JP" altLang="en-US" dirty="0"/>
          </a:p>
        </p:txBody>
      </p:sp>
      <p:cxnSp>
        <p:nvCxnSpPr>
          <p:cNvPr id="32" name="直線矢印コネクタ 31"/>
          <p:cNvCxnSpPr/>
          <p:nvPr/>
        </p:nvCxnSpPr>
        <p:spPr>
          <a:xfrm flipH="1">
            <a:off x="1898724" y="3689873"/>
            <a:ext cx="199017" cy="14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732903" y="2884093"/>
            <a:ext cx="2259106" cy="338554"/>
          </a:xfrm>
          <a:prstGeom prst="rect">
            <a:avLst/>
          </a:prstGeom>
          <a:solidFill>
            <a:srgbClr val="92D050"/>
          </a:solidFill>
          <a:ln w="28575">
            <a:solidFill>
              <a:schemeClr val="accent1">
                <a:lumMod val="75000"/>
              </a:schemeClr>
            </a:solidFill>
          </a:ln>
        </p:spPr>
        <p:txBody>
          <a:bodyPr wrap="square" rtlCol="0">
            <a:spAutoFit/>
          </a:bodyPr>
          <a:lstStyle/>
          <a:p>
            <a:r>
              <a:rPr kumimoji="1" lang="en-US" altLang="ja-JP" sz="1600" dirty="0" smtClean="0"/>
              <a:t>Collision with electrons</a:t>
            </a:r>
            <a:endParaRPr kumimoji="1" lang="ja-JP" altLang="en-US" sz="1600" dirty="0"/>
          </a:p>
        </p:txBody>
      </p:sp>
      <p:cxnSp>
        <p:nvCxnSpPr>
          <p:cNvPr id="35" name="直線矢印コネクタ 34"/>
          <p:cNvCxnSpPr>
            <a:stCxn id="33" idx="1"/>
          </p:cNvCxnSpPr>
          <p:nvPr/>
        </p:nvCxnSpPr>
        <p:spPr>
          <a:xfrm flipH="1" flipV="1">
            <a:off x="3028950" y="2813674"/>
            <a:ext cx="703953" cy="239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33" idx="1"/>
          </p:cNvCxnSpPr>
          <p:nvPr/>
        </p:nvCxnSpPr>
        <p:spPr>
          <a:xfrm flipH="1">
            <a:off x="3591688" y="3053370"/>
            <a:ext cx="141215" cy="95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702006" y="4353301"/>
            <a:ext cx="1322276" cy="369332"/>
          </a:xfrm>
          <a:prstGeom prst="rect">
            <a:avLst/>
          </a:prstGeom>
          <a:solidFill>
            <a:srgbClr val="92D050"/>
          </a:solidFill>
          <a:ln w="28575">
            <a:solidFill>
              <a:schemeClr val="accent1">
                <a:lumMod val="75000"/>
              </a:schemeClr>
            </a:solidFill>
          </a:ln>
        </p:spPr>
        <p:txBody>
          <a:bodyPr wrap="square" rtlCol="0">
            <a:spAutoFit/>
          </a:bodyPr>
          <a:lstStyle/>
          <a:p>
            <a:r>
              <a:rPr kumimoji="1" lang="en-US" altLang="ja-JP" dirty="0" smtClean="0"/>
              <a:t>Bethe Bloch </a:t>
            </a:r>
            <a:endParaRPr kumimoji="1" lang="ja-JP" altLang="en-US" dirty="0"/>
          </a:p>
        </p:txBody>
      </p:sp>
      <p:sp>
        <p:nvSpPr>
          <p:cNvPr id="48" name="テキスト ボックス 47"/>
          <p:cNvSpPr txBox="1"/>
          <p:nvPr/>
        </p:nvSpPr>
        <p:spPr>
          <a:xfrm>
            <a:off x="3781396" y="2392611"/>
            <a:ext cx="1812580" cy="369332"/>
          </a:xfrm>
          <a:prstGeom prst="rect">
            <a:avLst/>
          </a:prstGeom>
          <a:solidFill>
            <a:srgbClr val="FF0000"/>
          </a:solidFill>
          <a:ln w="28575">
            <a:solidFill>
              <a:schemeClr val="accent1">
                <a:lumMod val="75000"/>
              </a:schemeClr>
            </a:solidFill>
          </a:ln>
        </p:spPr>
        <p:txBody>
          <a:bodyPr wrap="square" rtlCol="0">
            <a:spAutoFit/>
          </a:bodyPr>
          <a:lstStyle/>
          <a:p>
            <a:r>
              <a:rPr lang="en-US" altLang="ja-JP" dirty="0"/>
              <a:t>N</a:t>
            </a:r>
            <a:r>
              <a:rPr kumimoji="1" lang="en-US" altLang="ja-JP" dirty="0" smtClean="0"/>
              <a:t>uclear collision </a:t>
            </a:r>
            <a:endParaRPr kumimoji="1" lang="ja-JP" altLang="en-US" dirty="0"/>
          </a:p>
        </p:txBody>
      </p:sp>
      <p:cxnSp>
        <p:nvCxnSpPr>
          <p:cNvPr id="50" name="直線矢印コネクタ 49"/>
          <p:cNvCxnSpPr>
            <a:stCxn id="48" idx="1"/>
          </p:cNvCxnSpPr>
          <p:nvPr/>
        </p:nvCxnSpPr>
        <p:spPr>
          <a:xfrm flipH="1">
            <a:off x="2503507" y="2577277"/>
            <a:ext cx="1277889" cy="23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494853" y="3222647"/>
            <a:ext cx="997266" cy="70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i="1" dirty="0" err="1" smtClean="0"/>
              <a:t>dE</a:t>
            </a:r>
            <a:r>
              <a:rPr lang="en-US" altLang="ja-JP" b="1" i="1" dirty="0" smtClean="0"/>
              <a:t>/dx</a:t>
            </a:r>
            <a:endParaRPr kumimoji="1" lang="ja-JP" altLang="en-US" b="1" i="1" dirty="0"/>
          </a:p>
        </p:txBody>
      </p:sp>
      <p:sp>
        <p:nvSpPr>
          <p:cNvPr id="56" name="正方形/長方形 55"/>
          <p:cNvSpPr/>
          <p:nvPr/>
        </p:nvSpPr>
        <p:spPr>
          <a:xfrm>
            <a:off x="2546631" y="5694401"/>
            <a:ext cx="482319"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a:t>
            </a:r>
            <a:r>
              <a:rPr kumimoji="1" lang="en-US" altLang="ja-JP" baseline="-25000" dirty="0" smtClean="0"/>
              <a:t>0</a:t>
            </a:r>
            <a:endParaRPr kumimoji="1" lang="ja-JP" altLang="en-US" baseline="-25000" dirty="0"/>
          </a:p>
        </p:txBody>
      </p:sp>
      <p:sp>
        <p:nvSpPr>
          <p:cNvPr id="3" name="正方形/長方形 2"/>
          <p:cNvSpPr/>
          <p:nvPr/>
        </p:nvSpPr>
        <p:spPr>
          <a:xfrm>
            <a:off x="3732903" y="5820399"/>
            <a:ext cx="530178" cy="420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a:t>
            </a:r>
            <a:endParaRPr kumimoji="1" lang="ja-JP" altLang="en-US" dirty="0"/>
          </a:p>
        </p:txBody>
      </p:sp>
      <p:sp>
        <p:nvSpPr>
          <p:cNvPr id="7" name="正方形/長方形 6"/>
          <p:cNvSpPr/>
          <p:nvPr/>
        </p:nvSpPr>
        <p:spPr>
          <a:xfrm>
            <a:off x="3142451" y="4750702"/>
            <a:ext cx="1288786" cy="5266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Inner shell correction</a:t>
            </a:r>
            <a:r>
              <a:rPr kumimoji="1" lang="en-US" altLang="ja-JP" dirty="0" smtClean="0"/>
              <a:t> </a:t>
            </a:r>
            <a:endParaRPr kumimoji="1" lang="ja-JP" altLang="en-US" dirty="0"/>
          </a:p>
        </p:txBody>
      </p:sp>
      <p:sp>
        <p:nvSpPr>
          <p:cNvPr id="10" name="テキスト ボックス 9"/>
          <p:cNvSpPr txBox="1"/>
          <p:nvPr/>
        </p:nvSpPr>
        <p:spPr>
          <a:xfrm>
            <a:off x="3974123" y="1535723"/>
            <a:ext cx="2356339" cy="369332"/>
          </a:xfrm>
          <a:prstGeom prst="rect">
            <a:avLst/>
          </a:prstGeom>
          <a:noFill/>
        </p:spPr>
        <p:txBody>
          <a:bodyPr wrap="square" rtlCol="0">
            <a:spAutoFit/>
          </a:bodyPr>
          <a:lstStyle/>
          <a:p>
            <a:r>
              <a:rPr kumimoji="1" lang="en-US" altLang="ja-JP" b="1" dirty="0" smtClean="0"/>
              <a:t>V</a:t>
            </a:r>
            <a:r>
              <a:rPr kumimoji="1" lang="en-US" altLang="ja-JP" b="1" baseline="-25000" dirty="0" smtClean="0"/>
              <a:t>0</a:t>
            </a:r>
            <a:r>
              <a:rPr kumimoji="1" lang="en-US" altLang="ja-JP" b="1" dirty="0" smtClean="0"/>
              <a:t> </a:t>
            </a:r>
            <a:r>
              <a:rPr kumimoji="1" lang="ja-JP" altLang="en-US" b="1" dirty="0" smtClean="0"/>
              <a:t>：外殻電子の速度</a:t>
            </a:r>
            <a:endParaRPr kumimoji="1" lang="ja-JP" altLang="en-US" b="1" dirty="0"/>
          </a:p>
        </p:txBody>
      </p:sp>
      <p:sp>
        <p:nvSpPr>
          <p:cNvPr id="12" name="スライド番号プレースホルダー 11"/>
          <p:cNvSpPr>
            <a:spLocks noGrp="1"/>
          </p:cNvSpPr>
          <p:nvPr>
            <p:ph type="sldNum" sz="quarter" idx="12"/>
          </p:nvPr>
        </p:nvSpPr>
        <p:spPr/>
        <p:txBody>
          <a:bodyPr/>
          <a:lstStyle/>
          <a:p>
            <a:fld id="{95947CB1-1C4A-434E-88C7-A3AC01F99796}" type="slidenum">
              <a:rPr kumimoji="1" lang="ja-JP" altLang="en-US" smtClean="0"/>
              <a:t>10</a:t>
            </a:fld>
            <a:endParaRPr kumimoji="1" lang="ja-JP" altLang="en-US"/>
          </a:p>
        </p:txBody>
      </p:sp>
    </p:spTree>
    <p:extLst>
      <p:ext uri="{BB962C8B-B14F-4D97-AF65-F5344CB8AC3E}">
        <p14:creationId xmlns:p14="http://schemas.microsoft.com/office/powerpoint/2010/main" val="4112219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7754973" y="3220388"/>
            <a:ext cx="1024217" cy="1179678"/>
          </a:xfrm>
          <a:prstGeom prst="rect">
            <a:avLst/>
          </a:prstGeom>
        </p:spPr>
      </p:pic>
      <p:pic>
        <p:nvPicPr>
          <p:cNvPr id="8" name="図 7"/>
          <p:cNvPicPr>
            <a:picLocks noChangeAspect="1"/>
          </p:cNvPicPr>
          <p:nvPr/>
        </p:nvPicPr>
        <p:blipFill>
          <a:blip r:embed="rId3"/>
          <a:stretch>
            <a:fillRect/>
          </a:stretch>
        </p:blipFill>
        <p:spPr>
          <a:xfrm>
            <a:off x="6899708" y="3232777"/>
            <a:ext cx="1097375" cy="1179678"/>
          </a:xfrm>
          <a:prstGeom prst="rect">
            <a:avLst/>
          </a:prstGeom>
        </p:spPr>
      </p:pic>
      <p:pic>
        <p:nvPicPr>
          <p:cNvPr id="7" name="図 6"/>
          <p:cNvPicPr>
            <a:picLocks noChangeAspect="1"/>
          </p:cNvPicPr>
          <p:nvPr/>
        </p:nvPicPr>
        <p:blipFill>
          <a:blip r:embed="rId3"/>
          <a:stretch>
            <a:fillRect/>
          </a:stretch>
        </p:blipFill>
        <p:spPr>
          <a:xfrm>
            <a:off x="6090441" y="3232777"/>
            <a:ext cx="1022743" cy="1179678"/>
          </a:xfrm>
          <a:prstGeom prst="rect">
            <a:avLst/>
          </a:prstGeom>
        </p:spPr>
      </p:pic>
      <p:pic>
        <p:nvPicPr>
          <p:cNvPr id="6" name="図 5"/>
          <p:cNvPicPr>
            <a:picLocks noChangeAspect="1"/>
          </p:cNvPicPr>
          <p:nvPr/>
        </p:nvPicPr>
        <p:blipFill>
          <a:blip r:embed="rId3"/>
          <a:stretch>
            <a:fillRect/>
          </a:stretch>
        </p:blipFill>
        <p:spPr>
          <a:xfrm>
            <a:off x="5240724" y="3220409"/>
            <a:ext cx="1056923" cy="1160010"/>
          </a:xfrm>
          <a:prstGeom prst="rect">
            <a:avLst/>
          </a:prstGeom>
        </p:spPr>
      </p:pic>
      <p:grpSp>
        <p:nvGrpSpPr>
          <p:cNvPr id="4" name="グループ化 3"/>
          <p:cNvGrpSpPr/>
          <p:nvPr/>
        </p:nvGrpSpPr>
        <p:grpSpPr>
          <a:xfrm>
            <a:off x="4420795" y="3210575"/>
            <a:ext cx="1067585" cy="1179678"/>
            <a:chOff x="7086202" y="3175887"/>
            <a:chExt cx="1462375" cy="1572904"/>
          </a:xfrm>
        </p:grpSpPr>
        <p:pic>
          <p:nvPicPr>
            <p:cNvPr id="3" name="図 2"/>
            <p:cNvPicPr>
              <a:picLocks noChangeAspect="1"/>
            </p:cNvPicPr>
            <p:nvPr/>
          </p:nvPicPr>
          <p:blipFill>
            <a:blip r:embed="rId4"/>
            <a:stretch>
              <a:fillRect/>
            </a:stretch>
          </p:blipFill>
          <p:spPr>
            <a:xfrm>
              <a:off x="7404417" y="3510316"/>
              <a:ext cx="1144160" cy="963251"/>
            </a:xfrm>
            <a:prstGeom prst="rect">
              <a:avLst/>
            </a:prstGeom>
          </p:spPr>
        </p:pic>
        <p:pic>
          <p:nvPicPr>
            <p:cNvPr id="2" name="図 1"/>
            <p:cNvPicPr>
              <a:picLocks noChangeAspect="1"/>
            </p:cNvPicPr>
            <p:nvPr/>
          </p:nvPicPr>
          <p:blipFill>
            <a:blip r:embed="rId5"/>
            <a:stretch>
              <a:fillRect/>
            </a:stretch>
          </p:blipFill>
          <p:spPr>
            <a:xfrm>
              <a:off x="7086202" y="3175887"/>
              <a:ext cx="579170" cy="1572904"/>
            </a:xfrm>
            <a:prstGeom prst="rect">
              <a:avLst/>
            </a:prstGeom>
          </p:spPr>
        </p:pic>
      </p:grpSp>
      <p:sp>
        <p:nvSpPr>
          <p:cNvPr id="30" name="円柱 29"/>
          <p:cNvSpPr/>
          <p:nvPr/>
        </p:nvSpPr>
        <p:spPr>
          <a:xfrm rot="16200000">
            <a:off x="3859016" y="3366637"/>
            <a:ext cx="714379" cy="90389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円/楕円 28"/>
          <p:cNvSpPr/>
          <p:nvPr/>
        </p:nvSpPr>
        <p:spPr>
          <a:xfrm>
            <a:off x="3570737" y="3210575"/>
            <a:ext cx="427957" cy="116966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円柱 27"/>
          <p:cNvSpPr/>
          <p:nvPr/>
        </p:nvSpPr>
        <p:spPr>
          <a:xfrm rot="16200000">
            <a:off x="3074739" y="3415237"/>
            <a:ext cx="720581" cy="80050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円/楕円 26"/>
          <p:cNvSpPr/>
          <p:nvPr/>
        </p:nvSpPr>
        <p:spPr>
          <a:xfrm>
            <a:off x="2808815" y="3210578"/>
            <a:ext cx="394106" cy="11785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23" name="グループ化 22"/>
          <p:cNvGrpSpPr/>
          <p:nvPr/>
        </p:nvGrpSpPr>
        <p:grpSpPr>
          <a:xfrm>
            <a:off x="2050522" y="3228360"/>
            <a:ext cx="1025006" cy="1178556"/>
            <a:chOff x="3873146" y="3199600"/>
            <a:chExt cx="1572161" cy="1571408"/>
          </a:xfrm>
        </p:grpSpPr>
        <p:sp>
          <p:nvSpPr>
            <p:cNvPr id="22" name="円柱 21"/>
            <p:cNvSpPr/>
            <p:nvPr/>
          </p:nvSpPr>
          <p:spPr>
            <a:xfrm rot="16200000">
              <a:off x="4333755" y="3343931"/>
              <a:ext cx="952219" cy="127088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円/楕円 20"/>
            <p:cNvSpPr/>
            <p:nvPr/>
          </p:nvSpPr>
          <p:spPr>
            <a:xfrm>
              <a:off x="3873146" y="3199600"/>
              <a:ext cx="606388" cy="157140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20" name="円柱 19"/>
          <p:cNvSpPr/>
          <p:nvPr/>
        </p:nvSpPr>
        <p:spPr>
          <a:xfrm rot="16200000">
            <a:off x="1546764" y="3395750"/>
            <a:ext cx="712345" cy="8348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円/楕円 17"/>
          <p:cNvSpPr/>
          <p:nvPr/>
        </p:nvSpPr>
        <p:spPr>
          <a:xfrm>
            <a:off x="1293316" y="3219468"/>
            <a:ext cx="419673" cy="116966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円柱 12"/>
          <p:cNvSpPr/>
          <p:nvPr/>
        </p:nvSpPr>
        <p:spPr>
          <a:xfrm rot="16200000">
            <a:off x="736742" y="3365971"/>
            <a:ext cx="698201" cy="87666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円/楕円 13"/>
          <p:cNvSpPr/>
          <p:nvPr/>
        </p:nvSpPr>
        <p:spPr>
          <a:xfrm>
            <a:off x="463325" y="3228360"/>
            <a:ext cx="462337" cy="1169664"/>
          </a:xfrm>
          <a:prstGeom prst="ellipse">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6" name="直線コネクタ 15"/>
          <p:cNvCxnSpPr/>
          <p:nvPr/>
        </p:nvCxnSpPr>
        <p:spPr>
          <a:xfrm flipH="1">
            <a:off x="666395" y="2667446"/>
            <a:ext cx="36991" cy="219296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円/楕円 10"/>
          <p:cNvSpPr/>
          <p:nvPr/>
        </p:nvSpPr>
        <p:spPr>
          <a:xfrm>
            <a:off x="601594" y="3644245"/>
            <a:ext cx="152865" cy="3444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5" name="直線矢印コネクタ 4"/>
          <p:cNvCxnSpPr/>
          <p:nvPr/>
        </p:nvCxnSpPr>
        <p:spPr>
          <a:xfrm>
            <a:off x="154113" y="3822616"/>
            <a:ext cx="8849006"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6"/>
          <a:stretch>
            <a:fillRect/>
          </a:stretch>
        </p:blipFill>
        <p:spPr>
          <a:xfrm>
            <a:off x="376248" y="4655437"/>
            <a:ext cx="603557" cy="370364"/>
          </a:xfrm>
          <a:prstGeom prst="rect">
            <a:avLst/>
          </a:prstGeom>
        </p:spPr>
      </p:pic>
      <p:pic>
        <p:nvPicPr>
          <p:cNvPr id="31" name="図 30"/>
          <p:cNvPicPr>
            <a:picLocks noChangeAspect="1"/>
          </p:cNvPicPr>
          <p:nvPr/>
        </p:nvPicPr>
        <p:blipFill>
          <a:blip r:embed="rId7"/>
          <a:stretch>
            <a:fillRect/>
          </a:stretch>
        </p:blipFill>
        <p:spPr>
          <a:xfrm>
            <a:off x="1212480" y="4655000"/>
            <a:ext cx="603557" cy="374936"/>
          </a:xfrm>
          <a:prstGeom prst="rect">
            <a:avLst/>
          </a:prstGeom>
        </p:spPr>
      </p:pic>
      <p:pic>
        <p:nvPicPr>
          <p:cNvPr id="32" name="図 31"/>
          <p:cNvPicPr>
            <a:picLocks noChangeAspect="1"/>
          </p:cNvPicPr>
          <p:nvPr/>
        </p:nvPicPr>
        <p:blipFill>
          <a:blip r:embed="rId8"/>
          <a:stretch>
            <a:fillRect/>
          </a:stretch>
        </p:blipFill>
        <p:spPr>
          <a:xfrm>
            <a:off x="2052819" y="4644467"/>
            <a:ext cx="603557" cy="374936"/>
          </a:xfrm>
          <a:prstGeom prst="rect">
            <a:avLst/>
          </a:prstGeom>
        </p:spPr>
      </p:pic>
      <p:pic>
        <p:nvPicPr>
          <p:cNvPr id="35" name="図 34"/>
          <p:cNvPicPr>
            <a:picLocks noChangeAspect="1"/>
          </p:cNvPicPr>
          <p:nvPr/>
        </p:nvPicPr>
        <p:blipFill>
          <a:blip r:embed="rId9"/>
          <a:stretch>
            <a:fillRect/>
          </a:stretch>
        </p:blipFill>
        <p:spPr>
          <a:xfrm>
            <a:off x="3669643" y="4631725"/>
            <a:ext cx="603557" cy="374936"/>
          </a:xfrm>
          <a:prstGeom prst="rect">
            <a:avLst/>
          </a:prstGeom>
        </p:spPr>
      </p:pic>
      <p:sp>
        <p:nvSpPr>
          <p:cNvPr id="37" name="正方形/長方形 36"/>
          <p:cNvSpPr/>
          <p:nvPr/>
        </p:nvSpPr>
        <p:spPr>
          <a:xfrm>
            <a:off x="815113" y="2584878"/>
            <a:ext cx="356834" cy="29582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E1</a:t>
            </a:r>
            <a:endParaRPr lang="ja-JP" altLang="en-US" sz="1350" dirty="0"/>
          </a:p>
        </p:txBody>
      </p:sp>
      <p:pic>
        <p:nvPicPr>
          <p:cNvPr id="44" name="図 43"/>
          <p:cNvPicPr>
            <a:picLocks noChangeAspect="1"/>
          </p:cNvPicPr>
          <p:nvPr/>
        </p:nvPicPr>
        <p:blipFill>
          <a:blip r:embed="rId10"/>
          <a:stretch>
            <a:fillRect/>
          </a:stretch>
        </p:blipFill>
        <p:spPr>
          <a:xfrm>
            <a:off x="2882496" y="4646752"/>
            <a:ext cx="603557" cy="370364"/>
          </a:xfrm>
          <a:prstGeom prst="rect">
            <a:avLst/>
          </a:prstGeom>
        </p:spPr>
      </p:pic>
      <p:pic>
        <p:nvPicPr>
          <p:cNvPr id="45" name="図 44"/>
          <p:cNvPicPr>
            <a:picLocks noChangeAspect="1"/>
          </p:cNvPicPr>
          <p:nvPr/>
        </p:nvPicPr>
        <p:blipFill>
          <a:blip r:embed="rId11"/>
          <a:stretch>
            <a:fillRect/>
          </a:stretch>
        </p:blipFill>
        <p:spPr>
          <a:xfrm>
            <a:off x="1524172" y="2581470"/>
            <a:ext cx="386822" cy="341046"/>
          </a:xfrm>
          <a:prstGeom prst="rect">
            <a:avLst/>
          </a:prstGeom>
        </p:spPr>
      </p:pic>
      <p:pic>
        <p:nvPicPr>
          <p:cNvPr id="46" name="図 45"/>
          <p:cNvPicPr>
            <a:picLocks noChangeAspect="1"/>
          </p:cNvPicPr>
          <p:nvPr/>
        </p:nvPicPr>
        <p:blipFill>
          <a:blip r:embed="rId12"/>
          <a:stretch>
            <a:fillRect/>
          </a:stretch>
        </p:blipFill>
        <p:spPr>
          <a:xfrm>
            <a:off x="2320381" y="2570020"/>
            <a:ext cx="411405" cy="352496"/>
          </a:xfrm>
          <a:prstGeom prst="rect">
            <a:avLst/>
          </a:prstGeom>
        </p:spPr>
      </p:pic>
      <p:pic>
        <p:nvPicPr>
          <p:cNvPr id="47" name="図 46"/>
          <p:cNvPicPr>
            <a:picLocks noChangeAspect="1"/>
          </p:cNvPicPr>
          <p:nvPr/>
        </p:nvPicPr>
        <p:blipFill>
          <a:blip r:embed="rId13"/>
          <a:stretch>
            <a:fillRect/>
          </a:stretch>
        </p:blipFill>
        <p:spPr>
          <a:xfrm>
            <a:off x="3075530" y="2569152"/>
            <a:ext cx="410523" cy="346504"/>
          </a:xfrm>
          <a:prstGeom prst="rect">
            <a:avLst/>
          </a:prstGeom>
        </p:spPr>
      </p:pic>
      <p:pic>
        <p:nvPicPr>
          <p:cNvPr id="49" name="図 48"/>
          <p:cNvPicPr>
            <a:picLocks noChangeAspect="1"/>
          </p:cNvPicPr>
          <p:nvPr/>
        </p:nvPicPr>
        <p:blipFill>
          <a:blip r:embed="rId14"/>
          <a:stretch>
            <a:fillRect/>
          </a:stretch>
        </p:blipFill>
        <p:spPr>
          <a:xfrm>
            <a:off x="3922502" y="2569152"/>
            <a:ext cx="361728" cy="361728"/>
          </a:xfrm>
          <a:prstGeom prst="rect">
            <a:avLst/>
          </a:prstGeom>
        </p:spPr>
      </p:pic>
      <p:sp>
        <p:nvSpPr>
          <p:cNvPr id="51" name="正方形/長方形 50"/>
          <p:cNvSpPr/>
          <p:nvPr/>
        </p:nvSpPr>
        <p:spPr>
          <a:xfrm>
            <a:off x="4773280" y="2575732"/>
            <a:ext cx="356834" cy="29582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E6</a:t>
            </a:r>
            <a:endParaRPr lang="ja-JP" altLang="en-US" sz="1350" dirty="0"/>
          </a:p>
        </p:txBody>
      </p:sp>
      <p:sp>
        <p:nvSpPr>
          <p:cNvPr id="52" name="正方形/長方形 51"/>
          <p:cNvSpPr/>
          <p:nvPr/>
        </p:nvSpPr>
        <p:spPr>
          <a:xfrm>
            <a:off x="5619163" y="2594491"/>
            <a:ext cx="356834" cy="29582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E7</a:t>
            </a:r>
            <a:endParaRPr lang="ja-JP" altLang="en-US" sz="1350" dirty="0"/>
          </a:p>
        </p:txBody>
      </p:sp>
      <p:sp>
        <p:nvSpPr>
          <p:cNvPr id="53" name="正方形/長方形 52"/>
          <p:cNvSpPr/>
          <p:nvPr/>
        </p:nvSpPr>
        <p:spPr>
          <a:xfrm>
            <a:off x="6423393" y="2594491"/>
            <a:ext cx="356834" cy="29582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E8</a:t>
            </a:r>
            <a:endParaRPr lang="ja-JP" altLang="en-US" sz="1350" dirty="0"/>
          </a:p>
        </p:txBody>
      </p:sp>
      <p:sp>
        <p:nvSpPr>
          <p:cNvPr id="54" name="正方形/長方形 53"/>
          <p:cNvSpPr/>
          <p:nvPr/>
        </p:nvSpPr>
        <p:spPr>
          <a:xfrm>
            <a:off x="7227623" y="2594491"/>
            <a:ext cx="356834" cy="29582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E9</a:t>
            </a:r>
            <a:endParaRPr lang="ja-JP" altLang="en-US" sz="1350" dirty="0"/>
          </a:p>
        </p:txBody>
      </p:sp>
      <p:sp>
        <p:nvSpPr>
          <p:cNvPr id="55" name="正方形/長方形 54"/>
          <p:cNvSpPr/>
          <p:nvPr/>
        </p:nvSpPr>
        <p:spPr>
          <a:xfrm>
            <a:off x="7961507" y="2593130"/>
            <a:ext cx="532304" cy="2740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E10</a:t>
            </a:r>
            <a:endParaRPr lang="ja-JP" altLang="en-US" sz="1350" dirty="0"/>
          </a:p>
        </p:txBody>
      </p:sp>
      <p:sp>
        <p:nvSpPr>
          <p:cNvPr id="64" name="正方形/長方形 63"/>
          <p:cNvSpPr/>
          <p:nvPr/>
        </p:nvSpPr>
        <p:spPr>
          <a:xfrm>
            <a:off x="4578617" y="4663278"/>
            <a:ext cx="587621" cy="270244"/>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Foil-6</a:t>
            </a:r>
            <a:endParaRPr lang="ja-JP" altLang="en-US" sz="1350" dirty="0"/>
          </a:p>
        </p:txBody>
      </p:sp>
      <p:sp>
        <p:nvSpPr>
          <p:cNvPr id="68" name="正方形/長方形 67"/>
          <p:cNvSpPr/>
          <p:nvPr/>
        </p:nvSpPr>
        <p:spPr>
          <a:xfrm>
            <a:off x="5502820" y="4638552"/>
            <a:ext cx="587621" cy="270244"/>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Foil-7</a:t>
            </a:r>
            <a:endParaRPr lang="ja-JP" altLang="en-US" sz="1350" dirty="0"/>
          </a:p>
        </p:txBody>
      </p:sp>
      <p:sp>
        <p:nvSpPr>
          <p:cNvPr id="69" name="正方形/長方形 68"/>
          <p:cNvSpPr/>
          <p:nvPr/>
        </p:nvSpPr>
        <p:spPr>
          <a:xfrm>
            <a:off x="6411721" y="4619792"/>
            <a:ext cx="587621" cy="270244"/>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Foil-8</a:t>
            </a:r>
            <a:endParaRPr lang="ja-JP" altLang="en-US" sz="1350" dirty="0"/>
          </a:p>
        </p:txBody>
      </p:sp>
      <p:sp>
        <p:nvSpPr>
          <p:cNvPr id="70" name="正方形/長方形 69"/>
          <p:cNvSpPr/>
          <p:nvPr/>
        </p:nvSpPr>
        <p:spPr>
          <a:xfrm>
            <a:off x="7240095" y="4619792"/>
            <a:ext cx="587621" cy="270244"/>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Foil-9</a:t>
            </a:r>
            <a:endParaRPr lang="ja-JP" altLang="en-US" sz="1350" dirty="0"/>
          </a:p>
        </p:txBody>
      </p:sp>
      <p:sp>
        <p:nvSpPr>
          <p:cNvPr id="71" name="正方形/長方形 70"/>
          <p:cNvSpPr/>
          <p:nvPr/>
        </p:nvSpPr>
        <p:spPr>
          <a:xfrm>
            <a:off x="8082196" y="4619794"/>
            <a:ext cx="696992" cy="25392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Foil-10</a:t>
            </a:r>
            <a:endParaRPr lang="ja-JP" altLang="en-US" sz="1350" dirty="0"/>
          </a:p>
        </p:txBody>
      </p:sp>
      <p:sp>
        <p:nvSpPr>
          <p:cNvPr id="73" name="タイトル 1"/>
          <p:cNvSpPr>
            <a:spLocks noGrp="1"/>
          </p:cNvSpPr>
          <p:nvPr>
            <p:ph type="title"/>
          </p:nvPr>
        </p:nvSpPr>
        <p:spPr>
          <a:xfrm>
            <a:off x="721820" y="910724"/>
            <a:ext cx="3730299" cy="581025"/>
          </a:xfrm>
        </p:spPr>
        <p:txBody>
          <a:bodyPr>
            <a:normAutofit/>
          </a:bodyPr>
          <a:lstStyle/>
          <a:p>
            <a:r>
              <a:rPr lang="en-US" altLang="ja-JP" sz="1500" b="1" i="1" dirty="0"/>
              <a:t>GEANT4  Simulation of proton beam emittance </a:t>
            </a:r>
            <a:br>
              <a:rPr lang="en-US" altLang="ja-JP" sz="1500" b="1" i="1" dirty="0"/>
            </a:br>
            <a:r>
              <a:rPr lang="en-US" altLang="ja-JP" sz="1500" b="1" i="1" dirty="0"/>
              <a:t>and energy spread for potential value</a:t>
            </a:r>
            <a:endParaRPr lang="ja-JP" altLang="en-US" sz="1500" b="1" i="1" dirty="0"/>
          </a:p>
        </p:txBody>
      </p:sp>
      <p:cxnSp>
        <p:nvCxnSpPr>
          <p:cNvPr id="76" name="直線矢印コネクタ 75"/>
          <p:cNvCxnSpPr/>
          <p:nvPr/>
        </p:nvCxnSpPr>
        <p:spPr>
          <a:xfrm>
            <a:off x="4461094" y="2353184"/>
            <a:ext cx="24916" cy="2168882"/>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3642653" y="2366809"/>
            <a:ext cx="26493" cy="2155259"/>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2792982" y="2315926"/>
            <a:ext cx="17351" cy="2259388"/>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H="1">
            <a:off x="2120232" y="2283521"/>
            <a:ext cx="2143" cy="2238547"/>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a:off x="1299970" y="2315926"/>
            <a:ext cx="23762" cy="2206140"/>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962654" y="1949607"/>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plane-1</a:t>
            </a:r>
            <a:endParaRPr lang="ja-JP" altLang="en-US" sz="1350" dirty="0"/>
          </a:p>
        </p:txBody>
      </p:sp>
      <p:sp>
        <p:nvSpPr>
          <p:cNvPr id="92" name="正方形/長方形 91"/>
          <p:cNvSpPr/>
          <p:nvPr/>
        </p:nvSpPr>
        <p:spPr>
          <a:xfrm>
            <a:off x="1721878" y="1959691"/>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plane-2</a:t>
            </a:r>
            <a:endParaRPr lang="ja-JP" altLang="en-US" sz="1350" dirty="0"/>
          </a:p>
        </p:txBody>
      </p:sp>
      <p:sp>
        <p:nvSpPr>
          <p:cNvPr id="93" name="正方形/長方形 92"/>
          <p:cNvSpPr/>
          <p:nvPr/>
        </p:nvSpPr>
        <p:spPr>
          <a:xfrm>
            <a:off x="2502529" y="1968272"/>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plane-3</a:t>
            </a:r>
            <a:endParaRPr lang="ja-JP" altLang="en-US" sz="1350" dirty="0"/>
          </a:p>
        </p:txBody>
      </p:sp>
      <p:sp>
        <p:nvSpPr>
          <p:cNvPr id="94" name="正方形/長方形 93"/>
          <p:cNvSpPr/>
          <p:nvPr/>
        </p:nvSpPr>
        <p:spPr>
          <a:xfrm>
            <a:off x="3316462" y="1967540"/>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plane-4</a:t>
            </a:r>
            <a:endParaRPr lang="ja-JP" altLang="en-US" sz="1350" dirty="0"/>
          </a:p>
        </p:txBody>
      </p:sp>
      <p:sp>
        <p:nvSpPr>
          <p:cNvPr id="95" name="正方形/長方形 94"/>
          <p:cNvSpPr/>
          <p:nvPr/>
        </p:nvSpPr>
        <p:spPr>
          <a:xfrm>
            <a:off x="4114802" y="1973136"/>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plane-5</a:t>
            </a:r>
            <a:endParaRPr lang="ja-JP" altLang="en-US" sz="1350" dirty="0"/>
          </a:p>
        </p:txBody>
      </p:sp>
      <p:sp>
        <p:nvSpPr>
          <p:cNvPr id="96" name="正方形/長方形 95"/>
          <p:cNvSpPr/>
          <p:nvPr/>
        </p:nvSpPr>
        <p:spPr>
          <a:xfrm>
            <a:off x="4919652" y="1959691"/>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plane-6</a:t>
            </a:r>
            <a:endParaRPr lang="ja-JP" altLang="en-US" sz="1350" dirty="0"/>
          </a:p>
        </p:txBody>
      </p:sp>
      <p:sp>
        <p:nvSpPr>
          <p:cNvPr id="97" name="正方形/長方形 96"/>
          <p:cNvSpPr/>
          <p:nvPr/>
        </p:nvSpPr>
        <p:spPr>
          <a:xfrm>
            <a:off x="5733585" y="1974554"/>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plane-7</a:t>
            </a:r>
            <a:endParaRPr lang="ja-JP" altLang="en-US" sz="1350" dirty="0"/>
          </a:p>
        </p:txBody>
      </p:sp>
      <p:sp>
        <p:nvSpPr>
          <p:cNvPr id="98" name="正方形/長方形 97"/>
          <p:cNvSpPr/>
          <p:nvPr/>
        </p:nvSpPr>
        <p:spPr>
          <a:xfrm>
            <a:off x="6580745" y="1979034"/>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plane-8</a:t>
            </a:r>
            <a:endParaRPr lang="ja-JP" altLang="en-US" sz="1350" dirty="0"/>
          </a:p>
        </p:txBody>
      </p:sp>
      <p:sp>
        <p:nvSpPr>
          <p:cNvPr id="99" name="正方形/長方形 98"/>
          <p:cNvSpPr/>
          <p:nvPr/>
        </p:nvSpPr>
        <p:spPr>
          <a:xfrm>
            <a:off x="7390492" y="1981583"/>
            <a:ext cx="674632" cy="30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plane-9</a:t>
            </a:r>
            <a:endParaRPr lang="ja-JP" altLang="en-US" sz="1350" dirty="0"/>
          </a:p>
        </p:txBody>
      </p:sp>
      <p:sp>
        <p:nvSpPr>
          <p:cNvPr id="100" name="正方形/長方形 99"/>
          <p:cNvSpPr/>
          <p:nvPr/>
        </p:nvSpPr>
        <p:spPr>
          <a:xfrm>
            <a:off x="8185857" y="1959691"/>
            <a:ext cx="714137" cy="3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plane-10</a:t>
            </a:r>
            <a:endParaRPr lang="ja-JP" altLang="en-US" sz="1350" dirty="0"/>
          </a:p>
        </p:txBody>
      </p:sp>
      <p:pic>
        <p:nvPicPr>
          <p:cNvPr id="108" name="図 107"/>
          <p:cNvPicPr>
            <a:picLocks noChangeAspect="1"/>
          </p:cNvPicPr>
          <p:nvPr/>
        </p:nvPicPr>
        <p:blipFill>
          <a:blip r:embed="rId15"/>
          <a:stretch>
            <a:fillRect/>
          </a:stretch>
        </p:blipFill>
        <p:spPr>
          <a:xfrm>
            <a:off x="5213572" y="2254094"/>
            <a:ext cx="196613" cy="2341067"/>
          </a:xfrm>
          <a:prstGeom prst="rect">
            <a:avLst/>
          </a:prstGeom>
        </p:spPr>
      </p:pic>
      <p:pic>
        <p:nvPicPr>
          <p:cNvPr id="109" name="図 108"/>
          <p:cNvPicPr>
            <a:picLocks noChangeAspect="1"/>
          </p:cNvPicPr>
          <p:nvPr/>
        </p:nvPicPr>
        <p:blipFill>
          <a:blip r:embed="rId15"/>
          <a:stretch>
            <a:fillRect/>
          </a:stretch>
        </p:blipFill>
        <p:spPr>
          <a:xfrm>
            <a:off x="6037377" y="2248464"/>
            <a:ext cx="196613" cy="2341067"/>
          </a:xfrm>
          <a:prstGeom prst="rect">
            <a:avLst/>
          </a:prstGeom>
        </p:spPr>
      </p:pic>
      <p:pic>
        <p:nvPicPr>
          <p:cNvPr id="110" name="図 109"/>
          <p:cNvPicPr>
            <a:picLocks noChangeAspect="1"/>
          </p:cNvPicPr>
          <p:nvPr/>
        </p:nvPicPr>
        <p:blipFill>
          <a:blip r:embed="rId15"/>
          <a:stretch>
            <a:fillRect/>
          </a:stretch>
        </p:blipFill>
        <p:spPr>
          <a:xfrm>
            <a:off x="6861525" y="2283522"/>
            <a:ext cx="196613" cy="2341067"/>
          </a:xfrm>
          <a:prstGeom prst="rect">
            <a:avLst/>
          </a:prstGeom>
        </p:spPr>
      </p:pic>
      <p:pic>
        <p:nvPicPr>
          <p:cNvPr id="111" name="図 110"/>
          <p:cNvPicPr>
            <a:picLocks noChangeAspect="1"/>
          </p:cNvPicPr>
          <p:nvPr/>
        </p:nvPicPr>
        <p:blipFill>
          <a:blip r:embed="rId15"/>
          <a:stretch>
            <a:fillRect/>
          </a:stretch>
        </p:blipFill>
        <p:spPr>
          <a:xfrm>
            <a:off x="7705191" y="2281401"/>
            <a:ext cx="196613" cy="2341067"/>
          </a:xfrm>
          <a:prstGeom prst="rect">
            <a:avLst/>
          </a:prstGeom>
        </p:spPr>
      </p:pic>
      <p:pic>
        <p:nvPicPr>
          <p:cNvPr id="112" name="図 111"/>
          <p:cNvPicPr>
            <a:picLocks noChangeAspect="1"/>
          </p:cNvPicPr>
          <p:nvPr/>
        </p:nvPicPr>
        <p:blipFill>
          <a:blip r:embed="rId15"/>
          <a:stretch>
            <a:fillRect/>
          </a:stretch>
        </p:blipFill>
        <p:spPr>
          <a:xfrm>
            <a:off x="8632395" y="2248464"/>
            <a:ext cx="196613" cy="2341067"/>
          </a:xfrm>
          <a:prstGeom prst="rect">
            <a:avLst/>
          </a:prstGeom>
        </p:spPr>
      </p:pic>
      <p:sp>
        <p:nvSpPr>
          <p:cNvPr id="113" name="円柱 112"/>
          <p:cNvSpPr/>
          <p:nvPr/>
        </p:nvSpPr>
        <p:spPr>
          <a:xfrm rot="16200000">
            <a:off x="3805663" y="-618915"/>
            <a:ext cx="1517012" cy="8862995"/>
          </a:xfrm>
          <a:prstGeom prst="can">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円柱 113"/>
          <p:cNvSpPr/>
          <p:nvPr/>
        </p:nvSpPr>
        <p:spPr>
          <a:xfrm rot="16200000">
            <a:off x="3885982" y="-524404"/>
            <a:ext cx="1336083" cy="8691940"/>
          </a:xfrm>
          <a:prstGeom prst="can">
            <a:avLst>
              <a:gd name="adj" fmla="val 18080"/>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15" name="図 114"/>
          <p:cNvPicPr>
            <a:picLocks noChangeAspect="1"/>
          </p:cNvPicPr>
          <p:nvPr/>
        </p:nvPicPr>
        <p:blipFill>
          <a:blip r:embed="rId16"/>
          <a:stretch>
            <a:fillRect/>
          </a:stretch>
        </p:blipFill>
        <p:spPr>
          <a:xfrm>
            <a:off x="114123" y="1267242"/>
            <a:ext cx="793259" cy="1293567"/>
          </a:xfrm>
          <a:prstGeom prst="rect">
            <a:avLst/>
          </a:prstGeom>
        </p:spPr>
      </p:pic>
      <p:sp>
        <p:nvSpPr>
          <p:cNvPr id="116" name="正方形/長方形 115"/>
          <p:cNvSpPr/>
          <p:nvPr/>
        </p:nvSpPr>
        <p:spPr>
          <a:xfrm>
            <a:off x="1721880" y="1469227"/>
            <a:ext cx="3287247" cy="369332"/>
          </a:xfrm>
          <a:prstGeom prst="rect">
            <a:avLst/>
          </a:prstGeom>
        </p:spPr>
        <p:txBody>
          <a:bodyPr wrap="none">
            <a:spAutoFit/>
          </a:bodyPr>
          <a:lstStyle/>
          <a:p>
            <a:r>
              <a:rPr lang="en-US" altLang="ja-JP" i="1" dirty="0"/>
              <a:t>Carbon foil moderator and E </a:t>
            </a:r>
            <a:r>
              <a:rPr lang="en-US" altLang="ja-JP" i="1" dirty="0" smtClean="0"/>
              <a:t>field</a:t>
            </a:r>
            <a:endParaRPr lang="en-US" altLang="ja-JP" i="1" dirty="0"/>
          </a:p>
        </p:txBody>
      </p:sp>
      <p:sp>
        <p:nvSpPr>
          <p:cNvPr id="118" name="曲折矢印 117"/>
          <p:cNvSpPr/>
          <p:nvPr/>
        </p:nvSpPr>
        <p:spPr>
          <a:xfrm rot="16200000">
            <a:off x="4172832" y="4716005"/>
            <a:ext cx="768691" cy="527001"/>
          </a:xfrm>
          <a:prstGeom prst="bentArrow">
            <a:avLst>
              <a:gd name="adj1" fmla="val 12229"/>
              <a:gd name="adj2" fmla="val 28548"/>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19" name="正方形/長方形 118"/>
          <p:cNvSpPr/>
          <p:nvPr/>
        </p:nvSpPr>
        <p:spPr>
          <a:xfrm>
            <a:off x="4828026" y="5089376"/>
            <a:ext cx="1585550" cy="4994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smtClean="0"/>
              <a:t>(Solenoid</a:t>
            </a:r>
            <a:r>
              <a:rPr lang="en-US" altLang="ja-JP" sz="1350" dirty="0"/>
              <a:t>: constant longitudinal B </a:t>
            </a:r>
            <a:r>
              <a:rPr lang="en-US" altLang="ja-JP" sz="1350" dirty="0" smtClean="0"/>
              <a:t>field)</a:t>
            </a:r>
            <a:endParaRPr lang="ja-JP" altLang="en-US" sz="1350" dirty="0"/>
          </a:p>
        </p:txBody>
      </p:sp>
      <p:sp>
        <p:nvSpPr>
          <p:cNvPr id="9" name="正方形/長方形 8"/>
          <p:cNvSpPr/>
          <p:nvPr/>
        </p:nvSpPr>
        <p:spPr>
          <a:xfrm>
            <a:off x="352891" y="5158701"/>
            <a:ext cx="1284394" cy="601967"/>
          </a:xfrm>
          <a:prstGeom prst="rect">
            <a:avLst/>
          </a:prstGeom>
          <a:solidFill>
            <a:srgbClr val="F33D6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ja-JP" sz="1350" dirty="0"/>
              <a:t>proton 35 keV</a:t>
            </a:r>
          </a:p>
          <a:p>
            <a:pPr algn="ctr"/>
            <a:r>
              <a:rPr lang="en-US" altLang="ja-JP" sz="1350" dirty="0"/>
              <a:t>2mm x 2mm parallel</a:t>
            </a:r>
            <a:endParaRPr lang="ja-JP" altLang="en-US" sz="1350" dirty="0"/>
          </a:p>
        </p:txBody>
      </p:sp>
      <p:sp>
        <p:nvSpPr>
          <p:cNvPr id="12" name="正方形/長方形 11"/>
          <p:cNvSpPr/>
          <p:nvPr/>
        </p:nvSpPr>
        <p:spPr>
          <a:xfrm>
            <a:off x="1910996" y="5158701"/>
            <a:ext cx="971501" cy="37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ja-JP" sz="1350" dirty="0"/>
              <a:t>carbon foil, 10 </a:t>
            </a:r>
            <a:r>
              <a:rPr lang="en-US" altLang="ja-JP" sz="1350" dirty="0">
                <a:latin typeface="Symbol" panose="05050102010706020507" pitchFamily="18" charset="2"/>
              </a:rPr>
              <a:t>m</a:t>
            </a:r>
            <a:r>
              <a:rPr lang="en-US" altLang="ja-JP" sz="1350" dirty="0"/>
              <a:t>g/cm2 </a:t>
            </a:r>
            <a:endParaRPr lang="ja-JP" altLang="en-US" sz="1350" dirty="0"/>
          </a:p>
        </p:txBody>
      </p:sp>
      <p:sp>
        <p:nvSpPr>
          <p:cNvPr id="15" name="正方形/長方形 14"/>
          <p:cNvSpPr/>
          <p:nvPr/>
        </p:nvSpPr>
        <p:spPr>
          <a:xfrm>
            <a:off x="123634" y="194316"/>
            <a:ext cx="2768515" cy="584775"/>
          </a:xfrm>
          <a:prstGeom prst="rect">
            <a:avLst/>
          </a:prstGeom>
        </p:spPr>
        <p:txBody>
          <a:bodyPr wrap="none">
            <a:spAutoFit/>
          </a:bodyPr>
          <a:lstStyle/>
          <a:p>
            <a:r>
              <a:rPr lang="en-US" altLang="ja-JP" sz="3200" b="1" i="1" dirty="0" smtClean="0"/>
              <a:t>GEANT4</a:t>
            </a:r>
            <a:r>
              <a:rPr lang="en-US" altLang="ja-JP" sz="2000" b="1" i="1" dirty="0" smtClean="0"/>
              <a:t> </a:t>
            </a:r>
            <a:r>
              <a:rPr lang="en-US" altLang="ja-JP" sz="2000" b="1" i="1" dirty="0"/>
              <a:t>Simulation</a:t>
            </a:r>
            <a:endParaRPr lang="ja-JP" altLang="en-US" sz="2000" b="1" i="1" dirty="0"/>
          </a:p>
        </p:txBody>
      </p:sp>
      <p:sp>
        <p:nvSpPr>
          <p:cNvPr id="17" name="フッター プレースホルダー 16"/>
          <p:cNvSpPr>
            <a:spLocks noGrp="1"/>
          </p:cNvSpPr>
          <p:nvPr>
            <p:ph type="ftr" sz="quarter" idx="11"/>
          </p:nvPr>
        </p:nvSpPr>
        <p:spPr/>
        <p:txBody>
          <a:bodyPr/>
          <a:lstStyle/>
          <a:p>
            <a:r>
              <a:rPr kumimoji="1" lang="de-DE" altLang="ja-JP" smtClean="0"/>
              <a:t>Y-K 28 Dec 2017</a:t>
            </a:r>
            <a:endParaRPr kumimoji="1" lang="ja-JP" altLang="en-US"/>
          </a:p>
        </p:txBody>
      </p:sp>
      <p:sp>
        <p:nvSpPr>
          <p:cNvPr id="75" name="正方形/長方形 74"/>
          <p:cNvSpPr/>
          <p:nvPr/>
        </p:nvSpPr>
        <p:spPr>
          <a:xfrm>
            <a:off x="7429083" y="182016"/>
            <a:ext cx="1327857" cy="1181167"/>
          </a:xfrm>
          <a:prstGeom prst="rect">
            <a:avLst/>
          </a:prstGeom>
          <a:solidFill>
            <a:srgbClr val="AC84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Carbon </a:t>
            </a:r>
          </a:p>
          <a:p>
            <a:pPr algn="ctr"/>
            <a:r>
              <a:rPr lang="en-US" altLang="ja-JP" dirty="0" smtClean="0"/>
              <a:t>Helium</a:t>
            </a:r>
          </a:p>
          <a:p>
            <a:pPr algn="ctr"/>
            <a:r>
              <a:rPr kumimoji="1" lang="en-US" altLang="ja-JP" dirty="0" smtClean="0"/>
              <a:t>Hydrogen</a:t>
            </a:r>
          </a:p>
          <a:p>
            <a:pPr algn="ctr"/>
            <a:r>
              <a:rPr lang="en-US" altLang="ja-JP" sz="2400" i="1" u="sng" dirty="0" smtClean="0">
                <a:solidFill>
                  <a:srgbClr val="FFFF00"/>
                </a:solidFill>
              </a:rPr>
              <a:t>Plasma</a:t>
            </a:r>
            <a:endParaRPr kumimoji="1" lang="ja-JP" altLang="en-US" sz="2400" i="1" u="sng" dirty="0">
              <a:solidFill>
                <a:srgbClr val="FFFF00"/>
              </a:solidFill>
            </a:endParaRPr>
          </a:p>
        </p:txBody>
      </p:sp>
      <p:sp>
        <p:nvSpPr>
          <p:cNvPr id="24" name="右矢印 23"/>
          <p:cNvSpPr/>
          <p:nvPr/>
        </p:nvSpPr>
        <p:spPr>
          <a:xfrm rot="8242138">
            <a:off x="6800879" y="843416"/>
            <a:ext cx="723506" cy="56532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18"/>
          <p:cNvSpPr>
            <a:spLocks noGrp="1"/>
          </p:cNvSpPr>
          <p:nvPr>
            <p:ph type="sldNum" sz="quarter" idx="12"/>
          </p:nvPr>
        </p:nvSpPr>
        <p:spPr/>
        <p:txBody>
          <a:bodyPr/>
          <a:lstStyle/>
          <a:p>
            <a:fld id="{B1D23069-BF2D-43E8-B18B-FC049A0841C9}" type="slidenum">
              <a:rPr kumimoji="1" lang="ja-JP" altLang="en-US" smtClean="0"/>
              <a:t>11</a:t>
            </a:fld>
            <a:endParaRPr kumimoji="1" lang="ja-JP" altLang="en-US" dirty="0"/>
          </a:p>
        </p:txBody>
      </p:sp>
    </p:spTree>
    <p:extLst>
      <p:ext uri="{BB962C8B-B14F-4D97-AF65-F5344CB8AC3E}">
        <p14:creationId xmlns:p14="http://schemas.microsoft.com/office/powerpoint/2010/main" val="2077386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5" name="スライド番号プレースホルダー 4"/>
          <p:cNvSpPr>
            <a:spLocks noGrp="1"/>
          </p:cNvSpPr>
          <p:nvPr>
            <p:ph type="sldNum" sz="quarter" idx="12"/>
          </p:nvPr>
        </p:nvSpPr>
        <p:spPr/>
        <p:txBody>
          <a:bodyPr/>
          <a:lstStyle/>
          <a:p>
            <a:fld id="{B8AC27C6-891D-491E-A0F5-CBCE4526051B}" type="slidenum">
              <a:rPr kumimoji="1" lang="ja-JP" altLang="en-US" smtClean="0"/>
              <a:t>12</a:t>
            </a:fld>
            <a:endParaRPr kumimoji="1" lang="ja-JP" altLang="en-US"/>
          </a:p>
        </p:txBody>
      </p:sp>
      <p:cxnSp>
        <p:nvCxnSpPr>
          <p:cNvPr id="7" name="直線矢印コネクタ 6"/>
          <p:cNvCxnSpPr/>
          <p:nvPr/>
        </p:nvCxnSpPr>
        <p:spPr>
          <a:xfrm flipV="1">
            <a:off x="960582" y="359785"/>
            <a:ext cx="36947" cy="61791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813955" y="6280734"/>
            <a:ext cx="819265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976176" y="877454"/>
            <a:ext cx="7296727" cy="546042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1" name="円弧 40"/>
          <p:cNvSpPr/>
          <p:nvPr/>
        </p:nvSpPr>
        <p:spPr>
          <a:xfrm rot="6619710">
            <a:off x="4309117" y="-1746621"/>
            <a:ext cx="502734" cy="7829055"/>
          </a:xfrm>
          <a:prstGeom prst="arc">
            <a:avLst>
              <a:gd name="adj1" fmla="val 16239933"/>
              <a:gd name="adj2" fmla="val 5345405"/>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1" name="直線矢印コネクタ 50"/>
          <p:cNvCxnSpPr>
            <a:stCxn id="41" idx="2"/>
          </p:cNvCxnSpPr>
          <p:nvPr/>
        </p:nvCxnSpPr>
        <p:spPr>
          <a:xfrm>
            <a:off x="976177" y="904366"/>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1690255" y="1436254"/>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1715085" y="1432318"/>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429163" y="1964206"/>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2429163" y="2005439"/>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151340" y="2521165"/>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3860797" y="3066509"/>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4594530" y="3590639"/>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5329540" y="4159141"/>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6029993" y="4665067"/>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6742621" y="5208519"/>
            <a:ext cx="714078" cy="1072215"/>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3151340" y="2526182"/>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3873517" y="3088158"/>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4594530" y="3586419"/>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5304445" y="4122527"/>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6046801" y="4660847"/>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6728339" y="5196955"/>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7451942" y="5737282"/>
            <a:ext cx="0" cy="5403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723900" y="904366"/>
            <a:ext cx="99118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1153564" y="396707"/>
            <a:ext cx="970965" cy="3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35 keV</a:t>
            </a:r>
            <a:endParaRPr kumimoji="1" lang="ja-JP" altLang="en-US" dirty="0"/>
          </a:p>
        </p:txBody>
      </p:sp>
      <p:sp>
        <p:nvSpPr>
          <p:cNvPr id="75" name="正方形/長方形 74"/>
          <p:cNvSpPr/>
          <p:nvPr/>
        </p:nvSpPr>
        <p:spPr>
          <a:xfrm>
            <a:off x="1101159" y="5743703"/>
            <a:ext cx="970965" cy="3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20 keV</a:t>
            </a:r>
            <a:endParaRPr kumimoji="1" lang="ja-JP" altLang="en-US" dirty="0"/>
          </a:p>
        </p:txBody>
      </p:sp>
      <p:cxnSp>
        <p:nvCxnSpPr>
          <p:cNvPr id="76" name="直線矢印コネクタ 75"/>
          <p:cNvCxnSpPr/>
          <p:nvPr/>
        </p:nvCxnSpPr>
        <p:spPr>
          <a:xfrm>
            <a:off x="3753617" y="1081517"/>
            <a:ext cx="343258" cy="540327"/>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4266480" y="1070841"/>
            <a:ext cx="1554566" cy="715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deceleration with thin foils  </a:t>
            </a:r>
            <a:endParaRPr kumimoji="1" lang="ja-JP" altLang="en-US" dirty="0"/>
          </a:p>
        </p:txBody>
      </p:sp>
      <p:cxnSp>
        <p:nvCxnSpPr>
          <p:cNvPr id="78" name="直線矢印コネクタ 77"/>
          <p:cNvCxnSpPr/>
          <p:nvPr/>
        </p:nvCxnSpPr>
        <p:spPr>
          <a:xfrm flipV="1">
            <a:off x="6457950" y="1145241"/>
            <a:ext cx="0" cy="47660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6771103" y="1073429"/>
            <a:ext cx="1906857" cy="69409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acceleration with potential  </a:t>
            </a:r>
            <a:endParaRPr kumimoji="1" lang="ja-JP" altLang="en-US" dirty="0"/>
          </a:p>
        </p:txBody>
      </p:sp>
      <p:pic>
        <p:nvPicPr>
          <p:cNvPr id="81" name="図 80"/>
          <p:cNvPicPr>
            <a:picLocks noChangeAspect="1"/>
          </p:cNvPicPr>
          <p:nvPr/>
        </p:nvPicPr>
        <p:blipFill>
          <a:blip r:embed="rId3"/>
          <a:stretch>
            <a:fillRect/>
          </a:stretch>
        </p:blipFill>
        <p:spPr>
          <a:xfrm>
            <a:off x="1345857" y="3620116"/>
            <a:ext cx="2144758" cy="1676652"/>
          </a:xfrm>
          <a:prstGeom prst="rect">
            <a:avLst/>
          </a:prstGeom>
        </p:spPr>
      </p:pic>
      <p:sp>
        <p:nvSpPr>
          <p:cNvPr id="2" name="角丸四角形 1"/>
          <p:cNvSpPr/>
          <p:nvPr/>
        </p:nvSpPr>
        <p:spPr>
          <a:xfrm>
            <a:off x="4595268" y="2659944"/>
            <a:ext cx="2133071" cy="8774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33CC"/>
                </a:solidFill>
              </a:rPr>
              <a:t>optimization</a:t>
            </a:r>
            <a:endParaRPr kumimoji="1" lang="ja-JP" altLang="en-US" sz="2400" dirty="0">
              <a:solidFill>
                <a:srgbClr val="FF33CC"/>
              </a:solidFill>
            </a:endParaRPr>
          </a:p>
        </p:txBody>
      </p:sp>
      <p:sp>
        <p:nvSpPr>
          <p:cNvPr id="3" name="正方形/長方形 2"/>
          <p:cNvSpPr/>
          <p:nvPr/>
        </p:nvSpPr>
        <p:spPr>
          <a:xfrm>
            <a:off x="43443" y="1538352"/>
            <a:ext cx="1057715" cy="112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Energy of </a:t>
            </a:r>
            <a:r>
              <a:rPr kumimoji="1" lang="ja-JP" altLang="en-US" dirty="0" smtClean="0"/>
              <a:t>（</a:t>
            </a:r>
            <a:r>
              <a:rPr kumimoji="1" lang="en-US" altLang="ja-JP" dirty="0" smtClean="0"/>
              <a:t>proton</a:t>
            </a:r>
            <a:r>
              <a:rPr kumimoji="1" lang="ja-JP" altLang="en-US" dirty="0" smtClean="0"/>
              <a:t>）</a:t>
            </a:r>
            <a:r>
              <a:rPr kumimoji="1" lang="en-US" altLang="ja-JP" dirty="0" smtClean="0"/>
              <a:t> beam </a:t>
            </a:r>
            <a:endParaRPr kumimoji="1" lang="ja-JP" altLang="en-US" dirty="0"/>
          </a:p>
        </p:txBody>
      </p:sp>
      <p:cxnSp>
        <p:nvCxnSpPr>
          <p:cNvPr id="9" name="直線コネクタ 8"/>
          <p:cNvCxnSpPr/>
          <p:nvPr/>
        </p:nvCxnSpPr>
        <p:spPr>
          <a:xfrm>
            <a:off x="814756" y="3434317"/>
            <a:ext cx="3696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02442" y="2757377"/>
            <a:ext cx="3696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14756" y="4159141"/>
            <a:ext cx="3696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13955" y="4835748"/>
            <a:ext cx="378100" cy="74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822374" y="5608713"/>
            <a:ext cx="3696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02442" y="2005439"/>
            <a:ext cx="3696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814756" y="1268819"/>
            <a:ext cx="36968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5080" y="4842"/>
            <a:ext cx="2004267" cy="369332"/>
          </a:xfrm>
          <a:prstGeom prst="rect">
            <a:avLst/>
          </a:prstGeom>
        </p:spPr>
        <p:txBody>
          <a:bodyPr wrap="none">
            <a:spAutoFit/>
          </a:bodyPr>
          <a:lstStyle/>
          <a:p>
            <a:r>
              <a:rPr lang="en-US" altLang="ja-JP" dirty="0"/>
              <a:t>GEANT4 Simulation</a:t>
            </a:r>
          </a:p>
        </p:txBody>
      </p:sp>
      <p:sp>
        <p:nvSpPr>
          <p:cNvPr id="8" name="テキスト ボックス 7"/>
          <p:cNvSpPr txBox="1"/>
          <p:nvPr/>
        </p:nvSpPr>
        <p:spPr>
          <a:xfrm>
            <a:off x="6990347" y="572280"/>
            <a:ext cx="974558" cy="523220"/>
          </a:xfrm>
          <a:prstGeom prst="rect">
            <a:avLst/>
          </a:prstGeom>
          <a:noFill/>
        </p:spPr>
        <p:txBody>
          <a:bodyPr wrap="square" rtlCol="0">
            <a:spAutoFit/>
          </a:bodyPr>
          <a:lstStyle/>
          <a:p>
            <a:r>
              <a:rPr kumimoji="1" lang="ja-JP" altLang="en-US" sz="2800" b="1" dirty="0" smtClean="0">
                <a:solidFill>
                  <a:srgbClr val="FF33CC"/>
                </a:solidFill>
              </a:rPr>
              <a:t>加速</a:t>
            </a:r>
            <a:endParaRPr kumimoji="1" lang="ja-JP" altLang="en-US" sz="2800" b="1" dirty="0">
              <a:solidFill>
                <a:srgbClr val="FF33CC"/>
              </a:solidFill>
            </a:endParaRPr>
          </a:p>
        </p:txBody>
      </p:sp>
      <p:sp>
        <p:nvSpPr>
          <p:cNvPr id="11" name="テキスト ボックス 10"/>
          <p:cNvSpPr txBox="1"/>
          <p:nvPr/>
        </p:nvSpPr>
        <p:spPr>
          <a:xfrm>
            <a:off x="4572000" y="590703"/>
            <a:ext cx="1109910" cy="523220"/>
          </a:xfrm>
          <a:prstGeom prst="rect">
            <a:avLst/>
          </a:prstGeom>
          <a:noFill/>
        </p:spPr>
        <p:txBody>
          <a:bodyPr wrap="square" rtlCol="0">
            <a:spAutoFit/>
          </a:bodyPr>
          <a:lstStyle/>
          <a:p>
            <a:r>
              <a:rPr kumimoji="1" lang="ja-JP" altLang="en-US" sz="2800" b="1" dirty="0" smtClean="0">
                <a:solidFill>
                  <a:srgbClr val="FF33CC"/>
                </a:solidFill>
              </a:rPr>
              <a:t>減速</a:t>
            </a:r>
            <a:endParaRPr kumimoji="1" lang="ja-JP" altLang="en-US" sz="2800" b="1" dirty="0">
              <a:solidFill>
                <a:srgbClr val="FF33CC"/>
              </a:solidFill>
            </a:endParaRPr>
          </a:p>
        </p:txBody>
      </p:sp>
      <p:sp>
        <p:nvSpPr>
          <p:cNvPr id="47" name="角丸四角形 46"/>
          <p:cNvSpPr/>
          <p:nvPr/>
        </p:nvSpPr>
        <p:spPr>
          <a:xfrm>
            <a:off x="6368824" y="3995084"/>
            <a:ext cx="2133071" cy="8774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rgbClr val="FF33CC"/>
                </a:solidFill>
              </a:rPr>
              <a:t>iteration </a:t>
            </a:r>
            <a:endParaRPr kumimoji="1" lang="ja-JP" altLang="en-US" sz="2400" dirty="0">
              <a:solidFill>
                <a:srgbClr val="FF33CC"/>
              </a:solidFill>
            </a:endParaRPr>
          </a:p>
        </p:txBody>
      </p:sp>
    </p:spTree>
    <p:extLst>
      <p:ext uri="{BB962C8B-B14F-4D97-AF65-F5344CB8AC3E}">
        <p14:creationId xmlns:p14="http://schemas.microsoft.com/office/powerpoint/2010/main" val="288463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86441" y="124420"/>
            <a:ext cx="7886700" cy="585297"/>
          </a:xfrm>
        </p:spPr>
        <p:txBody>
          <a:bodyPr>
            <a:normAutofit/>
          </a:bodyPr>
          <a:lstStyle/>
          <a:p>
            <a:pPr algn="ctr"/>
            <a:r>
              <a:rPr lang="en-US" altLang="ja-JP" sz="2800" b="1" i="1" smtClean="0"/>
              <a:t>T</a:t>
            </a:r>
            <a:r>
              <a:rPr kumimoji="1" lang="en-US" altLang="ja-JP" sz="2800" b="1" i="1" smtClean="0"/>
              <a:t>hermalization of muons in solids</a:t>
            </a:r>
            <a:endParaRPr kumimoji="1" lang="ja-JP" altLang="en-US" sz="2800" b="1" i="1" dirty="0"/>
          </a:p>
        </p:txBody>
      </p:sp>
      <p:sp>
        <p:nvSpPr>
          <p:cNvPr id="3" name="コンテンツ プレースホルダー 2"/>
          <p:cNvSpPr>
            <a:spLocks noGrp="1"/>
          </p:cNvSpPr>
          <p:nvPr>
            <p:ph sz="half" idx="1"/>
          </p:nvPr>
        </p:nvSpPr>
        <p:spPr>
          <a:xfrm>
            <a:off x="1508134" y="1825625"/>
            <a:ext cx="3571866" cy="4351338"/>
          </a:xfrm>
        </p:spPr>
        <p:txBody>
          <a:bodyPr>
            <a:normAutofit fontScale="85000" lnSpcReduction="10000"/>
          </a:bodyPr>
          <a:lstStyle/>
          <a:p>
            <a:r>
              <a:rPr kumimoji="1" lang="en-US" altLang="ja-JP" dirty="0" smtClean="0"/>
              <a:t>decelerated</a:t>
            </a:r>
          </a:p>
          <a:p>
            <a:r>
              <a:rPr lang="en-US" altLang="ja-JP" dirty="0" smtClean="0"/>
              <a:t>scattered &amp; ionized </a:t>
            </a:r>
          </a:p>
          <a:p>
            <a:r>
              <a:rPr kumimoji="1" lang="en-US" altLang="ja-JP" dirty="0" smtClean="0"/>
              <a:t>interact with atomic electrons </a:t>
            </a:r>
          </a:p>
          <a:p>
            <a:r>
              <a:rPr lang="en-US" altLang="ja-JP" b="1" i="1" dirty="0">
                <a:solidFill>
                  <a:srgbClr val="FF33CC"/>
                </a:solidFill>
              </a:rPr>
              <a:t>muonic atom </a:t>
            </a:r>
            <a:r>
              <a:rPr lang="en-US" altLang="ja-JP" b="1" i="1" dirty="0" smtClean="0">
                <a:solidFill>
                  <a:srgbClr val="FF33CC"/>
                </a:solidFill>
              </a:rPr>
              <a:t>formed</a:t>
            </a:r>
            <a:endParaRPr lang="en-US" altLang="ja-JP" b="1" i="1" dirty="0">
              <a:solidFill>
                <a:srgbClr val="FF33CC"/>
              </a:solidFill>
            </a:endParaRPr>
          </a:p>
          <a:p>
            <a:r>
              <a:rPr lang="en-US" altLang="ja-JP" b="1" i="1" dirty="0">
                <a:solidFill>
                  <a:srgbClr val="FF33CC"/>
                </a:solidFill>
              </a:rPr>
              <a:t>auger electrons </a:t>
            </a:r>
            <a:r>
              <a:rPr lang="en-US" altLang="ja-JP" b="1" i="1" dirty="0" smtClean="0">
                <a:solidFill>
                  <a:srgbClr val="FF33CC"/>
                </a:solidFill>
              </a:rPr>
              <a:t>emitted and </a:t>
            </a:r>
            <a:r>
              <a:rPr lang="en-US" altLang="ja-JP" b="1" i="1" dirty="0">
                <a:solidFill>
                  <a:srgbClr val="FF33CC"/>
                </a:solidFill>
              </a:rPr>
              <a:t>radiative transition</a:t>
            </a:r>
          </a:p>
          <a:p>
            <a:r>
              <a:rPr lang="en-US" altLang="ja-JP" dirty="0" smtClean="0"/>
              <a:t>muonic atom grand state</a:t>
            </a:r>
          </a:p>
          <a:p>
            <a:r>
              <a:rPr kumimoji="1" lang="en-US" altLang="ja-JP" dirty="0" smtClean="0"/>
              <a:t>muon decay and radiative capture by nuclei  happened</a:t>
            </a:r>
          </a:p>
          <a:p>
            <a:endParaRPr kumimoji="1" lang="ja-JP" altLang="en-US" dirty="0"/>
          </a:p>
        </p:txBody>
      </p:sp>
      <p:sp>
        <p:nvSpPr>
          <p:cNvPr id="6" name="コンテンツ プレースホルダー 5"/>
          <p:cNvSpPr>
            <a:spLocks noGrp="1"/>
          </p:cNvSpPr>
          <p:nvPr>
            <p:ph sz="half" idx="2"/>
          </p:nvPr>
        </p:nvSpPr>
        <p:spPr>
          <a:xfrm>
            <a:off x="5554132" y="1825625"/>
            <a:ext cx="2961217" cy="4351338"/>
          </a:xfrm>
        </p:spPr>
        <p:txBody>
          <a:bodyPr>
            <a:normAutofit fontScale="85000" lnSpcReduction="10000"/>
          </a:bodyPr>
          <a:lstStyle/>
          <a:p>
            <a:r>
              <a:rPr kumimoji="1" lang="en-US" altLang="ja-JP" sz="2400" dirty="0" smtClean="0">
                <a:latin typeface="Times New Roman" panose="02020603050405020304" pitchFamily="18" charset="0"/>
                <a:cs typeface="Times New Roman" panose="02020603050405020304" pitchFamily="18" charset="0"/>
              </a:rPr>
              <a:t>electron magneto-scattering </a:t>
            </a:r>
          </a:p>
          <a:p>
            <a:r>
              <a:rPr lang="en-US" altLang="ja-JP" sz="2400" dirty="0" smtClean="0">
                <a:latin typeface="Times New Roman" panose="02020603050405020304" pitchFamily="18" charset="0"/>
                <a:cs typeface="Times New Roman" panose="02020603050405020304" pitchFamily="18" charset="0"/>
              </a:rPr>
              <a:t>capture depends on spin </a:t>
            </a:r>
          </a:p>
          <a:p>
            <a:r>
              <a:rPr kumimoji="1" lang="en-US" altLang="ja-JP" sz="2400" dirty="0" smtClean="0">
                <a:latin typeface="Times New Roman" panose="02020603050405020304" pitchFamily="18" charset="0"/>
                <a:cs typeface="Times New Roman" panose="02020603050405020304" pitchFamily="18" charset="0"/>
              </a:rPr>
              <a:t>spin orbit interaction</a:t>
            </a:r>
          </a:p>
          <a:p>
            <a:r>
              <a:rPr lang="en-US" altLang="ja-JP" sz="2400" dirty="0" smtClean="0">
                <a:latin typeface="Times New Roman" panose="02020603050405020304" pitchFamily="18" charset="0"/>
                <a:cs typeface="Times New Roman" panose="02020603050405020304" pitchFamily="18" charset="0"/>
              </a:rPr>
              <a:t>atomic transition </a:t>
            </a:r>
          </a:p>
          <a:p>
            <a:r>
              <a:rPr kumimoji="1" lang="en-US" altLang="ja-JP" sz="2400" dirty="0" smtClean="0">
                <a:latin typeface="Times New Roman" panose="02020603050405020304" pitchFamily="18" charset="0"/>
                <a:cs typeface="Times New Roman" panose="02020603050405020304" pitchFamily="18" charset="0"/>
              </a:rPr>
              <a:t>hyperfine interaction </a:t>
            </a:r>
          </a:p>
          <a:p>
            <a:r>
              <a:rPr lang="en-US" altLang="ja-JP" sz="2400" dirty="0" smtClean="0">
                <a:latin typeface="Times New Roman" panose="02020603050405020304" pitchFamily="18" charset="0"/>
                <a:cs typeface="Times New Roman" panose="02020603050405020304" pitchFamily="18" charset="0"/>
              </a:rPr>
              <a:t>other depolarization due to solid materials</a:t>
            </a:r>
            <a:endParaRPr kumimoji="1" lang="ja-JP" altLang="en-US" sz="2400" dirty="0">
              <a:latin typeface="Times New Roman" panose="02020603050405020304" pitchFamily="18" charset="0"/>
              <a:cs typeface="Times New Roman" panose="02020603050405020304" pitchFamily="18" charset="0"/>
            </a:endParaRPr>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cxnSp>
        <p:nvCxnSpPr>
          <p:cNvPr id="7" name="直線矢印コネクタ 6"/>
          <p:cNvCxnSpPr/>
          <p:nvPr/>
        </p:nvCxnSpPr>
        <p:spPr>
          <a:xfrm flipH="1">
            <a:off x="619413" y="1276905"/>
            <a:ext cx="9237" cy="509096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76645" y="2597728"/>
            <a:ext cx="1267691" cy="0"/>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76645" y="3429000"/>
            <a:ext cx="1267691" cy="0"/>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2"/>
          <a:stretch>
            <a:fillRect/>
          </a:stretch>
        </p:blipFill>
        <p:spPr>
          <a:xfrm>
            <a:off x="119495" y="4519409"/>
            <a:ext cx="1420491" cy="304826"/>
          </a:xfrm>
          <a:prstGeom prst="rect">
            <a:avLst/>
          </a:prstGeom>
        </p:spPr>
      </p:pic>
      <p:sp>
        <p:nvSpPr>
          <p:cNvPr id="18" name="テキスト ボックス 17"/>
          <p:cNvSpPr txBox="1"/>
          <p:nvPr/>
        </p:nvSpPr>
        <p:spPr>
          <a:xfrm>
            <a:off x="446808" y="1800125"/>
            <a:ext cx="1093177" cy="369332"/>
          </a:xfrm>
          <a:prstGeom prst="rect">
            <a:avLst/>
          </a:prstGeom>
          <a:noFill/>
        </p:spPr>
        <p:txBody>
          <a:bodyPr wrap="square" rtlCol="0">
            <a:spAutoFit/>
          </a:bodyPr>
          <a:lstStyle/>
          <a:p>
            <a:r>
              <a:rPr kumimoji="1" lang="en-US" altLang="ja-JP" dirty="0" smtClean="0"/>
              <a:t>~50 MeV</a:t>
            </a:r>
            <a:endParaRPr kumimoji="1" lang="ja-JP" altLang="en-US" dirty="0"/>
          </a:p>
        </p:txBody>
      </p:sp>
      <p:sp>
        <p:nvSpPr>
          <p:cNvPr id="19" name="テキスト ボックス 18"/>
          <p:cNvSpPr txBox="1"/>
          <p:nvPr/>
        </p:nvSpPr>
        <p:spPr>
          <a:xfrm>
            <a:off x="547055" y="2782411"/>
            <a:ext cx="897281" cy="369332"/>
          </a:xfrm>
          <a:prstGeom prst="rect">
            <a:avLst/>
          </a:prstGeom>
          <a:noFill/>
        </p:spPr>
        <p:txBody>
          <a:bodyPr wrap="square" rtlCol="0">
            <a:spAutoFit/>
          </a:bodyPr>
          <a:lstStyle/>
          <a:p>
            <a:r>
              <a:rPr kumimoji="1" lang="en-US" altLang="ja-JP" dirty="0" smtClean="0"/>
              <a:t>~3 keV</a:t>
            </a:r>
            <a:endParaRPr kumimoji="1" lang="ja-JP" altLang="en-US" dirty="0"/>
          </a:p>
        </p:txBody>
      </p:sp>
      <p:sp>
        <p:nvSpPr>
          <p:cNvPr id="21" name="テキスト ボックス 20"/>
          <p:cNvSpPr txBox="1"/>
          <p:nvPr/>
        </p:nvSpPr>
        <p:spPr>
          <a:xfrm>
            <a:off x="438249" y="5226377"/>
            <a:ext cx="1069885" cy="646331"/>
          </a:xfrm>
          <a:prstGeom prst="rect">
            <a:avLst/>
          </a:prstGeom>
          <a:noFill/>
        </p:spPr>
        <p:txBody>
          <a:bodyPr wrap="square" rtlCol="0">
            <a:spAutoFit/>
          </a:bodyPr>
          <a:lstStyle/>
          <a:p>
            <a:r>
              <a:rPr kumimoji="1" lang="en-US" altLang="ja-JP" dirty="0" smtClean="0"/>
              <a:t>~2.2 ~0.05 </a:t>
            </a:r>
            <a:r>
              <a:rPr lang="en-US" altLang="ja-JP" dirty="0">
                <a:latin typeface="Symbol" panose="05050102010706020507" pitchFamily="18" charset="2"/>
              </a:rPr>
              <a:t>m</a:t>
            </a:r>
            <a:r>
              <a:rPr kumimoji="1" lang="en-US" altLang="ja-JP" dirty="0" smtClean="0"/>
              <a:t>s</a:t>
            </a:r>
            <a:endParaRPr kumimoji="1" lang="ja-JP" altLang="en-US" dirty="0"/>
          </a:p>
        </p:txBody>
      </p:sp>
      <p:sp>
        <p:nvSpPr>
          <p:cNvPr id="14" name="テキスト ボックス 13"/>
          <p:cNvSpPr txBox="1"/>
          <p:nvPr/>
        </p:nvSpPr>
        <p:spPr>
          <a:xfrm>
            <a:off x="547055" y="3809268"/>
            <a:ext cx="897281" cy="369332"/>
          </a:xfrm>
          <a:prstGeom prst="rect">
            <a:avLst/>
          </a:prstGeom>
          <a:noFill/>
        </p:spPr>
        <p:txBody>
          <a:bodyPr wrap="square" rtlCol="0">
            <a:spAutoFit/>
          </a:bodyPr>
          <a:lstStyle/>
          <a:p>
            <a:r>
              <a:rPr kumimoji="1" lang="en-US" altLang="ja-JP" dirty="0" smtClean="0"/>
              <a:t>~1 </a:t>
            </a:r>
            <a:r>
              <a:rPr kumimoji="1" lang="en-US" altLang="ja-JP" dirty="0" err="1" smtClean="0"/>
              <a:t>ps</a:t>
            </a:r>
            <a:endParaRPr kumimoji="1" lang="ja-JP" altLang="en-US" dirty="0"/>
          </a:p>
        </p:txBody>
      </p:sp>
      <p:sp>
        <p:nvSpPr>
          <p:cNvPr id="20" name="テキスト ボックス 19"/>
          <p:cNvSpPr txBox="1"/>
          <p:nvPr/>
        </p:nvSpPr>
        <p:spPr>
          <a:xfrm>
            <a:off x="1884911" y="627495"/>
            <a:ext cx="5983778" cy="523220"/>
          </a:xfrm>
          <a:prstGeom prst="rect">
            <a:avLst/>
          </a:prstGeom>
          <a:noFill/>
        </p:spPr>
        <p:txBody>
          <a:bodyPr wrap="square" rtlCol="0">
            <a:spAutoFit/>
          </a:bodyPr>
          <a:lstStyle/>
          <a:p>
            <a:r>
              <a:rPr lang="en-US" altLang="ja-JP" sz="2800" b="1" i="1" dirty="0"/>
              <a:t>N</a:t>
            </a:r>
            <a:r>
              <a:rPr kumimoji="1" lang="en-US" altLang="ja-JP" sz="2800" b="1" i="1" dirty="0" smtClean="0"/>
              <a:t>egative muon interaction with matter</a:t>
            </a:r>
            <a:endParaRPr kumimoji="1" lang="ja-JP" altLang="en-US" sz="2800" b="1" i="1" dirty="0"/>
          </a:p>
        </p:txBody>
      </p:sp>
      <p:sp>
        <p:nvSpPr>
          <p:cNvPr id="23" name="ストライプ矢印 22"/>
          <p:cNvSpPr/>
          <p:nvPr/>
        </p:nvSpPr>
        <p:spPr>
          <a:xfrm rot="5400000">
            <a:off x="3217234" y="2474292"/>
            <a:ext cx="3571977" cy="2223654"/>
          </a:xfrm>
          <a:prstGeom prst="striped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42900" y="254000"/>
            <a:ext cx="1101436" cy="673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i="1" dirty="0" smtClean="0">
                <a:latin typeface="Symbol" panose="05050102010706020507" pitchFamily="18" charset="2"/>
              </a:rPr>
              <a:t>m</a:t>
            </a:r>
            <a:r>
              <a:rPr kumimoji="1" lang="en-US" altLang="ja-JP" sz="2800" b="1" i="1" baseline="30000" dirty="0" smtClean="0"/>
              <a:t>-</a:t>
            </a:r>
            <a:endParaRPr kumimoji="1" lang="ja-JP" altLang="en-US" sz="2800" b="1" i="1" baseline="30000" dirty="0"/>
          </a:p>
        </p:txBody>
      </p:sp>
      <p:sp>
        <p:nvSpPr>
          <p:cNvPr id="8" name="スライド番号プレースホルダー 7"/>
          <p:cNvSpPr>
            <a:spLocks noGrp="1"/>
          </p:cNvSpPr>
          <p:nvPr>
            <p:ph type="sldNum" sz="quarter" idx="12"/>
          </p:nvPr>
        </p:nvSpPr>
        <p:spPr/>
        <p:txBody>
          <a:bodyPr/>
          <a:lstStyle/>
          <a:p>
            <a:fld id="{95947CB1-1C4A-434E-88C7-A3AC01F99796}" type="slidenum">
              <a:rPr kumimoji="1" lang="ja-JP" altLang="en-US" smtClean="0"/>
              <a:t>13</a:t>
            </a:fld>
            <a:endParaRPr kumimoji="1" lang="ja-JP" altLang="en-US"/>
          </a:p>
        </p:txBody>
      </p:sp>
    </p:spTree>
    <p:extLst>
      <p:ext uri="{BB962C8B-B14F-4D97-AF65-F5344CB8AC3E}">
        <p14:creationId xmlns:p14="http://schemas.microsoft.com/office/powerpoint/2010/main" val="146198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素過程 集団的、準粒子、フォノン、マグノン、プラズモン、ポラリトン、ロトン</a:t>
            </a:r>
            <a:endParaRPr kumimoji="1" lang="ja-JP" altLang="en-US" dirty="0"/>
          </a:p>
        </p:txBody>
      </p:sp>
      <p:sp>
        <p:nvSpPr>
          <p:cNvPr id="3" name="コンテンツ プレースホルダー 2"/>
          <p:cNvSpPr>
            <a:spLocks noGrp="1"/>
          </p:cNvSpPr>
          <p:nvPr>
            <p:ph idx="1"/>
          </p:nvPr>
        </p:nvSpPr>
        <p:spPr/>
        <p:txBody>
          <a:bodyPr/>
          <a:lstStyle/>
          <a:p>
            <a:r>
              <a:rPr lang="en-US" altLang="ja-JP" dirty="0"/>
              <a:t>Q</a:t>
            </a:r>
            <a:r>
              <a:rPr kumimoji="1" lang="en-US" altLang="ja-JP" dirty="0" smtClean="0"/>
              <a:t>uasi-particle</a:t>
            </a:r>
          </a:p>
          <a:p>
            <a:r>
              <a:rPr lang="en-US" altLang="ja-JP" dirty="0"/>
              <a:t>P</a:t>
            </a:r>
            <a:r>
              <a:rPr lang="en-US" altLang="ja-JP" dirty="0" smtClean="0"/>
              <a:t>honon</a:t>
            </a:r>
          </a:p>
          <a:p>
            <a:r>
              <a:rPr lang="en-US" altLang="ja-JP" dirty="0" err="1"/>
              <a:t>M</a:t>
            </a:r>
            <a:r>
              <a:rPr kumimoji="1" lang="en-US" altLang="ja-JP" dirty="0" err="1" smtClean="0"/>
              <a:t>agnon</a:t>
            </a:r>
            <a:endParaRPr kumimoji="1" lang="en-US" altLang="ja-JP" dirty="0" smtClean="0"/>
          </a:p>
          <a:p>
            <a:r>
              <a:rPr lang="en-US" altLang="ja-JP" dirty="0" err="1"/>
              <a:t>P</a:t>
            </a:r>
            <a:r>
              <a:rPr lang="en-US" altLang="ja-JP" dirty="0" err="1" smtClean="0"/>
              <a:t>oraliton</a:t>
            </a:r>
            <a:r>
              <a:rPr lang="en-US" altLang="ja-JP" dirty="0" smtClean="0"/>
              <a:t> </a:t>
            </a:r>
          </a:p>
          <a:p>
            <a:r>
              <a:rPr kumimoji="1" lang="en-US" altLang="ja-JP" dirty="0" err="1" smtClean="0"/>
              <a:t>Roton</a:t>
            </a:r>
            <a:r>
              <a:rPr kumimoji="1" lang="en-US" altLang="ja-JP" dirty="0" smtClean="0"/>
              <a:t> </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5" name="テキスト ボックス 4"/>
          <p:cNvSpPr txBox="1"/>
          <p:nvPr/>
        </p:nvSpPr>
        <p:spPr>
          <a:xfrm>
            <a:off x="3411415" y="2414954"/>
            <a:ext cx="3962400" cy="1938992"/>
          </a:xfrm>
          <a:prstGeom prst="rect">
            <a:avLst/>
          </a:prstGeom>
          <a:noFill/>
        </p:spPr>
        <p:txBody>
          <a:bodyPr wrap="square" rtlCol="0">
            <a:spAutoFit/>
          </a:bodyPr>
          <a:lstStyle/>
          <a:p>
            <a:r>
              <a:rPr kumimoji="1" lang="ja-JP" altLang="en-US" sz="2400" b="1" dirty="0" smtClean="0"/>
              <a:t>物質中では多彩な物理過程</a:t>
            </a:r>
            <a:endParaRPr kumimoji="1" lang="en-US" altLang="ja-JP" sz="2400" b="1" dirty="0" smtClean="0"/>
          </a:p>
          <a:p>
            <a:r>
              <a:rPr lang="ja-JP" altLang="en-US" sz="2400" b="1" dirty="0" smtClean="0"/>
              <a:t>物性</a:t>
            </a:r>
            <a:r>
              <a:rPr lang="ja-JP" altLang="en-US" sz="2400" b="1" dirty="0"/>
              <a:t>物</a:t>
            </a:r>
            <a:r>
              <a:rPr lang="ja-JP" altLang="en-US" sz="2400" b="1" dirty="0" smtClean="0"/>
              <a:t>理学</a:t>
            </a:r>
            <a:endParaRPr lang="en-US" altLang="ja-JP" sz="2400" b="1" dirty="0" smtClean="0"/>
          </a:p>
          <a:p>
            <a:r>
              <a:rPr lang="ja-JP" altLang="en-US" sz="2400" b="1" dirty="0" smtClean="0"/>
              <a:t>電子の多体効果</a:t>
            </a:r>
            <a:endParaRPr lang="en-US" altLang="ja-JP" sz="2400" b="1" dirty="0" smtClean="0"/>
          </a:p>
          <a:p>
            <a:r>
              <a:rPr lang="ja-JP" altLang="en-US" sz="2400" b="1" dirty="0"/>
              <a:t>ミューオン</a:t>
            </a:r>
            <a:r>
              <a:rPr lang="ja-JP" altLang="en-US" sz="2400" b="1" dirty="0" smtClean="0"/>
              <a:t>科学</a:t>
            </a:r>
            <a:endParaRPr lang="en-US" altLang="ja-JP" sz="2400" b="1" dirty="0" smtClean="0"/>
          </a:p>
          <a:p>
            <a:r>
              <a:rPr lang="ja-JP" altLang="en-US" sz="2400" b="1" dirty="0" smtClean="0"/>
              <a:t>ミクロー</a:t>
            </a:r>
            <a:r>
              <a:rPr lang="ja-JP" altLang="en-US" sz="2400" b="1" dirty="0"/>
              <a:t>マクロ</a:t>
            </a:r>
            <a:endParaRPr lang="en-US" altLang="ja-JP" sz="2400" b="1" dirty="0"/>
          </a:p>
        </p:txBody>
      </p:sp>
      <p:sp>
        <p:nvSpPr>
          <p:cNvPr id="6" name="正方形/長方形 5"/>
          <p:cNvSpPr/>
          <p:nvPr/>
        </p:nvSpPr>
        <p:spPr>
          <a:xfrm>
            <a:off x="2039815" y="4736123"/>
            <a:ext cx="3880339" cy="90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33CC"/>
                </a:solidFill>
              </a:rPr>
              <a:t>macroscopic</a:t>
            </a:r>
            <a:r>
              <a:rPr kumimoji="1" lang="en-US" altLang="ja-JP" dirty="0" smtClean="0"/>
              <a:t> </a:t>
            </a:r>
            <a:r>
              <a:rPr kumimoji="1" lang="en-US" altLang="ja-JP" dirty="0" smtClean="0">
                <a:solidFill>
                  <a:srgbClr val="FF33CC"/>
                </a:solidFill>
              </a:rPr>
              <a:t>---</a:t>
            </a:r>
            <a:r>
              <a:rPr kumimoji="1" lang="en-US" altLang="ja-JP" sz="2800" b="1" dirty="0" smtClean="0">
                <a:solidFill>
                  <a:srgbClr val="FF33CC"/>
                </a:solidFill>
              </a:rPr>
              <a:t>microscopic</a:t>
            </a:r>
            <a:r>
              <a:rPr kumimoji="1" lang="en-US" altLang="ja-JP" dirty="0" smtClean="0">
                <a:solidFill>
                  <a:srgbClr val="FF33CC"/>
                </a:solidFill>
              </a:rPr>
              <a:t> </a:t>
            </a:r>
            <a:endParaRPr kumimoji="1" lang="ja-JP" altLang="en-US" dirty="0">
              <a:solidFill>
                <a:srgbClr val="FF33CC"/>
              </a:solidFill>
            </a:endParaRPr>
          </a:p>
        </p:txBody>
      </p:sp>
      <p:sp>
        <p:nvSpPr>
          <p:cNvPr id="7" name="スライド番号プレースホルダー 6"/>
          <p:cNvSpPr>
            <a:spLocks noGrp="1"/>
          </p:cNvSpPr>
          <p:nvPr>
            <p:ph type="sldNum" sz="quarter" idx="12"/>
          </p:nvPr>
        </p:nvSpPr>
        <p:spPr/>
        <p:txBody>
          <a:bodyPr/>
          <a:lstStyle/>
          <a:p>
            <a:fld id="{95947CB1-1C4A-434E-88C7-A3AC01F99796}" type="slidenum">
              <a:rPr kumimoji="1" lang="ja-JP" altLang="en-US" smtClean="0"/>
              <a:t>14</a:t>
            </a:fld>
            <a:endParaRPr kumimoji="1" lang="ja-JP" altLang="en-US"/>
          </a:p>
        </p:txBody>
      </p:sp>
      <p:sp>
        <p:nvSpPr>
          <p:cNvPr id="8" name="テキスト ボックス 7"/>
          <p:cNvSpPr txBox="1"/>
          <p:nvPr/>
        </p:nvSpPr>
        <p:spPr>
          <a:xfrm>
            <a:off x="2160709" y="1294467"/>
            <a:ext cx="3278065" cy="523220"/>
          </a:xfrm>
          <a:prstGeom prst="rect">
            <a:avLst/>
          </a:prstGeom>
          <a:noFill/>
        </p:spPr>
        <p:txBody>
          <a:bodyPr wrap="square" rtlCol="0">
            <a:spAutoFit/>
          </a:bodyPr>
          <a:lstStyle/>
          <a:p>
            <a:r>
              <a:rPr lang="en-US" altLang="ja-JP" sz="2800" i="1" dirty="0">
                <a:solidFill>
                  <a:srgbClr val="FF33CC"/>
                </a:solidFill>
                <a:latin typeface="Cambria Math" panose="02040503050406030204" pitchFamily="18" charset="0"/>
                <a:ea typeface="Cambria Math" panose="02040503050406030204" pitchFamily="18" charset="0"/>
              </a:rPr>
              <a:t>V</a:t>
            </a:r>
            <a:r>
              <a:rPr kumimoji="1" lang="en-US" altLang="ja-JP" sz="2800" i="1" dirty="0" smtClean="0">
                <a:solidFill>
                  <a:srgbClr val="FF33CC"/>
                </a:solidFill>
                <a:latin typeface="Cambria Math" panose="02040503050406030204" pitchFamily="18" charset="0"/>
                <a:ea typeface="Cambria Math" panose="02040503050406030204" pitchFamily="18" charset="0"/>
              </a:rPr>
              <a:t>arious phenomena </a:t>
            </a:r>
            <a:endParaRPr kumimoji="1" lang="ja-JP" altLang="en-US" sz="2800" i="1" dirty="0">
              <a:solidFill>
                <a:srgbClr val="FF33CC"/>
              </a:solidFill>
              <a:latin typeface="Cambria Math" panose="02040503050406030204" pitchFamily="18" charset="0"/>
            </a:endParaRPr>
          </a:p>
        </p:txBody>
      </p:sp>
    </p:spTree>
    <p:extLst>
      <p:ext uri="{BB962C8B-B14F-4D97-AF65-F5344CB8AC3E}">
        <p14:creationId xmlns:p14="http://schemas.microsoft.com/office/powerpoint/2010/main" val="924130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065972" y="418135"/>
            <a:ext cx="7886700" cy="1325563"/>
          </a:xfrm>
        </p:spPr>
        <p:txBody>
          <a:bodyPr>
            <a:normAutofit fontScale="90000"/>
          </a:bodyPr>
          <a:lstStyle/>
          <a:p>
            <a:r>
              <a:rPr kumimoji="1" lang="en-US" altLang="ja-JP" sz="2400" b="1" i="1" dirty="0" smtClean="0"/>
              <a:t>present research: </a:t>
            </a:r>
            <a:br>
              <a:rPr kumimoji="1" lang="en-US" altLang="ja-JP" sz="2400" b="1" i="1" dirty="0" smtClean="0"/>
            </a:br>
            <a:r>
              <a:rPr lang="en-US" altLang="ja-JP" sz="2400" b="1" i="1" dirty="0" smtClean="0"/>
              <a:t>to </a:t>
            </a:r>
            <a:r>
              <a:rPr kumimoji="1" lang="en-US" altLang="ja-JP" sz="2400" b="1" i="1" dirty="0" smtClean="0"/>
              <a:t>understand the energy </a:t>
            </a:r>
            <a:r>
              <a:rPr lang="en-US" altLang="ja-JP" sz="2400" b="1" i="1" dirty="0" smtClean="0"/>
              <a:t>dissipation </a:t>
            </a:r>
            <a:r>
              <a:rPr kumimoji="1" lang="en-US" altLang="ja-JP" sz="2400" b="1" i="1" dirty="0" smtClean="0"/>
              <a:t> mechanism ; capture of negatively charged muons by atomic or molecular systems and muonic cascade </a:t>
            </a:r>
            <a:r>
              <a:rPr kumimoji="1" lang="en-US" altLang="ja-JP" sz="2400" b="1" i="1" dirty="0" smtClean="0"/>
              <a:t>transition </a:t>
            </a:r>
            <a:r>
              <a:rPr kumimoji="1" lang="en-US" altLang="ja-JP" sz="2400" b="1" i="1" dirty="0" smtClean="0"/>
              <a:t>in detail </a:t>
            </a:r>
            <a:endParaRPr kumimoji="1" lang="ja-JP" altLang="en-US" sz="2400" b="1" i="1" dirty="0"/>
          </a:p>
        </p:txBody>
      </p:sp>
      <p:sp>
        <p:nvSpPr>
          <p:cNvPr id="7" name="コンテンツ プレースホルダー 6"/>
          <p:cNvSpPr>
            <a:spLocks noGrp="1"/>
          </p:cNvSpPr>
          <p:nvPr>
            <p:ph idx="1"/>
          </p:nvPr>
        </p:nvSpPr>
        <p:spPr>
          <a:xfrm>
            <a:off x="1065972" y="1878634"/>
            <a:ext cx="7886700" cy="4351338"/>
          </a:xfrm>
        </p:spPr>
        <p:txBody>
          <a:bodyPr>
            <a:normAutofit/>
          </a:bodyPr>
          <a:lstStyle/>
          <a:p>
            <a:r>
              <a:rPr kumimoji="1" lang="en-US" altLang="ja-JP" dirty="0" smtClean="0"/>
              <a:t>to do that, </a:t>
            </a:r>
            <a:r>
              <a:rPr kumimoji="1" lang="en-US" altLang="ja-JP" dirty="0" smtClean="0">
                <a:solidFill>
                  <a:srgbClr val="FF0000"/>
                </a:solidFill>
              </a:rPr>
              <a:t>isolated muonic atoms are needed</a:t>
            </a:r>
            <a:r>
              <a:rPr kumimoji="1" lang="en-US" altLang="ja-JP" dirty="0" smtClean="0"/>
              <a:t>, if possible in vacuum</a:t>
            </a:r>
          </a:p>
          <a:p>
            <a:pPr marL="0" indent="0">
              <a:buNone/>
            </a:pPr>
            <a:r>
              <a:rPr lang="en-US" altLang="ja-JP" sz="1600" dirty="0" smtClean="0"/>
              <a:t>if dense </a:t>
            </a:r>
            <a:r>
              <a:rPr lang="en-US" altLang="ja-JP" sz="1600" dirty="0" smtClean="0"/>
              <a:t>targets, like </a:t>
            </a:r>
            <a:r>
              <a:rPr lang="en-US" altLang="ja-JP" sz="1600" dirty="0" smtClean="0"/>
              <a:t>solid </a:t>
            </a:r>
            <a:r>
              <a:rPr lang="en-US" altLang="ja-JP" sz="1600" dirty="0" smtClean="0"/>
              <a:t>materials are </a:t>
            </a:r>
            <a:r>
              <a:rPr lang="en-US" altLang="ja-JP" sz="1600" dirty="0" smtClean="0"/>
              <a:t>used: electrons </a:t>
            </a:r>
            <a:r>
              <a:rPr lang="en-US" altLang="ja-JP" sz="1600" dirty="0" smtClean="0">
                <a:solidFill>
                  <a:srgbClr val="FF0000"/>
                </a:solidFill>
              </a:rPr>
              <a:t>are refiled </a:t>
            </a:r>
            <a:r>
              <a:rPr lang="en-US" altLang="ja-JP" sz="1600" dirty="0" smtClean="0"/>
              <a:t>which blinds initial state of capture</a:t>
            </a:r>
          </a:p>
          <a:p>
            <a:r>
              <a:rPr lang="en-US" altLang="ja-JP" dirty="0" smtClean="0"/>
              <a:t>not macroscopic studies; cross section should be measured for </a:t>
            </a:r>
            <a:r>
              <a:rPr lang="en-US" altLang="ja-JP" dirty="0" smtClean="0">
                <a:solidFill>
                  <a:srgbClr val="FF0000"/>
                </a:solidFill>
              </a:rPr>
              <a:t>single collision with target atom or ion</a:t>
            </a:r>
          </a:p>
          <a:p>
            <a:r>
              <a:rPr kumimoji="1" lang="en-US" altLang="ja-JP" dirty="0" smtClean="0">
                <a:solidFill>
                  <a:srgbClr val="FF0000"/>
                </a:solidFill>
              </a:rPr>
              <a:t>single collision properties </a:t>
            </a:r>
            <a:r>
              <a:rPr kumimoji="1" lang="en-US" altLang="ja-JP" dirty="0" smtClean="0"/>
              <a:t>would </a:t>
            </a:r>
            <a:r>
              <a:rPr kumimoji="1" lang="en-US" altLang="ja-JP" dirty="0" smtClean="0"/>
              <a:t>provide the various physics in macroscopic behavior </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Y-K 28 Dec 2017</a:t>
            </a:r>
            <a:endParaRPr kumimoji="1" lang="ja-JP" altLang="en-US"/>
          </a:p>
        </p:txBody>
      </p:sp>
      <p:sp>
        <p:nvSpPr>
          <p:cNvPr id="8" name="正方形/長方形 7"/>
          <p:cNvSpPr/>
          <p:nvPr/>
        </p:nvSpPr>
        <p:spPr>
          <a:xfrm>
            <a:off x="0" y="14117"/>
            <a:ext cx="1101436" cy="673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i="1" dirty="0" smtClean="0">
                <a:latin typeface="Symbol" panose="05050102010706020507" pitchFamily="18" charset="2"/>
              </a:rPr>
              <a:t>m</a:t>
            </a:r>
            <a:r>
              <a:rPr kumimoji="1" lang="en-US" altLang="ja-JP" sz="2800" b="1" i="1" baseline="30000" dirty="0" smtClean="0"/>
              <a:t>-</a:t>
            </a:r>
            <a:endParaRPr kumimoji="1" lang="ja-JP" altLang="en-US" sz="2800" b="1" i="1" baseline="30000" dirty="0"/>
          </a:p>
        </p:txBody>
      </p:sp>
      <p:sp>
        <p:nvSpPr>
          <p:cNvPr id="2" name="スライド番号プレースホルダー 1"/>
          <p:cNvSpPr>
            <a:spLocks noGrp="1"/>
          </p:cNvSpPr>
          <p:nvPr>
            <p:ph type="sldNum" sz="quarter" idx="12"/>
          </p:nvPr>
        </p:nvSpPr>
        <p:spPr/>
        <p:txBody>
          <a:bodyPr/>
          <a:lstStyle/>
          <a:p>
            <a:fld id="{95947CB1-1C4A-434E-88C7-A3AC01F99796}" type="slidenum">
              <a:rPr kumimoji="1" lang="ja-JP" altLang="en-US" smtClean="0"/>
              <a:t>15</a:t>
            </a:fld>
            <a:endParaRPr kumimoji="1" lang="ja-JP" altLang="en-US"/>
          </a:p>
        </p:txBody>
      </p:sp>
      <p:sp>
        <p:nvSpPr>
          <p:cNvPr id="3" name="ストライプ矢印 2"/>
          <p:cNvSpPr/>
          <p:nvPr/>
        </p:nvSpPr>
        <p:spPr>
          <a:xfrm>
            <a:off x="2143125" y="5705475"/>
            <a:ext cx="714375" cy="4953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857500" y="5677555"/>
            <a:ext cx="5818947" cy="523220"/>
          </a:xfrm>
          <a:prstGeom prst="rect">
            <a:avLst/>
          </a:prstGeom>
          <a:noFill/>
        </p:spPr>
        <p:txBody>
          <a:bodyPr wrap="square" rtlCol="0">
            <a:spAutoFit/>
          </a:bodyPr>
          <a:lstStyle/>
          <a:p>
            <a:r>
              <a:rPr kumimoji="1" lang="en-US" altLang="ja-JP" sz="2800" i="1" dirty="0" smtClean="0">
                <a:latin typeface="Cambria Math" panose="02040503050406030204" pitchFamily="18" charset="0"/>
                <a:ea typeface="Cambria Math" panose="02040503050406030204" pitchFamily="18" charset="0"/>
              </a:rPr>
              <a:t>basic processes for collision </a:t>
            </a:r>
            <a:r>
              <a:rPr lang="en-US" altLang="ja-JP" sz="2800" i="1" dirty="0">
                <a:latin typeface="Cambria Math" panose="02040503050406030204" pitchFamily="18" charset="0"/>
                <a:ea typeface="Cambria Math" panose="02040503050406030204" pitchFamily="18" charset="0"/>
              </a:rPr>
              <a:t>physics </a:t>
            </a:r>
            <a:endParaRPr kumimoji="1" lang="ja-JP" altLang="en-US" sz="2800" i="1" dirty="0">
              <a:latin typeface="Cambria Math" panose="02040503050406030204" pitchFamily="18" charset="0"/>
            </a:endParaRPr>
          </a:p>
        </p:txBody>
      </p:sp>
    </p:spTree>
    <p:extLst>
      <p:ext uri="{BB962C8B-B14F-4D97-AF65-F5344CB8AC3E}">
        <p14:creationId xmlns:p14="http://schemas.microsoft.com/office/powerpoint/2010/main" val="76400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
            <a:ext cx="7886700" cy="673768"/>
          </a:xfrm>
        </p:spPr>
        <p:txBody>
          <a:bodyPr>
            <a:normAutofit fontScale="90000"/>
          </a:bodyPr>
          <a:lstStyle/>
          <a:p>
            <a:pPr algn="ctr"/>
            <a:r>
              <a:rPr kumimoji="1" lang="ja-JP" altLang="en-US" sz="2800" dirty="0" smtClean="0"/>
              <a:t>負ミューオン</a:t>
            </a:r>
            <a:r>
              <a:rPr kumimoji="1" lang="en-US" altLang="ja-JP" sz="2800" dirty="0" smtClean="0"/>
              <a:t>(</a:t>
            </a:r>
            <a:r>
              <a:rPr kumimoji="1" lang="en-US" altLang="ja-JP" sz="2800" b="1" i="1" dirty="0" smtClean="0">
                <a:latin typeface="Symbol" panose="05050102010706020507" pitchFamily="18" charset="2"/>
              </a:rPr>
              <a:t>m</a:t>
            </a:r>
            <a:r>
              <a:rPr kumimoji="1" lang="en-US" altLang="ja-JP" sz="2800" b="1" i="1" dirty="0" smtClean="0"/>
              <a:t>-</a:t>
            </a:r>
            <a:r>
              <a:rPr kumimoji="1" lang="en-US" altLang="ja-JP" sz="2800" dirty="0" smtClean="0"/>
              <a:t>)</a:t>
            </a:r>
            <a:r>
              <a:rPr kumimoji="1" lang="ja-JP" altLang="en-US" sz="2800" dirty="0" err="1" smtClean="0"/>
              <a:t>ー</a:t>
            </a:r>
            <a:r>
              <a:rPr kumimoji="1" lang="ja-JP" altLang="en-US" sz="2800" dirty="0" smtClean="0"/>
              <a:t>原子イオン</a:t>
            </a:r>
            <a:r>
              <a:rPr kumimoji="1" lang="en-US" altLang="ja-JP" sz="2800" dirty="0" smtClean="0"/>
              <a:t>(</a:t>
            </a:r>
            <a:r>
              <a:rPr kumimoji="1" lang="en-US" altLang="ja-JP" sz="2800" b="1" i="1" dirty="0" smtClean="0"/>
              <a:t>ion</a:t>
            </a:r>
            <a:r>
              <a:rPr kumimoji="1" lang="en-US" altLang="ja-JP" sz="2800" dirty="0" smtClean="0"/>
              <a:t>)</a:t>
            </a:r>
            <a:r>
              <a:rPr kumimoji="1" lang="ja-JP" altLang="en-US" sz="2800" dirty="0" smtClean="0"/>
              <a:t>　基礎過程の研究</a:t>
            </a:r>
            <a:endParaRPr kumimoji="1" lang="ja-JP" altLang="en-US" sz="2800" dirty="0"/>
          </a:p>
        </p:txBody>
      </p:sp>
      <p:sp>
        <p:nvSpPr>
          <p:cNvPr id="3" name="コンテンツ プレースホルダー 2"/>
          <p:cNvSpPr>
            <a:spLocks noGrp="1"/>
          </p:cNvSpPr>
          <p:nvPr>
            <p:ph idx="1"/>
          </p:nvPr>
        </p:nvSpPr>
        <p:spPr>
          <a:xfrm>
            <a:off x="628650" y="878305"/>
            <a:ext cx="8238624" cy="5478046"/>
          </a:xfrm>
        </p:spPr>
        <p:txBody>
          <a:bodyPr>
            <a:normAutofit fontScale="92500" lnSpcReduction="10000"/>
          </a:bodyPr>
          <a:lstStyle/>
          <a:p>
            <a:r>
              <a:rPr kumimoji="1" lang="ja-JP" altLang="en-US" dirty="0" smtClean="0"/>
              <a:t>脱励起</a:t>
            </a:r>
            <a:r>
              <a:rPr kumimoji="1" lang="en-US" altLang="ja-JP" dirty="0" smtClean="0"/>
              <a:t>(</a:t>
            </a:r>
            <a:r>
              <a:rPr kumimoji="1" lang="en-US" altLang="ja-JP" dirty="0" err="1" smtClean="0"/>
              <a:t>Deexcitation</a:t>
            </a:r>
            <a:r>
              <a:rPr kumimoji="1" lang="en-US" altLang="ja-JP" dirty="0" smtClean="0"/>
              <a:t>)</a:t>
            </a:r>
            <a:r>
              <a:rPr kumimoji="1" lang="ja-JP" altLang="en-US" dirty="0" smtClean="0"/>
              <a:t>－－</a:t>
            </a:r>
            <a:r>
              <a:rPr kumimoji="1" lang="en-US" altLang="ja-JP" dirty="0" smtClean="0"/>
              <a:t>X-</a:t>
            </a:r>
            <a:r>
              <a:rPr kumimoji="1" lang="ja-JP" altLang="en-US" dirty="0" smtClean="0"/>
              <a:t>線の測定 </a:t>
            </a:r>
            <a:r>
              <a:rPr kumimoji="1" lang="en-US" altLang="ja-JP" dirty="0" smtClean="0">
                <a:solidFill>
                  <a:srgbClr val="FF0000"/>
                </a:solidFill>
              </a:rPr>
              <a:t>X-ray meas.</a:t>
            </a:r>
          </a:p>
          <a:p>
            <a:r>
              <a:rPr lang="ja-JP" altLang="en-US" dirty="0" smtClean="0"/>
              <a:t>脱励起</a:t>
            </a:r>
            <a:r>
              <a:rPr lang="ja-JP" altLang="en-US" dirty="0" err="1" smtClean="0"/>
              <a:t>ー</a:t>
            </a:r>
            <a:r>
              <a:rPr lang="ja-JP" altLang="en-US" dirty="0" smtClean="0"/>
              <a:t>－</a:t>
            </a:r>
            <a:r>
              <a:rPr kumimoji="1" lang="en-US" altLang="ja-JP" dirty="0" smtClean="0"/>
              <a:t>Auger</a:t>
            </a:r>
            <a:r>
              <a:rPr kumimoji="1" lang="ja-JP" altLang="en-US" dirty="0" smtClean="0"/>
              <a:t>電子の測定 </a:t>
            </a:r>
            <a:r>
              <a:rPr kumimoji="1" lang="en-US" altLang="ja-JP" dirty="0" smtClean="0">
                <a:solidFill>
                  <a:srgbClr val="FF0000"/>
                </a:solidFill>
              </a:rPr>
              <a:t>Auger electron meas.</a:t>
            </a:r>
          </a:p>
          <a:p>
            <a:r>
              <a:rPr lang="ja-JP" altLang="en-US" dirty="0" smtClean="0"/>
              <a:t>エントリーライン</a:t>
            </a:r>
            <a:r>
              <a:rPr lang="en-US" altLang="ja-JP" dirty="0" smtClean="0"/>
              <a:t>(</a:t>
            </a:r>
            <a:r>
              <a:rPr lang="en-US" altLang="ja-JP" dirty="0" smtClean="0">
                <a:solidFill>
                  <a:srgbClr val="FF0000"/>
                </a:solidFill>
              </a:rPr>
              <a:t>entry</a:t>
            </a:r>
            <a:r>
              <a:rPr lang="en-US" altLang="ja-JP" dirty="0" smtClean="0"/>
              <a:t>)</a:t>
            </a:r>
            <a:r>
              <a:rPr lang="ja-JP" altLang="en-US" dirty="0" err="1" smtClean="0"/>
              <a:t>、</a:t>
            </a:r>
            <a:r>
              <a:rPr lang="ja-JP" altLang="en-US" dirty="0" smtClean="0"/>
              <a:t>主量子数</a:t>
            </a:r>
            <a:r>
              <a:rPr lang="en-US" altLang="ja-JP" dirty="0" smtClean="0"/>
              <a:t>(</a:t>
            </a:r>
            <a:r>
              <a:rPr lang="en-US" altLang="ja-JP" dirty="0" smtClean="0">
                <a:solidFill>
                  <a:srgbClr val="FF0000"/>
                </a:solidFill>
              </a:rPr>
              <a:t>n</a:t>
            </a:r>
            <a:r>
              <a:rPr lang="en-US" altLang="ja-JP" dirty="0" smtClean="0"/>
              <a:t>)</a:t>
            </a:r>
            <a:r>
              <a:rPr lang="ja-JP" altLang="en-US" dirty="0" err="1" smtClean="0"/>
              <a:t>、</a:t>
            </a:r>
            <a:r>
              <a:rPr lang="ja-JP" altLang="en-US" dirty="0" smtClean="0"/>
              <a:t>軌道角運動量</a:t>
            </a:r>
            <a:r>
              <a:rPr lang="en-US" altLang="ja-JP" dirty="0" smtClean="0"/>
              <a:t>(</a:t>
            </a:r>
            <a:r>
              <a:rPr lang="en-US" altLang="ja-JP" i="1" dirty="0" smtClean="0">
                <a:solidFill>
                  <a:srgbClr val="FF0000"/>
                </a:solidFill>
              </a:rPr>
              <a:t>l</a:t>
            </a:r>
            <a:r>
              <a:rPr lang="en-US" altLang="ja-JP" dirty="0" smtClean="0"/>
              <a:t>)</a:t>
            </a:r>
          </a:p>
          <a:p>
            <a:r>
              <a:rPr kumimoji="1" lang="ja-JP" altLang="en-US" dirty="0" smtClean="0"/>
              <a:t>原子イオンの荷電状態</a:t>
            </a:r>
            <a:r>
              <a:rPr kumimoji="1" lang="en-US" altLang="ja-JP" dirty="0" smtClean="0"/>
              <a:t>(</a:t>
            </a:r>
            <a:r>
              <a:rPr kumimoji="1" lang="en-US" altLang="ja-JP" dirty="0" smtClean="0">
                <a:solidFill>
                  <a:srgbClr val="FF0000"/>
                </a:solidFill>
              </a:rPr>
              <a:t>electron </a:t>
            </a:r>
            <a:r>
              <a:rPr kumimoji="1" lang="en-US" altLang="ja-JP" dirty="0" err="1" smtClean="0">
                <a:solidFill>
                  <a:srgbClr val="FF0000"/>
                </a:solidFill>
              </a:rPr>
              <a:t>config</a:t>
            </a:r>
            <a:r>
              <a:rPr kumimoji="1" lang="en-US" altLang="ja-JP" dirty="0" smtClean="0">
                <a:solidFill>
                  <a:srgbClr val="FF0000"/>
                </a:solidFill>
              </a:rPr>
              <a:t>.</a:t>
            </a:r>
            <a:r>
              <a:rPr kumimoji="1" lang="en-US" altLang="ja-JP" dirty="0" smtClean="0"/>
              <a:t>)</a:t>
            </a:r>
            <a:r>
              <a:rPr kumimoji="1" lang="ja-JP" altLang="en-US" dirty="0" err="1" smtClean="0"/>
              <a:t>、</a:t>
            </a:r>
            <a:r>
              <a:rPr kumimoji="1" lang="ja-JP" altLang="en-US" dirty="0" smtClean="0"/>
              <a:t>遮蔽の効果</a:t>
            </a:r>
            <a:r>
              <a:rPr kumimoji="1" lang="en-US" altLang="ja-JP" dirty="0" smtClean="0"/>
              <a:t>(</a:t>
            </a:r>
            <a:r>
              <a:rPr kumimoji="1" lang="en-US" altLang="ja-JP" dirty="0" smtClean="0">
                <a:solidFill>
                  <a:srgbClr val="FF0000"/>
                </a:solidFill>
              </a:rPr>
              <a:t>screening</a:t>
            </a:r>
            <a:r>
              <a:rPr kumimoji="1" lang="en-US" altLang="ja-JP" dirty="0" smtClean="0"/>
              <a:t>)</a:t>
            </a:r>
            <a:r>
              <a:rPr lang="ja-JP" altLang="en-US" dirty="0" smtClean="0"/>
              <a:t>　</a:t>
            </a:r>
            <a:endParaRPr lang="en-US" altLang="ja-JP" dirty="0" smtClean="0"/>
          </a:p>
          <a:p>
            <a:r>
              <a:rPr kumimoji="1" lang="ja-JP" altLang="en-US" dirty="0" smtClean="0"/>
              <a:t>放射</a:t>
            </a:r>
            <a:r>
              <a:rPr kumimoji="1" lang="ja-JP" altLang="en-US" dirty="0" smtClean="0"/>
              <a:t>再結合の断面積</a:t>
            </a:r>
            <a:r>
              <a:rPr kumimoji="1" lang="en-US" altLang="ja-JP" dirty="0" smtClean="0">
                <a:solidFill>
                  <a:srgbClr val="FF0000"/>
                </a:solidFill>
                <a:latin typeface="Symbol" panose="05050102010706020507" pitchFamily="18" charset="2"/>
              </a:rPr>
              <a:t>s</a:t>
            </a:r>
            <a:r>
              <a:rPr kumimoji="1" lang="en-US" altLang="ja-JP" dirty="0" smtClean="0">
                <a:solidFill>
                  <a:srgbClr val="FF0000"/>
                </a:solidFill>
              </a:rPr>
              <a:t>(E)</a:t>
            </a:r>
            <a:r>
              <a:rPr kumimoji="1" lang="ja-JP" altLang="en-US" dirty="0" smtClean="0"/>
              <a:t>の測定</a:t>
            </a:r>
            <a:r>
              <a:rPr kumimoji="1" lang="en-US" altLang="ja-JP" dirty="0" smtClean="0"/>
              <a:t>(radiative recombination</a:t>
            </a:r>
            <a:r>
              <a:rPr kumimoji="1" lang="en-US" altLang="ja-JP" dirty="0" smtClean="0"/>
              <a:t>) ;</a:t>
            </a:r>
            <a:r>
              <a:rPr lang="ja-JP" altLang="en-US" dirty="0" smtClean="0"/>
              <a:t>衝突</a:t>
            </a:r>
            <a:r>
              <a:rPr lang="ja-JP" altLang="en-US" dirty="0"/>
              <a:t>エネルギー</a:t>
            </a:r>
            <a:r>
              <a:rPr lang="en-US" altLang="ja-JP" dirty="0"/>
              <a:t>(</a:t>
            </a:r>
            <a:r>
              <a:rPr lang="en-US" altLang="ja-JP" dirty="0">
                <a:solidFill>
                  <a:srgbClr val="FF0000"/>
                </a:solidFill>
              </a:rPr>
              <a:t>collision energy</a:t>
            </a:r>
            <a:r>
              <a:rPr lang="en-US" altLang="ja-JP" dirty="0"/>
              <a:t>) </a:t>
            </a:r>
            <a:r>
              <a:rPr lang="ja-JP" altLang="en-US" dirty="0"/>
              <a:t>精密可変</a:t>
            </a:r>
            <a:endParaRPr kumimoji="1" lang="en-US" altLang="ja-JP" dirty="0" smtClean="0"/>
          </a:p>
          <a:p>
            <a:r>
              <a:rPr lang="ja-JP" altLang="en-US" dirty="0" smtClean="0"/>
              <a:t>時間微分型の測定</a:t>
            </a:r>
            <a:r>
              <a:rPr lang="en-US" altLang="ja-JP" dirty="0" smtClean="0"/>
              <a:t>(</a:t>
            </a:r>
            <a:r>
              <a:rPr lang="en-US" altLang="ja-JP" b="1" dirty="0" smtClean="0">
                <a:solidFill>
                  <a:srgbClr val="FF0000"/>
                </a:solidFill>
              </a:rPr>
              <a:t>differential</a:t>
            </a:r>
            <a:r>
              <a:rPr lang="en-US" altLang="ja-JP" dirty="0" smtClean="0"/>
              <a:t>)</a:t>
            </a:r>
            <a:r>
              <a:rPr lang="ja-JP" altLang="en-US" dirty="0" smtClean="0"/>
              <a:t>　</a:t>
            </a:r>
            <a:r>
              <a:rPr lang="en-US" altLang="ja-JP" dirty="0" smtClean="0">
                <a:solidFill>
                  <a:srgbClr val="FF0000"/>
                </a:solidFill>
              </a:rPr>
              <a:t>~1</a:t>
            </a:r>
            <a:r>
              <a:rPr lang="ja-JP" altLang="en-US" dirty="0" smtClean="0">
                <a:solidFill>
                  <a:srgbClr val="FF0000"/>
                </a:solidFill>
              </a:rPr>
              <a:t> </a:t>
            </a:r>
            <a:r>
              <a:rPr lang="en-US" altLang="ja-JP" dirty="0" err="1">
                <a:solidFill>
                  <a:srgbClr val="FF0000"/>
                </a:solidFill>
              </a:rPr>
              <a:t>p</a:t>
            </a:r>
            <a:r>
              <a:rPr lang="en-US" altLang="ja-JP" dirty="0" err="1" smtClean="0">
                <a:solidFill>
                  <a:srgbClr val="FF0000"/>
                </a:solidFill>
              </a:rPr>
              <a:t>sec</a:t>
            </a:r>
            <a:r>
              <a:rPr lang="ja-JP" altLang="en-US" dirty="0" smtClean="0">
                <a:solidFill>
                  <a:srgbClr val="FF0000"/>
                </a:solidFill>
              </a:rPr>
              <a:t> </a:t>
            </a:r>
            <a:r>
              <a:rPr lang="en-US" altLang="ja-JP" dirty="0" smtClean="0">
                <a:solidFill>
                  <a:srgbClr val="FF0000"/>
                </a:solidFill>
              </a:rPr>
              <a:t>~0.1 </a:t>
            </a:r>
            <a:r>
              <a:rPr lang="en-US" altLang="ja-JP" dirty="0" smtClean="0">
                <a:solidFill>
                  <a:srgbClr val="FF0000"/>
                </a:solidFill>
                <a:latin typeface="Symbol" panose="05050102010706020507" pitchFamily="18" charset="2"/>
              </a:rPr>
              <a:t>m</a:t>
            </a:r>
            <a:r>
              <a:rPr lang="en-US" altLang="ja-JP" dirty="0" smtClean="0">
                <a:solidFill>
                  <a:srgbClr val="FF0000"/>
                </a:solidFill>
              </a:rPr>
              <a:t>s</a:t>
            </a:r>
          </a:p>
          <a:p>
            <a:r>
              <a:rPr kumimoji="1" lang="en-US" altLang="ja-JP" dirty="0" smtClean="0"/>
              <a:t>X-</a:t>
            </a:r>
            <a:r>
              <a:rPr lang="ja-JP" altLang="en-US" dirty="0" smtClean="0"/>
              <a:t>線の精密測定と励起順位寿命の測定</a:t>
            </a:r>
            <a:r>
              <a:rPr lang="en-US" altLang="ja-JP" dirty="0" smtClean="0"/>
              <a:t>(energy &amp; lifetime) </a:t>
            </a:r>
            <a:r>
              <a:rPr lang="ja-JP" altLang="en-US" dirty="0" err="1" smtClean="0"/>
              <a:t>ー</a:t>
            </a:r>
            <a:r>
              <a:rPr lang="ja-JP" altLang="en-US" dirty="0"/>
              <a:t>＞</a:t>
            </a:r>
            <a:r>
              <a:rPr lang="ja-JP" altLang="en-US" dirty="0" smtClean="0"/>
              <a:t>ミューオニック原子からの</a:t>
            </a:r>
            <a:r>
              <a:rPr lang="en-US" altLang="ja-JP" dirty="0" smtClean="0"/>
              <a:t>X</a:t>
            </a:r>
            <a:r>
              <a:rPr lang="ja-JP" altLang="en-US" dirty="0" smtClean="0"/>
              <a:t>線のドップラーシフトの測定 </a:t>
            </a:r>
            <a:r>
              <a:rPr lang="en-US" altLang="ja-JP" dirty="0" smtClean="0"/>
              <a:t>(</a:t>
            </a:r>
            <a:r>
              <a:rPr lang="en-US" altLang="ja-JP" b="1" dirty="0" smtClean="0">
                <a:solidFill>
                  <a:srgbClr val="FF0000"/>
                </a:solidFill>
              </a:rPr>
              <a:t>x-ray Doppler shift</a:t>
            </a:r>
            <a:r>
              <a:rPr lang="en-US" altLang="ja-JP" dirty="0" smtClean="0"/>
              <a:t>)</a:t>
            </a:r>
            <a:endParaRPr kumimoji="1" lang="en-US" altLang="ja-JP" dirty="0" smtClean="0"/>
          </a:p>
          <a:p>
            <a:r>
              <a:rPr kumimoji="1" lang="ja-JP" altLang="en-US" dirty="0" smtClean="0"/>
              <a:t>自由電子との</a:t>
            </a:r>
            <a:r>
              <a:rPr kumimoji="1" lang="ja-JP" altLang="en-US" dirty="0" smtClean="0"/>
              <a:t>衝突</a:t>
            </a:r>
            <a:r>
              <a:rPr kumimoji="1" lang="en-US" altLang="ja-JP" dirty="0" smtClean="0"/>
              <a:t>( in plasma)</a:t>
            </a:r>
            <a:endParaRPr kumimoji="1" lang="en-US" altLang="ja-JP" dirty="0" smtClean="0"/>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5" name="スライド番号プレースホルダー 4"/>
          <p:cNvSpPr>
            <a:spLocks noGrp="1"/>
          </p:cNvSpPr>
          <p:nvPr>
            <p:ph type="sldNum" sz="quarter" idx="12"/>
          </p:nvPr>
        </p:nvSpPr>
        <p:spPr/>
        <p:txBody>
          <a:bodyPr/>
          <a:lstStyle/>
          <a:p>
            <a:fld id="{95947CB1-1C4A-434E-88C7-A3AC01F99796}" type="slidenum">
              <a:rPr kumimoji="1" lang="ja-JP" altLang="en-US" smtClean="0"/>
              <a:t>16</a:t>
            </a:fld>
            <a:endParaRPr kumimoji="1" lang="ja-JP" altLang="en-US"/>
          </a:p>
        </p:txBody>
      </p:sp>
    </p:spTree>
    <p:extLst>
      <p:ext uri="{BB962C8B-B14F-4D97-AF65-F5344CB8AC3E}">
        <p14:creationId xmlns:p14="http://schemas.microsoft.com/office/powerpoint/2010/main" val="815835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8650" y="365126"/>
            <a:ext cx="7886700" cy="1577974"/>
          </a:xfrm>
        </p:spPr>
        <p:txBody>
          <a:bodyPr>
            <a:normAutofit/>
          </a:bodyPr>
          <a:lstStyle/>
          <a:p>
            <a:pPr algn="ctr"/>
            <a:r>
              <a:rPr lang="en-US" altLang="ja-JP" sz="3100" b="1" i="1" dirty="0">
                <a:latin typeface="Times New Roman" panose="02020603050405020304" pitchFamily="18" charset="0"/>
                <a:cs typeface="Times New Roman" panose="02020603050405020304" pitchFamily="18" charset="0"/>
              </a:rPr>
              <a:t>Fundamental Physics of Muonic Atoms with a Muon-Ion Merged-Beams Method </a:t>
            </a:r>
            <a:endParaRPr kumimoji="1" lang="ja-JP" altLang="en-US" dirty="0"/>
          </a:p>
        </p:txBody>
      </p:sp>
      <p:sp>
        <p:nvSpPr>
          <p:cNvPr id="4" name="コンテンツ プレースホルダー 3"/>
          <p:cNvSpPr>
            <a:spLocks noGrp="1"/>
          </p:cNvSpPr>
          <p:nvPr>
            <p:ph idx="1"/>
          </p:nvPr>
        </p:nvSpPr>
        <p:spPr/>
        <p:txBody>
          <a:bodyPr>
            <a:normAutofit/>
          </a:bodyPr>
          <a:lstStyle/>
          <a:p>
            <a:r>
              <a:rPr lang="en-US" altLang="ja-JP" dirty="0"/>
              <a:t>N</a:t>
            </a:r>
            <a:r>
              <a:rPr kumimoji="1" lang="en-US" altLang="ja-JP" dirty="0" smtClean="0"/>
              <a:t>egative muons and atomic ions </a:t>
            </a:r>
          </a:p>
          <a:p>
            <a:r>
              <a:rPr lang="en-US" altLang="ja-JP" dirty="0"/>
              <a:t>H</a:t>
            </a:r>
            <a:r>
              <a:rPr lang="en-US" altLang="ja-JP" dirty="0" smtClean="0"/>
              <a:t>igh luminosity with capillary and channeling with crystal</a:t>
            </a:r>
          </a:p>
          <a:p>
            <a:r>
              <a:rPr lang="en-US" altLang="ja-JP" dirty="0"/>
              <a:t>V</a:t>
            </a:r>
            <a:r>
              <a:rPr kumimoji="1" lang="en-US" altLang="ja-JP" dirty="0" smtClean="0"/>
              <a:t>ariable collision energy </a:t>
            </a:r>
            <a:r>
              <a:rPr kumimoji="1" lang="en-US" altLang="ja-JP" dirty="0" smtClean="0">
                <a:solidFill>
                  <a:srgbClr val="FF33CC"/>
                </a:solidFill>
              </a:rPr>
              <a:t>(two beam merge)</a:t>
            </a:r>
          </a:p>
          <a:p>
            <a:r>
              <a:rPr lang="en-US" altLang="ja-JP" dirty="0"/>
              <a:t>S</a:t>
            </a:r>
            <a:r>
              <a:rPr lang="en-US" altLang="ja-JP" dirty="0" smtClean="0"/>
              <a:t>elective charge state </a:t>
            </a:r>
            <a:r>
              <a:rPr lang="en-US" altLang="ja-JP" dirty="0" smtClean="0">
                <a:solidFill>
                  <a:srgbClr val="FF33CC"/>
                </a:solidFill>
              </a:rPr>
              <a:t>(variable collision E)</a:t>
            </a:r>
          </a:p>
          <a:p>
            <a:r>
              <a:rPr lang="en-US" altLang="ja-JP" dirty="0" smtClean="0"/>
              <a:t>Entry point </a:t>
            </a:r>
            <a:r>
              <a:rPr lang="en-US" altLang="ja-JP" i="1" dirty="0" smtClean="0"/>
              <a:t>n</a:t>
            </a:r>
            <a:r>
              <a:rPr lang="en-US" altLang="ja-JP" dirty="0" smtClean="0"/>
              <a:t> and </a:t>
            </a:r>
            <a:r>
              <a:rPr lang="en-US" altLang="ja-JP" i="1" dirty="0" smtClean="0">
                <a:latin typeface="Times New Roman" panose="02020603050405020304" pitchFamily="18" charset="0"/>
                <a:cs typeface="Times New Roman" panose="02020603050405020304" pitchFamily="18" charset="0"/>
              </a:rPr>
              <a:t>l</a:t>
            </a:r>
            <a:r>
              <a:rPr kumimoji="1" lang="en-US" altLang="ja-JP" dirty="0" smtClean="0">
                <a:latin typeface="Times New Roman" panose="02020603050405020304" pitchFamily="18" charset="0"/>
                <a:cs typeface="Times New Roman" panose="02020603050405020304" pitchFamily="18" charset="0"/>
              </a:rPr>
              <a:t> </a:t>
            </a:r>
            <a:r>
              <a:rPr kumimoji="1" lang="en-US" altLang="ja-JP" dirty="0" smtClean="0">
                <a:solidFill>
                  <a:srgbClr val="FF33CC"/>
                </a:solidFill>
              </a:rPr>
              <a:t>(</a:t>
            </a:r>
            <a:r>
              <a:rPr lang="en-US" altLang="ja-JP" dirty="0">
                <a:solidFill>
                  <a:srgbClr val="FF33CC"/>
                </a:solidFill>
              </a:rPr>
              <a:t>variable collision </a:t>
            </a:r>
            <a:r>
              <a:rPr lang="en-US" altLang="ja-JP" dirty="0" smtClean="0">
                <a:solidFill>
                  <a:srgbClr val="FF33CC"/>
                </a:solidFill>
              </a:rPr>
              <a:t>E)</a:t>
            </a:r>
            <a:endParaRPr kumimoji="1" lang="en-US" altLang="ja-JP" dirty="0" smtClean="0"/>
          </a:p>
          <a:p>
            <a:r>
              <a:rPr lang="en-US" altLang="ja-JP" dirty="0"/>
              <a:t>Muonic X-ray and level </a:t>
            </a:r>
            <a:r>
              <a:rPr lang="en-US" altLang="ja-JP" dirty="0" smtClean="0"/>
              <a:t>lifetimes</a:t>
            </a:r>
            <a:r>
              <a:rPr lang="ja-JP" altLang="en-US" dirty="0" smtClean="0"/>
              <a:t>　</a:t>
            </a:r>
            <a:r>
              <a:rPr lang="en-US" altLang="ja-JP" dirty="0" smtClean="0">
                <a:solidFill>
                  <a:srgbClr val="FF33CC"/>
                </a:solidFill>
              </a:rPr>
              <a:t>(recoil distance)</a:t>
            </a:r>
            <a:endParaRPr kumimoji="1" lang="en-US" altLang="ja-JP" dirty="0" smtClean="0">
              <a:solidFill>
                <a:srgbClr val="FF33CC"/>
              </a:solidFill>
            </a:endParaRPr>
          </a:p>
          <a:p>
            <a:r>
              <a:rPr lang="en-US" altLang="ja-JP" dirty="0" smtClean="0"/>
              <a:t>Auger electron </a:t>
            </a:r>
            <a:r>
              <a:rPr lang="en-US" altLang="ja-JP" dirty="0" smtClean="0">
                <a:solidFill>
                  <a:srgbClr val="FF33CC"/>
                </a:solidFill>
              </a:rPr>
              <a:t>(high resolution )</a:t>
            </a:r>
            <a:endParaRPr kumimoji="1" lang="ja-JP" altLang="en-US" dirty="0">
              <a:solidFill>
                <a:srgbClr val="FF33CC"/>
              </a:solidFill>
            </a:endParaRPr>
          </a:p>
        </p:txBody>
      </p:sp>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5" name="スライド番号プレースホルダー 4"/>
          <p:cNvSpPr>
            <a:spLocks noGrp="1"/>
          </p:cNvSpPr>
          <p:nvPr>
            <p:ph type="sldNum" sz="quarter" idx="12"/>
          </p:nvPr>
        </p:nvSpPr>
        <p:spPr/>
        <p:txBody>
          <a:bodyPr/>
          <a:lstStyle/>
          <a:p>
            <a:fld id="{95947CB1-1C4A-434E-88C7-A3AC01F99796}" type="slidenum">
              <a:rPr kumimoji="1" lang="ja-JP" altLang="en-US" smtClean="0"/>
              <a:t>17</a:t>
            </a:fld>
            <a:endParaRPr kumimoji="1" lang="ja-JP" altLang="en-US"/>
          </a:p>
        </p:txBody>
      </p:sp>
    </p:spTree>
    <p:extLst>
      <p:ext uri="{BB962C8B-B14F-4D97-AF65-F5344CB8AC3E}">
        <p14:creationId xmlns:p14="http://schemas.microsoft.com/office/powerpoint/2010/main" val="327929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X-ray from exotic atom </a:t>
            </a:r>
            <a:r>
              <a:rPr kumimoji="1" lang="en-US" altLang="ja-JP" dirty="0" err="1" smtClean="0"/>
              <a:t>Ar+pbar</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1498518" y="1825625"/>
            <a:ext cx="6146963" cy="4351338"/>
          </a:xfrm>
          <a:prstGeom prst="rect">
            <a:avLst/>
          </a:prstGeom>
        </p:spPr>
      </p:pic>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18</a:t>
            </a:fld>
            <a:endParaRPr kumimoji="1" lang="ja-JP" altLang="en-US"/>
          </a:p>
        </p:txBody>
      </p:sp>
    </p:spTree>
    <p:extLst>
      <p:ext uri="{BB962C8B-B14F-4D97-AF65-F5344CB8AC3E}">
        <p14:creationId xmlns:p14="http://schemas.microsoft.com/office/powerpoint/2010/main" val="1805633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Muonic X-ray </a:t>
            </a:r>
            <a:br>
              <a:rPr lang="en-US" altLang="ja-JP" dirty="0"/>
            </a:br>
            <a:r>
              <a:rPr lang="en-US" altLang="ja-JP" dirty="0"/>
              <a:t>and Auger electron</a:t>
            </a:r>
            <a:endParaRPr kumimoji="1" lang="ja-JP" altLang="en-US" dirty="0"/>
          </a:p>
        </p:txBody>
      </p:sp>
      <p:sp>
        <p:nvSpPr>
          <p:cNvPr id="7" name="コンテンツ プレースホルダー 6"/>
          <p:cNvSpPr>
            <a:spLocks noGrp="1"/>
          </p:cNvSpPr>
          <p:nvPr>
            <p:ph idx="1"/>
          </p:nvPr>
        </p:nvSpPr>
        <p:spPr/>
        <p:txBody>
          <a:bodyPr/>
          <a:lstStyle/>
          <a:p>
            <a:endParaRPr kumimoji="1" lang="ja-JP" altLang="en-US" dirty="0">
              <a:solidFill>
                <a:srgbClr val="FFFF00"/>
              </a:solidFill>
            </a:endParaRPr>
          </a:p>
        </p:txBody>
      </p:sp>
      <p:sp>
        <p:nvSpPr>
          <p:cNvPr id="5" name="フッター プレースホルダー 4"/>
          <p:cNvSpPr>
            <a:spLocks noGrp="1"/>
          </p:cNvSpPr>
          <p:nvPr>
            <p:ph type="ftr" sz="quarter" idx="11"/>
          </p:nvPr>
        </p:nvSpPr>
        <p:spPr/>
        <p:txBody>
          <a:bodyPr/>
          <a:lstStyle/>
          <a:p>
            <a:r>
              <a:rPr kumimoji="1" lang="en-US" altLang="ja-JP" smtClean="0"/>
              <a:t>Y-K 28 Dec 2017</a:t>
            </a:r>
            <a:endParaRPr kumimoji="1" lang="ja-JP" altLang="en-US"/>
          </a:p>
        </p:txBody>
      </p:sp>
      <p:pic>
        <p:nvPicPr>
          <p:cNvPr id="8" name="図 7"/>
          <p:cNvPicPr>
            <a:picLocks noChangeAspect="1"/>
          </p:cNvPicPr>
          <p:nvPr/>
        </p:nvPicPr>
        <p:blipFill>
          <a:blip r:embed="rId2"/>
          <a:stretch>
            <a:fillRect/>
          </a:stretch>
        </p:blipFill>
        <p:spPr>
          <a:xfrm>
            <a:off x="3356658" y="1951960"/>
            <a:ext cx="3825192" cy="3916406"/>
          </a:xfrm>
          <a:prstGeom prst="rect">
            <a:avLst/>
          </a:prstGeom>
        </p:spPr>
      </p:pic>
      <p:sp>
        <p:nvSpPr>
          <p:cNvPr id="2" name="テキスト ボックス 1"/>
          <p:cNvSpPr txBox="1"/>
          <p:nvPr/>
        </p:nvSpPr>
        <p:spPr>
          <a:xfrm>
            <a:off x="5384800" y="698500"/>
            <a:ext cx="2984500" cy="646331"/>
          </a:xfrm>
          <a:prstGeom prst="rect">
            <a:avLst/>
          </a:prstGeom>
          <a:noFill/>
        </p:spPr>
        <p:txBody>
          <a:bodyPr wrap="square" rtlCol="0">
            <a:spAutoFit/>
          </a:bodyPr>
          <a:lstStyle/>
          <a:p>
            <a:r>
              <a:rPr kumimoji="1" lang="en-US" altLang="ja-JP" dirty="0" smtClean="0"/>
              <a:t>ref. A.</a:t>
            </a:r>
            <a:r>
              <a:rPr kumimoji="1" lang="ja-JP" altLang="en-US" dirty="0" smtClean="0"/>
              <a:t> </a:t>
            </a:r>
            <a:r>
              <a:rPr kumimoji="1" lang="en-US" altLang="ja-JP" dirty="0" smtClean="0"/>
              <a:t>Shinohara</a:t>
            </a:r>
            <a:r>
              <a:rPr kumimoji="1" lang="ja-JP" altLang="en-US" dirty="0" smtClean="0"/>
              <a:t>　</a:t>
            </a:r>
            <a:r>
              <a:rPr kumimoji="1" lang="en-US" altLang="ja-JP" dirty="0" smtClean="0"/>
              <a:t>K.</a:t>
            </a:r>
            <a:r>
              <a:rPr kumimoji="1" lang="ja-JP" altLang="en-US" dirty="0" smtClean="0"/>
              <a:t> </a:t>
            </a:r>
            <a:r>
              <a:rPr kumimoji="1" lang="en-US" altLang="ja-JP" dirty="0" err="1" smtClean="0"/>
              <a:t>Ninomiya</a:t>
            </a:r>
            <a:r>
              <a:rPr kumimoji="1" lang="ja-JP" altLang="en-US" dirty="0" err="1" smtClean="0"/>
              <a:t>めそん</a:t>
            </a:r>
            <a:r>
              <a:rPr kumimoji="1" lang="ja-JP" altLang="en-US" b="1" dirty="0" smtClean="0"/>
              <a:t>４２（２０１５）ｐ２５</a:t>
            </a:r>
            <a:endParaRPr kumimoji="1" lang="ja-JP" altLang="en-US" b="1" dirty="0"/>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19</a:t>
            </a:fld>
            <a:endParaRPr kumimoji="1" lang="ja-JP" altLang="en-US"/>
          </a:p>
        </p:txBody>
      </p:sp>
      <p:sp>
        <p:nvSpPr>
          <p:cNvPr id="4" name="正方形/長方形 3"/>
          <p:cNvSpPr/>
          <p:nvPr/>
        </p:nvSpPr>
        <p:spPr>
          <a:xfrm>
            <a:off x="2021305" y="4523874"/>
            <a:ext cx="1155032" cy="529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0000"/>
                </a:solidFill>
              </a:rPr>
              <a:t>electron orbit</a:t>
            </a:r>
            <a:endParaRPr kumimoji="1" lang="ja-JP" altLang="en-US" b="1" dirty="0">
              <a:solidFill>
                <a:srgbClr val="FF0000"/>
              </a:solidFill>
            </a:endParaRPr>
          </a:p>
        </p:txBody>
      </p:sp>
      <p:sp>
        <p:nvSpPr>
          <p:cNvPr id="9" name="正方形/長方形 8"/>
          <p:cNvSpPr/>
          <p:nvPr/>
        </p:nvSpPr>
        <p:spPr>
          <a:xfrm>
            <a:off x="7181850" y="4608095"/>
            <a:ext cx="1187450" cy="61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muon orbit</a:t>
            </a:r>
            <a:endParaRPr kumimoji="1" lang="ja-JP" altLang="en-US" dirty="0">
              <a:solidFill>
                <a:srgbClr val="FF0000"/>
              </a:solidFill>
            </a:endParaRPr>
          </a:p>
        </p:txBody>
      </p:sp>
      <p:sp>
        <p:nvSpPr>
          <p:cNvPr id="10" name="正方形/長方形 9"/>
          <p:cNvSpPr/>
          <p:nvPr/>
        </p:nvSpPr>
        <p:spPr>
          <a:xfrm>
            <a:off x="7411453" y="2610853"/>
            <a:ext cx="866273" cy="890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rgbClr val="FFFF00"/>
                </a:solidFill>
              </a:rPr>
              <a:t>?</a:t>
            </a:r>
            <a:endParaRPr kumimoji="1" lang="ja-JP" altLang="en-US" sz="2800" dirty="0">
              <a:solidFill>
                <a:srgbClr val="FFFF00"/>
              </a:solidFill>
            </a:endParaRPr>
          </a:p>
        </p:txBody>
      </p:sp>
      <p:sp>
        <p:nvSpPr>
          <p:cNvPr id="11" name="円/楕円 10"/>
          <p:cNvSpPr/>
          <p:nvPr/>
        </p:nvSpPr>
        <p:spPr>
          <a:xfrm flipV="1">
            <a:off x="5930849" y="4454038"/>
            <a:ext cx="184201" cy="139671"/>
          </a:xfrm>
          <a:prstGeom prst="ellipse">
            <a:avLst/>
          </a:prstGeom>
          <a:solidFill>
            <a:srgbClr val="A83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endCxn id="11" idx="4"/>
          </p:cNvCxnSpPr>
          <p:nvPr/>
        </p:nvCxnSpPr>
        <p:spPr>
          <a:xfrm>
            <a:off x="6022949" y="4308454"/>
            <a:ext cx="1" cy="14558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6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82649"/>
          </a:xfrm>
        </p:spPr>
        <p:txBody>
          <a:bodyPr>
            <a:normAutofit/>
          </a:bodyPr>
          <a:lstStyle/>
          <a:p>
            <a:r>
              <a:rPr kumimoji="1" lang="en-US" altLang="ja-JP" sz="2400" i="1" dirty="0" smtClean="0">
                <a:latin typeface="Times New Roman" panose="02020603050405020304" pitchFamily="18" charset="0"/>
                <a:cs typeface="Times New Roman" panose="02020603050405020304" pitchFamily="18" charset="0"/>
              </a:rPr>
              <a:t>Muon Problems(?) :</a:t>
            </a:r>
            <a:r>
              <a:rPr kumimoji="1" lang="en-US" altLang="ja-JP" sz="1600" i="1" dirty="0" smtClean="0">
                <a:latin typeface="Times New Roman" panose="02020603050405020304" pitchFamily="18" charset="0"/>
                <a:cs typeface="Times New Roman" panose="02020603050405020304" pitchFamily="18" charset="0"/>
              </a:rPr>
              <a:t>there are several discrepancies between experiment and theory in the </a:t>
            </a:r>
            <a:r>
              <a:rPr kumimoji="1" lang="en-US" altLang="ja-JP" sz="1600" i="1" dirty="0" smtClean="0">
                <a:solidFill>
                  <a:srgbClr val="7030A0"/>
                </a:solidFill>
                <a:latin typeface="Times New Roman" panose="02020603050405020304" pitchFamily="18" charset="0"/>
                <a:cs typeface="Times New Roman" panose="02020603050405020304" pitchFamily="18" charset="0"/>
              </a:rPr>
              <a:t>muon sector</a:t>
            </a:r>
            <a:r>
              <a:rPr kumimoji="1" lang="en-US" altLang="ja-JP" sz="1600" i="1" dirty="0" smtClean="0">
                <a:latin typeface="Times New Roman" panose="02020603050405020304" pitchFamily="18" charset="0"/>
                <a:cs typeface="Times New Roman" panose="02020603050405020304" pitchFamily="18" charset="0"/>
              </a:rPr>
              <a:t/>
            </a:r>
            <a:br>
              <a:rPr kumimoji="1" lang="en-US" altLang="ja-JP" sz="1600" i="1" dirty="0" smtClean="0">
                <a:latin typeface="Times New Roman" panose="02020603050405020304" pitchFamily="18" charset="0"/>
                <a:cs typeface="Times New Roman" panose="02020603050405020304" pitchFamily="18" charset="0"/>
              </a:rPr>
            </a:br>
            <a:r>
              <a:rPr kumimoji="1" lang="en-US" altLang="ja-JP" sz="1600" i="1" dirty="0" smtClean="0">
                <a:latin typeface="Times New Roman" panose="02020603050405020304" pitchFamily="18" charset="0"/>
                <a:cs typeface="Times New Roman" panose="02020603050405020304" pitchFamily="18" charset="0"/>
              </a:rPr>
              <a:t>(</a:t>
            </a:r>
            <a:r>
              <a:rPr lang="en-US" altLang="ja-JP" sz="1600" i="1" dirty="0" smtClean="0">
                <a:latin typeface="Times New Roman" panose="02020603050405020304" pitchFamily="18" charset="0"/>
                <a:cs typeface="Times New Roman" panose="02020603050405020304" pitchFamily="18" charset="0"/>
              </a:rPr>
              <a:t>CODATA)</a:t>
            </a:r>
            <a:endParaRPr kumimoji="1" lang="ja-JP" altLang="en-US" sz="1600" i="1" dirty="0">
              <a:latin typeface="Times New Roman" panose="02020603050405020304" pitchFamily="18" charset="0"/>
              <a:cs typeface="Times New Roman" panose="02020603050405020304" pitchFamily="18" charset="0"/>
            </a:endParaRPr>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dirty="0"/>
          </a:p>
        </p:txBody>
      </p:sp>
      <p:sp>
        <p:nvSpPr>
          <p:cNvPr id="5" name="スライド番号プレースホルダー 4"/>
          <p:cNvSpPr>
            <a:spLocks noGrp="1"/>
          </p:cNvSpPr>
          <p:nvPr>
            <p:ph type="sldNum" sz="quarter" idx="12"/>
          </p:nvPr>
        </p:nvSpPr>
        <p:spPr/>
        <p:txBody>
          <a:bodyPr/>
          <a:lstStyle/>
          <a:p>
            <a:fld id="{B8AC27C6-891D-491E-A0F5-CBCE4526051B}" type="slidenum">
              <a:rPr kumimoji="1" lang="ja-JP" altLang="en-US" smtClean="0"/>
              <a:t>2</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842754624"/>
              </p:ext>
            </p:extLst>
          </p:nvPr>
        </p:nvGraphicFramePr>
        <p:xfrm>
          <a:off x="1049670" y="1383159"/>
          <a:ext cx="5585046" cy="2330908"/>
        </p:xfrm>
        <a:graphic>
          <a:graphicData uri="http://schemas.openxmlformats.org/drawingml/2006/table">
            <a:tbl>
              <a:tblPr firstRow="1" bandRow="1">
                <a:tableStyleId>{5C22544A-7EE6-4342-B048-85BDC9FD1C3A}</a:tableStyleId>
              </a:tblPr>
              <a:tblGrid>
                <a:gridCol w="1781273"/>
                <a:gridCol w="1781273"/>
                <a:gridCol w="2022500"/>
              </a:tblGrid>
              <a:tr h="391081">
                <a:tc>
                  <a:txBody>
                    <a:bodyPr/>
                    <a:lstStyle/>
                    <a:p>
                      <a:pPr algn="ctr"/>
                      <a:r>
                        <a:rPr kumimoji="1" lang="en-US" altLang="ja-JP" dirty="0" smtClean="0"/>
                        <a:t>Experiments</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Discrepancies</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References</a:t>
                      </a:r>
                      <a:endParaRPr kumimoji="1" lang="ja-JP" altLang="en-US" dirty="0" smtClean="0"/>
                    </a:p>
                  </a:txBody>
                  <a:tcPr/>
                </a:tc>
              </a:tr>
              <a:tr h="433249">
                <a:tc>
                  <a:txBody>
                    <a:bodyPr/>
                    <a:lstStyle/>
                    <a:p>
                      <a:r>
                        <a:rPr kumimoji="1" lang="en-US" altLang="ja-JP" i="1" dirty="0" smtClean="0"/>
                        <a:t>a</a:t>
                      </a:r>
                      <a:r>
                        <a:rPr kumimoji="1" lang="en-US" altLang="ja-JP" b="1" i="1" baseline="-25000" dirty="0" smtClean="0">
                          <a:latin typeface="Symbol" panose="05050102010706020507" pitchFamily="18" charset="2"/>
                        </a:rPr>
                        <a:t>m</a:t>
                      </a:r>
                      <a:endParaRPr kumimoji="1" lang="ja-JP" altLang="en-US" b="1" i="1" baseline="-25000" dirty="0">
                        <a:latin typeface="Symbol" panose="05050102010706020507" pitchFamily="18" charset="2"/>
                      </a:endParaRPr>
                    </a:p>
                  </a:txBody>
                  <a:tcPr/>
                </a:tc>
                <a:tc>
                  <a:txBody>
                    <a:bodyPr/>
                    <a:lstStyle/>
                    <a:p>
                      <a:r>
                        <a:rPr kumimoji="1" lang="en-US" altLang="ja-JP" dirty="0" smtClean="0"/>
                        <a:t>2.9</a:t>
                      </a:r>
                      <a:r>
                        <a:rPr kumimoji="1" lang="en-US" altLang="ja-JP" dirty="0" smtClean="0">
                          <a:latin typeface="Symbol" panose="05050102010706020507" pitchFamily="18" charset="2"/>
                        </a:rPr>
                        <a:t>s</a:t>
                      </a:r>
                      <a:endParaRPr kumimoji="1" lang="ja-JP" altLang="en-US" dirty="0">
                        <a:latin typeface="Symbol" panose="05050102010706020507" pitchFamily="18" charset="2"/>
                      </a:endParaRPr>
                    </a:p>
                  </a:txBody>
                  <a:tcPr/>
                </a:tc>
                <a:tc>
                  <a:txBody>
                    <a:bodyPr/>
                    <a:lstStyle/>
                    <a:p>
                      <a:r>
                        <a:rPr kumimoji="1" lang="en-US" altLang="ja-JP" dirty="0" smtClean="0"/>
                        <a:t>Phys.</a:t>
                      </a:r>
                      <a:r>
                        <a:rPr kumimoji="1" lang="en-US" altLang="ja-JP" baseline="0" dirty="0" smtClean="0"/>
                        <a:t> Rev D73</a:t>
                      </a:r>
                      <a:endParaRPr kumimoji="1" lang="ja-JP" altLang="en-US" dirty="0"/>
                    </a:p>
                  </a:txBody>
                  <a:tcPr/>
                </a:tc>
              </a:tr>
              <a:tr h="433249">
                <a:tc>
                  <a:txBody>
                    <a:bodyPr/>
                    <a:lstStyle/>
                    <a:p>
                      <a:pPr rtl="0"/>
                      <a:r>
                        <a:rPr kumimoji="1" lang="en-US" altLang="ja-JP" i="1" dirty="0" err="1" smtClean="0"/>
                        <a:t>r</a:t>
                      </a:r>
                      <a:r>
                        <a:rPr kumimoji="1" lang="en-US" altLang="ja-JP" i="1" baseline="-25000" dirty="0" err="1" smtClean="0"/>
                        <a:t>p</a:t>
                      </a:r>
                      <a:endParaRPr kumimoji="1" lang="ja-JP" altLang="en-US" i="1" baseline="-25000" dirty="0"/>
                    </a:p>
                  </a:txBody>
                  <a:tcPr/>
                </a:tc>
                <a:tc>
                  <a:txBody>
                    <a:bodyPr/>
                    <a:lstStyle/>
                    <a:p>
                      <a:r>
                        <a:rPr kumimoji="1" lang="en-US" altLang="ja-JP" dirty="0" smtClean="0"/>
                        <a:t>7</a:t>
                      </a:r>
                      <a:r>
                        <a:rPr kumimoji="1" lang="en-US" altLang="ja-JP" dirty="0" smtClean="0">
                          <a:latin typeface="Symbol" panose="05050102010706020507" pitchFamily="18" charset="2"/>
                        </a:rPr>
                        <a:t>s</a:t>
                      </a:r>
                      <a:endParaRPr kumimoji="1" lang="ja-JP" altLang="en-US" dirty="0">
                        <a:latin typeface="Symbol" panose="05050102010706020507" pitchFamily="18" charset="2"/>
                      </a:endParaRPr>
                    </a:p>
                  </a:txBody>
                  <a:tcPr/>
                </a:tc>
                <a:tc>
                  <a:txBody>
                    <a:bodyPr/>
                    <a:lstStyle/>
                    <a:p>
                      <a:r>
                        <a:rPr kumimoji="1" lang="en-US" altLang="ja-JP" dirty="0" smtClean="0"/>
                        <a:t>Science</a:t>
                      </a:r>
                      <a:r>
                        <a:rPr kumimoji="1" lang="en-US" altLang="ja-JP" baseline="0" dirty="0" smtClean="0"/>
                        <a:t> </a:t>
                      </a:r>
                      <a:r>
                        <a:rPr kumimoji="1" lang="en-US" altLang="ja-JP" dirty="0" smtClean="0"/>
                        <a:t>339</a:t>
                      </a:r>
                    </a:p>
                    <a:p>
                      <a:r>
                        <a:rPr kumimoji="1" lang="en-US" altLang="ja-JP" dirty="0" smtClean="0"/>
                        <a:t>Annals Phys. 331</a:t>
                      </a:r>
                      <a:endParaRPr kumimoji="1" lang="ja-JP" altLang="en-US" dirty="0"/>
                    </a:p>
                  </a:txBody>
                  <a:tcPr/>
                </a:tc>
              </a:tr>
              <a:tr h="433249">
                <a:tc>
                  <a:txBody>
                    <a:bodyPr/>
                    <a:lstStyle/>
                    <a:p>
                      <a:pPr rtl="0"/>
                      <a:r>
                        <a:rPr kumimoji="1" lang="en-US" altLang="ja-JP" i="1" baseline="0" dirty="0" err="1" smtClean="0"/>
                        <a:t>R</a:t>
                      </a:r>
                      <a:r>
                        <a:rPr kumimoji="1" lang="en-US" altLang="ja-JP" i="1" baseline="-25000" dirty="0" err="1" smtClean="0"/>
                        <a:t>k</a:t>
                      </a:r>
                      <a:r>
                        <a:rPr kumimoji="1" lang="ja-JP" altLang="en-US" i="1" baseline="-25000" dirty="0" smtClean="0"/>
                        <a:t>　</a:t>
                      </a:r>
                      <a:r>
                        <a:rPr kumimoji="1" lang="en-US" altLang="ja-JP" i="1" baseline="0" dirty="0" smtClean="0"/>
                        <a:t>B</a:t>
                      </a:r>
                      <a:r>
                        <a:rPr kumimoji="1" lang="en-US" altLang="ja-JP" i="1" baseline="30000" dirty="0" smtClean="0"/>
                        <a:t>+</a:t>
                      </a:r>
                      <a:r>
                        <a:rPr kumimoji="1" lang="en-US" altLang="ja-JP" i="1" baseline="0" dirty="0" smtClean="0"/>
                        <a:t>-&gt;</a:t>
                      </a:r>
                      <a:r>
                        <a:rPr kumimoji="1" lang="en-US" altLang="ja-JP" i="1" baseline="0" dirty="0" err="1" smtClean="0"/>
                        <a:t>K</a:t>
                      </a:r>
                      <a:r>
                        <a:rPr kumimoji="1" lang="en-US" altLang="ja-JP" i="1" baseline="30000" dirty="0" err="1" smtClean="0"/>
                        <a:t>+</a:t>
                      </a:r>
                      <a:r>
                        <a:rPr kumimoji="1" lang="en-US" altLang="ja-JP" i="1" baseline="0" dirty="0" err="1" smtClean="0">
                          <a:latin typeface="Symbol" panose="05050102010706020507" pitchFamily="18" charset="2"/>
                        </a:rPr>
                        <a:t>m</a:t>
                      </a:r>
                      <a:r>
                        <a:rPr kumimoji="1" lang="en-US" altLang="ja-JP" i="1" baseline="30000" dirty="0" err="1" smtClean="0"/>
                        <a:t>+</a:t>
                      </a:r>
                      <a:r>
                        <a:rPr kumimoji="1" lang="en-US" altLang="ja-JP" i="1" baseline="0" dirty="0" err="1" smtClean="0">
                          <a:latin typeface="Symbol" panose="05050102010706020507" pitchFamily="18" charset="2"/>
                        </a:rPr>
                        <a:t>m</a:t>
                      </a:r>
                      <a:r>
                        <a:rPr kumimoji="1" lang="en-US" altLang="ja-JP" i="1" baseline="30000" dirty="0" smtClean="0"/>
                        <a:t>-</a:t>
                      </a:r>
                      <a:endParaRPr kumimoji="1" lang="ja-JP" altLang="en-US" i="1" baseline="30000" dirty="0"/>
                    </a:p>
                  </a:txBody>
                  <a:tcPr/>
                </a:tc>
                <a:tc>
                  <a:txBody>
                    <a:bodyPr/>
                    <a:lstStyle/>
                    <a:p>
                      <a:r>
                        <a:rPr kumimoji="1" lang="en-US" altLang="ja-JP" dirty="0" smtClean="0"/>
                        <a:t>2.6</a:t>
                      </a:r>
                      <a:r>
                        <a:rPr kumimoji="1" lang="en-US" altLang="ja-JP" dirty="0" smtClean="0">
                          <a:latin typeface="Symbol" panose="05050102010706020507" pitchFamily="18" charset="2"/>
                        </a:rPr>
                        <a:t>s</a:t>
                      </a:r>
                      <a:endParaRPr kumimoji="1" lang="ja-JP" altLang="en-US" dirty="0">
                        <a:latin typeface="Symbol" panose="05050102010706020507" pitchFamily="18" charset="2"/>
                      </a:endParaRPr>
                    </a:p>
                  </a:txBody>
                  <a:tcPr/>
                </a:tc>
                <a:tc>
                  <a:txBody>
                    <a:bodyPr/>
                    <a:lstStyle/>
                    <a:p>
                      <a:r>
                        <a:rPr kumimoji="1" lang="en-US" altLang="ja-JP" dirty="0" smtClean="0"/>
                        <a:t>P.R.L. 113.15</a:t>
                      </a:r>
                      <a:endParaRPr kumimoji="1" lang="ja-JP" altLang="en-US" dirty="0"/>
                    </a:p>
                  </a:txBody>
                  <a:tcPr/>
                </a:tc>
              </a:tr>
              <a:tr h="433249">
                <a:tc>
                  <a:txBody>
                    <a:bodyPr/>
                    <a:lstStyle/>
                    <a:p>
                      <a:r>
                        <a:rPr kumimoji="1" lang="en-US" altLang="ja-JP" i="1" dirty="0" smtClean="0"/>
                        <a:t>h</a:t>
                      </a:r>
                      <a:r>
                        <a:rPr kumimoji="1" lang="en-US" altLang="ja-JP" dirty="0" smtClean="0"/>
                        <a:t> -&gt; </a:t>
                      </a:r>
                      <a:r>
                        <a:rPr kumimoji="1" lang="en-US" altLang="ja-JP" dirty="0" err="1" smtClean="0">
                          <a:latin typeface="Symbol" panose="05050102010706020507" pitchFamily="18" charset="2"/>
                        </a:rPr>
                        <a:t>mt</a:t>
                      </a:r>
                      <a:endParaRPr kumimoji="1" lang="ja-JP" altLang="en-US" dirty="0">
                        <a:latin typeface="Symbol" panose="05050102010706020507" pitchFamily="18" charset="2"/>
                      </a:endParaRPr>
                    </a:p>
                  </a:txBody>
                  <a:tcPr/>
                </a:tc>
                <a:tc>
                  <a:txBody>
                    <a:bodyPr/>
                    <a:lstStyle/>
                    <a:p>
                      <a:r>
                        <a:rPr kumimoji="1" lang="en-US" altLang="ja-JP" dirty="0" smtClean="0"/>
                        <a:t>2.5</a:t>
                      </a:r>
                      <a:r>
                        <a:rPr kumimoji="1" lang="en-US" altLang="ja-JP" dirty="0" smtClean="0">
                          <a:latin typeface="Symbol" panose="05050102010706020507" pitchFamily="18" charset="2"/>
                        </a:rPr>
                        <a:t>s</a:t>
                      </a:r>
                      <a:endParaRPr kumimoji="1" lang="ja-JP" altLang="en-US" dirty="0">
                        <a:latin typeface="Symbol" panose="05050102010706020507" pitchFamily="18" charset="2"/>
                      </a:endParaRPr>
                    </a:p>
                  </a:txBody>
                  <a:tcPr/>
                </a:tc>
                <a:tc>
                  <a:txBody>
                    <a:bodyPr/>
                    <a:lstStyle/>
                    <a:p>
                      <a:r>
                        <a:rPr kumimoji="1" lang="en-US" altLang="ja-JP" dirty="0" smtClean="0"/>
                        <a:t>CMS </a:t>
                      </a:r>
                      <a:r>
                        <a:rPr kumimoji="1" lang="en-US" altLang="ja-JP" dirty="0" err="1" smtClean="0"/>
                        <a:t>colllab</a:t>
                      </a:r>
                      <a:r>
                        <a:rPr kumimoji="1" lang="en-US" altLang="ja-JP" dirty="0" smtClean="0"/>
                        <a:t>.</a:t>
                      </a:r>
                      <a:endParaRPr kumimoji="1" lang="ja-JP" altLang="en-US" dirty="0"/>
                    </a:p>
                  </a:txBody>
                  <a:tcPr/>
                </a:tc>
              </a:tr>
            </a:tbl>
          </a:graphicData>
        </a:graphic>
      </p:graphicFrame>
      <p:sp>
        <p:nvSpPr>
          <p:cNvPr id="16" name="テキスト ボックス 15"/>
          <p:cNvSpPr txBox="1"/>
          <p:nvPr/>
        </p:nvSpPr>
        <p:spPr>
          <a:xfrm>
            <a:off x="933450" y="4189207"/>
            <a:ext cx="3238500" cy="2031325"/>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a:latin typeface="Times New Roman" panose="02020603050405020304" pitchFamily="18" charset="0"/>
                <a:cs typeface="Times New Roman" panose="02020603050405020304" pitchFamily="18" charset="0"/>
              </a:rPr>
              <a:t>present quest in high energy physics and astrophysics </a:t>
            </a:r>
          </a:p>
          <a:p>
            <a:pPr marL="285750" indent="-285750">
              <a:buFont typeface="Wingdings" panose="05000000000000000000" pitchFamily="2" charset="2"/>
              <a:buChar char="Ø"/>
            </a:pPr>
            <a:r>
              <a:rPr lang="en-US" altLang="ja-JP" i="1" dirty="0">
                <a:solidFill>
                  <a:srgbClr val="7030A0"/>
                </a:solidFill>
                <a:latin typeface="Times New Roman" panose="02020603050405020304" pitchFamily="18" charset="0"/>
                <a:cs typeface="Times New Roman" panose="02020603050405020304" pitchFamily="18" charset="0"/>
              </a:rPr>
              <a:t>models at hidden sector</a:t>
            </a:r>
          </a:p>
          <a:p>
            <a:pPr marL="285750" indent="-285750">
              <a:buFont typeface="Wingdings" panose="05000000000000000000" pitchFamily="2" charset="2"/>
              <a:buChar char="Ø"/>
            </a:pPr>
            <a:r>
              <a:rPr lang="en-US" altLang="ja-JP" dirty="0">
                <a:latin typeface="Times New Roman" panose="02020603050405020304" pitchFamily="18" charset="0"/>
                <a:cs typeface="Times New Roman" panose="02020603050405020304" pitchFamily="18" charset="0"/>
              </a:rPr>
              <a:t>mediator of a new force</a:t>
            </a:r>
          </a:p>
          <a:p>
            <a:pPr marL="285750" indent="-285750">
              <a:buFont typeface="Wingdings" panose="05000000000000000000" pitchFamily="2" charset="2"/>
              <a:buChar char="Ø"/>
            </a:pPr>
            <a:r>
              <a:rPr lang="en-US" altLang="ja-JP" dirty="0">
                <a:latin typeface="Times New Roman" panose="02020603050405020304" pitchFamily="18" charset="0"/>
                <a:cs typeface="Times New Roman" panose="02020603050405020304" pitchFamily="18" charset="0"/>
              </a:rPr>
              <a:t>HPS 10 ~ 1000 MeV </a:t>
            </a:r>
            <a:r>
              <a:rPr lang="en-US" altLang="ja-JP" i="1" dirty="0">
                <a:solidFill>
                  <a:srgbClr val="7030A0"/>
                </a:solidFill>
                <a:latin typeface="Times New Roman" panose="02020603050405020304" pitchFamily="18" charset="0"/>
                <a:cs typeface="Times New Roman" panose="02020603050405020304" pitchFamily="18" charset="0"/>
              </a:rPr>
              <a:t>assume a new mediator</a:t>
            </a:r>
            <a:endParaRPr lang="ja-JP" altLang="en-US" i="1" dirty="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kumimoji="1" lang="ja-JP" altLang="en-US" dirty="0"/>
          </a:p>
        </p:txBody>
      </p:sp>
      <p:pic>
        <p:nvPicPr>
          <p:cNvPr id="18" name="図 17"/>
          <p:cNvPicPr>
            <a:picLocks noChangeAspect="1"/>
          </p:cNvPicPr>
          <p:nvPr/>
        </p:nvPicPr>
        <p:blipFill>
          <a:blip r:embed="rId4"/>
          <a:stretch>
            <a:fillRect/>
          </a:stretch>
        </p:blipFill>
        <p:spPr>
          <a:xfrm>
            <a:off x="3964668" y="4634063"/>
            <a:ext cx="993734" cy="698878"/>
          </a:xfrm>
          <a:prstGeom prst="rect">
            <a:avLst/>
          </a:prstGeom>
        </p:spPr>
      </p:pic>
      <p:sp>
        <p:nvSpPr>
          <p:cNvPr id="19" name="テキスト ボックス 18"/>
          <p:cNvSpPr txBox="1"/>
          <p:nvPr/>
        </p:nvSpPr>
        <p:spPr>
          <a:xfrm>
            <a:off x="5341143" y="4506448"/>
            <a:ext cx="2233613" cy="954107"/>
          </a:xfrm>
          <a:prstGeom prst="rect">
            <a:avLst/>
          </a:prstGeom>
          <a:solidFill>
            <a:srgbClr val="92D050"/>
          </a:solidFill>
          <a:ln>
            <a:solidFill>
              <a:srgbClr val="FF33CC"/>
            </a:solidFill>
          </a:ln>
        </p:spPr>
        <p:txBody>
          <a:bodyPr wrap="square" rtlCol="0">
            <a:spAutoFit/>
          </a:bodyPr>
          <a:lstStyle/>
          <a:p>
            <a:pPr algn="ctr"/>
            <a:r>
              <a:rPr lang="en-US" altLang="ja-JP" sz="2800" i="1" dirty="0" smtClean="0">
                <a:latin typeface="Times New Roman" panose="02020603050405020304" pitchFamily="18" charset="0"/>
                <a:cs typeface="Times New Roman" panose="02020603050405020304" pitchFamily="18" charset="0"/>
              </a:rPr>
              <a:t>Possibilities</a:t>
            </a:r>
            <a:endParaRPr lang="ja-JP" altLang="en-US" sz="2800" i="1" dirty="0">
              <a:latin typeface="Times New Roman" panose="02020603050405020304" pitchFamily="18" charset="0"/>
              <a:cs typeface="Times New Roman" panose="02020603050405020304" pitchFamily="18" charset="0"/>
            </a:endParaRPr>
          </a:p>
          <a:p>
            <a:pPr algn="ctr"/>
            <a:r>
              <a:rPr lang="en-US" altLang="ja-JP" sz="2800" i="1" dirty="0" smtClean="0">
                <a:latin typeface="Times New Roman" panose="02020603050405020304" pitchFamily="18" charset="0"/>
                <a:cs typeface="Times New Roman" panose="02020603050405020304" pitchFamily="18" charset="0"/>
              </a:rPr>
              <a:t>-N</a:t>
            </a:r>
            <a:r>
              <a:rPr kumimoji="1" lang="en-US" altLang="ja-JP" sz="2800" i="1" dirty="0" smtClean="0">
                <a:latin typeface="Times New Roman" panose="02020603050405020304" pitchFamily="18" charset="0"/>
                <a:cs typeface="Times New Roman" panose="02020603050405020304" pitchFamily="18" charset="0"/>
              </a:rPr>
              <a:t>ew </a:t>
            </a:r>
            <a:r>
              <a:rPr lang="en-US" altLang="ja-JP" sz="2800" i="1" dirty="0" smtClean="0">
                <a:latin typeface="Times New Roman" panose="02020603050405020304" pitchFamily="18" charset="0"/>
                <a:cs typeface="Times New Roman" panose="02020603050405020304" pitchFamily="18" charset="0"/>
              </a:rPr>
              <a:t>P</a:t>
            </a:r>
            <a:r>
              <a:rPr kumimoji="1" lang="en-US" altLang="ja-JP" sz="2800" i="1" dirty="0" smtClean="0">
                <a:latin typeface="Times New Roman" panose="02020603050405020304" pitchFamily="18" charset="0"/>
                <a:cs typeface="Times New Roman" panose="02020603050405020304" pitchFamily="18" charset="0"/>
              </a:rPr>
              <a:t>hysics-</a:t>
            </a:r>
            <a:endParaRPr kumimoji="1" lang="ja-JP" altLang="en-US" sz="2800" i="1" dirty="0">
              <a:latin typeface="Times New Roman" panose="02020603050405020304" pitchFamily="18" charset="0"/>
              <a:cs typeface="Times New Roman" panose="02020603050405020304" pitchFamily="18" charset="0"/>
            </a:endParaRPr>
          </a:p>
        </p:txBody>
      </p:sp>
      <p:sp>
        <p:nvSpPr>
          <p:cNvPr id="23" name="横巻き 22"/>
          <p:cNvSpPr/>
          <p:nvPr/>
        </p:nvSpPr>
        <p:spPr>
          <a:xfrm>
            <a:off x="6887215" y="1248451"/>
            <a:ext cx="2018660" cy="26003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BSM ?</a:t>
            </a:r>
            <a:endParaRPr lang="en-US" altLang="ja-JP" dirty="0"/>
          </a:p>
          <a:p>
            <a:pPr algn="ctr"/>
            <a:r>
              <a:rPr lang="en-US" altLang="ja-JP" dirty="0" smtClean="0"/>
              <a:t>EDM ?</a:t>
            </a:r>
            <a:endParaRPr lang="en-US" altLang="ja-JP" dirty="0"/>
          </a:p>
          <a:p>
            <a:pPr algn="ctr"/>
            <a:r>
              <a:rPr lang="en-US" altLang="ja-JP" dirty="0" smtClean="0"/>
              <a:t>g-2 ?</a:t>
            </a:r>
            <a:endParaRPr lang="en-US" altLang="ja-JP" dirty="0"/>
          </a:p>
          <a:p>
            <a:pPr algn="ctr"/>
            <a:r>
              <a:rPr lang="en-US" altLang="ja-JP" dirty="0" err="1" smtClean="0"/>
              <a:t>cLFV</a:t>
            </a:r>
            <a:r>
              <a:rPr lang="en-US" altLang="ja-JP" dirty="0" smtClean="0"/>
              <a:t> ?</a:t>
            </a:r>
            <a:endParaRPr lang="en-US" altLang="ja-JP" dirty="0"/>
          </a:p>
          <a:p>
            <a:pPr algn="ctr"/>
            <a:r>
              <a:rPr lang="en-US" altLang="ja-JP" dirty="0" smtClean="0"/>
              <a:t> </a:t>
            </a:r>
            <a:r>
              <a:rPr kumimoji="1" lang="en-US" altLang="ja-JP" dirty="0" smtClean="0"/>
              <a:t>Dark matter ?</a:t>
            </a:r>
          </a:p>
          <a:p>
            <a:pPr algn="ctr"/>
            <a:r>
              <a:rPr lang="en-US" altLang="ja-JP" dirty="0" smtClean="0"/>
              <a:t>Gravity ?</a:t>
            </a:r>
          </a:p>
          <a:p>
            <a:pPr algn="ctr"/>
            <a:r>
              <a:rPr lang="en-US" altLang="ja-JP" dirty="0" smtClean="0"/>
              <a:t>Relativity ?</a:t>
            </a:r>
            <a:endParaRPr kumimoji="1" lang="ja-JP" altLang="en-US" dirty="0"/>
          </a:p>
        </p:txBody>
      </p:sp>
    </p:spTree>
    <p:custDataLst>
      <p:tags r:id="rId1"/>
    </p:custDataLst>
    <p:extLst>
      <p:ext uri="{BB962C8B-B14F-4D97-AF65-F5344CB8AC3E}">
        <p14:creationId xmlns:p14="http://schemas.microsoft.com/office/powerpoint/2010/main" val="4278475300"/>
      </p:ext>
    </p:extLst>
  </p:cSld>
  <p:clrMapOvr>
    <a:masterClrMapping/>
  </p:clrMapOvr>
  <mc:AlternateContent xmlns:mc="http://schemas.openxmlformats.org/markup-compatibility/2006" xmlns:p14="http://schemas.microsoft.com/office/powerpoint/2010/main">
    <mc:Choice Requires="p14">
      <p:transition spd="slow" p14:dur="2000" advTm="79362"/>
    </mc:Choice>
    <mc:Fallback xmlns="">
      <p:transition spd="slow" advTm="79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6018"/>
            <a:ext cx="7886700" cy="1975540"/>
          </a:xfrm>
        </p:spPr>
        <p:txBody>
          <a:bodyPr>
            <a:normAutofit fontScale="90000"/>
          </a:bodyPr>
          <a:lstStyle/>
          <a:p>
            <a:r>
              <a:rPr lang="ja-JP" altLang="en-US" sz="2400" b="1" dirty="0" smtClean="0">
                <a:solidFill>
                  <a:srgbClr val="0070C0"/>
                </a:solidFill>
              </a:rPr>
              <a:t>蛍光</a:t>
            </a:r>
            <a:r>
              <a:rPr lang="en-US" altLang="ja-JP" sz="2400" b="1" dirty="0" smtClean="0">
                <a:solidFill>
                  <a:srgbClr val="0070C0"/>
                </a:solidFill>
              </a:rPr>
              <a:t>X</a:t>
            </a:r>
            <a:r>
              <a:rPr lang="ja-JP" altLang="en-US" sz="2400" b="1" dirty="0" smtClean="0">
                <a:solidFill>
                  <a:srgbClr val="0070C0"/>
                </a:solidFill>
              </a:rPr>
              <a:t>線放出確率</a:t>
            </a:r>
            <a:r>
              <a:rPr lang="en-US" altLang="ja-JP" sz="2400" b="1" dirty="0" smtClean="0">
                <a:solidFill>
                  <a:srgbClr val="0070C0"/>
                </a:solidFill>
              </a:rPr>
              <a:t>(X-ray emission )</a:t>
            </a:r>
            <a:r>
              <a:rPr lang="ja-JP" altLang="en-US" sz="2400" b="1" dirty="0" smtClean="0"/>
              <a:t>と</a:t>
            </a:r>
            <a:r>
              <a:rPr lang="ja-JP" altLang="en-US" sz="2400" b="1" dirty="0" smtClean="0">
                <a:solidFill>
                  <a:srgbClr val="FF0000"/>
                </a:solidFill>
              </a:rPr>
              <a:t>オージェー電子放出確率</a:t>
            </a:r>
            <a:r>
              <a:rPr lang="en-US" altLang="ja-JP" sz="2400" b="1" dirty="0" smtClean="0">
                <a:solidFill>
                  <a:srgbClr val="FF0000"/>
                </a:solidFill>
              </a:rPr>
              <a:t>(Auger electron emission )</a:t>
            </a:r>
            <a:r>
              <a:rPr lang="ja-JP" altLang="en-US" sz="2400" b="1" dirty="0" smtClean="0"/>
              <a:t>（内殻の電離に伴って外殻軌道からの電子遷移</a:t>
            </a:r>
            <a:r>
              <a:rPr lang="ja-JP" altLang="en-US" sz="2400" b="1" dirty="0" err="1" smtClean="0"/>
              <a:t>ー</a:t>
            </a:r>
            <a:r>
              <a:rPr lang="ja-JP" altLang="en-US" sz="2400" b="1" dirty="0" smtClean="0"/>
              <a:t>ー蛍光</a:t>
            </a:r>
            <a:r>
              <a:rPr lang="en-US" altLang="ja-JP" sz="2400" b="1" dirty="0" smtClean="0"/>
              <a:t>X</a:t>
            </a:r>
            <a:r>
              <a:rPr lang="ja-JP" altLang="en-US" sz="2400" b="1" dirty="0" smtClean="0"/>
              <a:t>線放出過程及び外殻軌道上にある別の電子のイオン化に用いられる</a:t>
            </a:r>
            <a:r>
              <a:rPr lang="en-US" altLang="ja-JP" sz="2400" b="1" dirty="0" smtClean="0"/>
              <a:t>)</a:t>
            </a:r>
            <a:r>
              <a:rPr lang="ja-JP" altLang="en-US" sz="2400" b="1" dirty="0" err="1" smtClean="0"/>
              <a:t>。</a:t>
            </a:r>
            <a:r>
              <a:rPr lang="ja-JP" altLang="en-US" sz="2400" b="1" dirty="0" smtClean="0"/>
              <a:t>これらの確率は空孔を有する原子の</a:t>
            </a:r>
            <a:r>
              <a:rPr lang="en-US" altLang="ja-JP" sz="2400" b="1" dirty="0" smtClean="0"/>
              <a:t>Z,</a:t>
            </a:r>
            <a:r>
              <a:rPr lang="ja-JP" altLang="en-US" sz="2400" b="1" dirty="0" smtClean="0"/>
              <a:t> 順位の深いほど</a:t>
            </a:r>
            <a:r>
              <a:rPr lang="en-US" altLang="ja-JP" sz="2400" b="1" dirty="0"/>
              <a:t>X</a:t>
            </a:r>
            <a:r>
              <a:rPr lang="ja-JP" altLang="en-US" sz="2400" b="1" dirty="0"/>
              <a:t>線放出</a:t>
            </a:r>
            <a:r>
              <a:rPr lang="ja-JP" altLang="en-US" sz="2400" b="1" dirty="0" smtClean="0"/>
              <a:t>確率が高くなる。副殻間の遷移で起こる場合（コスタークローニッヒ遷移）</a:t>
            </a:r>
            <a:endParaRPr kumimoji="1" lang="ja-JP" altLang="en-US" sz="2400" b="1" dirty="0"/>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pic>
        <p:nvPicPr>
          <p:cNvPr id="1028" name="Picture 4" descr="auger electron に対する画像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9" y="2081557"/>
            <a:ext cx="5358849" cy="3718643"/>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20</a:t>
            </a:fld>
            <a:endParaRPr kumimoji="1" lang="ja-JP" altLang="en-US"/>
          </a:p>
        </p:txBody>
      </p:sp>
    </p:spTree>
    <p:extLst>
      <p:ext uri="{BB962C8B-B14F-4D97-AF65-F5344CB8AC3E}">
        <p14:creationId xmlns:p14="http://schemas.microsoft.com/office/powerpoint/2010/main" val="3479299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33394" y="2354341"/>
            <a:ext cx="4791111" cy="3183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49" y="265043"/>
            <a:ext cx="7886700" cy="1961322"/>
          </a:xfrm>
          <a:solidFill>
            <a:srgbClr val="92D050"/>
          </a:solidFill>
        </p:spPr>
        <p:txBody>
          <a:bodyPr>
            <a:normAutofit fontScale="90000"/>
          </a:bodyPr>
          <a:lstStyle/>
          <a:p>
            <a:r>
              <a:rPr lang="en-US" altLang="ja-JP" sz="2700" b="1" u="sng" dirty="0" smtClean="0"/>
              <a:t>Principal quantum number </a:t>
            </a:r>
            <a:r>
              <a:rPr lang="en-US" altLang="ja-JP" sz="2700" b="1" i="1" u="sng" dirty="0" smtClean="0"/>
              <a:t>n</a:t>
            </a:r>
            <a:r>
              <a:rPr lang="en-US" altLang="ja-JP" sz="2700" b="1" u="sng" dirty="0" smtClean="0"/>
              <a:t> distribution (integrated over capture collision energies) the distribution was obtained at a time of ~0.3 </a:t>
            </a:r>
            <a:r>
              <a:rPr lang="en-US" altLang="ja-JP" sz="2700" b="1" u="sng" dirty="0" err="1" smtClean="0"/>
              <a:t>ps</a:t>
            </a:r>
            <a:r>
              <a:rPr lang="en-US" altLang="ja-JP" sz="2700" b="1" u="sng" dirty="0" smtClean="0"/>
              <a:t> after arrival of the projectile at the target. At the peak both electrons are ionized , but in the region of the shoulder and higher some atoms remain an electron</a:t>
            </a:r>
            <a:endParaRPr kumimoji="1" lang="ja-JP" altLang="en-US" b="1" u="sng" dirty="0"/>
          </a:p>
        </p:txBody>
      </p:sp>
      <p:pic>
        <p:nvPicPr>
          <p:cNvPr id="5" name="コンテンツ プレースホルダー 4"/>
          <p:cNvPicPr>
            <a:picLocks noGrp="1" noChangeAspect="1"/>
          </p:cNvPicPr>
          <p:nvPr>
            <p:ph idx="1"/>
          </p:nvPr>
        </p:nvPicPr>
        <p:blipFill>
          <a:blip r:embed="rId2"/>
          <a:stretch>
            <a:fillRect/>
          </a:stretch>
        </p:blipFill>
        <p:spPr>
          <a:xfrm>
            <a:off x="795508" y="2557668"/>
            <a:ext cx="4466881" cy="277659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pic>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6" name="テキスト ボックス 5"/>
          <p:cNvSpPr txBox="1"/>
          <p:nvPr/>
        </p:nvSpPr>
        <p:spPr>
          <a:xfrm>
            <a:off x="6486111" y="5665567"/>
            <a:ext cx="2763907" cy="646331"/>
          </a:xfrm>
          <a:prstGeom prst="rect">
            <a:avLst/>
          </a:prstGeom>
          <a:noFill/>
        </p:spPr>
        <p:txBody>
          <a:bodyPr wrap="square" rtlCol="0">
            <a:spAutoFit/>
          </a:bodyPr>
          <a:lstStyle/>
          <a:p>
            <a:r>
              <a:rPr kumimoji="1" lang="en-US" altLang="ja-JP" dirty="0" err="1" smtClean="0"/>
              <a:t>J.S.Cohen</a:t>
            </a:r>
            <a:r>
              <a:rPr kumimoji="1" lang="en-US" altLang="ja-JP" dirty="0" smtClean="0"/>
              <a:t>, Phys. Rev. 62 022512</a:t>
            </a:r>
            <a:endParaRPr kumimoji="1" lang="ja-JP" altLang="en-US" dirty="0"/>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21</a:t>
            </a:fld>
            <a:endParaRPr kumimoji="1" lang="ja-JP" altLang="en-US"/>
          </a:p>
        </p:txBody>
      </p:sp>
    </p:spTree>
    <p:extLst>
      <p:ext uri="{BB962C8B-B14F-4D97-AF65-F5344CB8AC3E}">
        <p14:creationId xmlns:p14="http://schemas.microsoft.com/office/powerpoint/2010/main" val="352667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pic>
        <p:nvPicPr>
          <p:cNvPr id="5" name="図 4"/>
          <p:cNvPicPr>
            <a:picLocks noChangeAspect="1"/>
          </p:cNvPicPr>
          <p:nvPr/>
        </p:nvPicPr>
        <p:blipFill>
          <a:blip r:embed="rId2"/>
          <a:stretch>
            <a:fillRect/>
          </a:stretch>
        </p:blipFill>
        <p:spPr>
          <a:xfrm>
            <a:off x="4585252" y="-143569"/>
            <a:ext cx="4619161" cy="6266074"/>
          </a:xfrm>
          <a:prstGeom prst="rect">
            <a:avLst/>
          </a:prstGeom>
        </p:spPr>
      </p:pic>
      <p:sp>
        <p:nvSpPr>
          <p:cNvPr id="7" name="テキスト ボックス 6"/>
          <p:cNvSpPr txBox="1"/>
          <p:nvPr/>
        </p:nvSpPr>
        <p:spPr>
          <a:xfrm>
            <a:off x="6380093" y="6132157"/>
            <a:ext cx="2631385" cy="646331"/>
          </a:xfrm>
          <a:prstGeom prst="rect">
            <a:avLst/>
          </a:prstGeom>
          <a:noFill/>
        </p:spPr>
        <p:txBody>
          <a:bodyPr wrap="square" rtlCol="0">
            <a:spAutoFit/>
          </a:bodyPr>
          <a:lstStyle/>
          <a:p>
            <a:r>
              <a:rPr kumimoji="1" lang="en-US" altLang="ja-JP" dirty="0" err="1" smtClean="0"/>
              <a:t>J.S.Cohen</a:t>
            </a:r>
            <a:r>
              <a:rPr kumimoji="1" lang="en-US" altLang="ja-JP" dirty="0" smtClean="0"/>
              <a:t>, Phys. Rev. 62 022512</a:t>
            </a:r>
            <a:endParaRPr kumimoji="1" lang="ja-JP" altLang="en-US" dirty="0"/>
          </a:p>
        </p:txBody>
      </p:sp>
      <p:sp>
        <p:nvSpPr>
          <p:cNvPr id="2" name="テキスト ボックス 1"/>
          <p:cNvSpPr txBox="1"/>
          <p:nvPr/>
        </p:nvSpPr>
        <p:spPr>
          <a:xfrm>
            <a:off x="0" y="609601"/>
            <a:ext cx="4479235" cy="1938992"/>
          </a:xfrm>
          <a:prstGeom prst="rect">
            <a:avLst/>
          </a:prstGeom>
          <a:noFill/>
        </p:spPr>
        <p:txBody>
          <a:bodyPr wrap="square" rtlCol="0">
            <a:spAutoFit/>
          </a:bodyPr>
          <a:lstStyle/>
          <a:p>
            <a:pPr algn="just"/>
            <a:r>
              <a:rPr lang="en-US" altLang="ja-JP" sz="2400" dirty="0" smtClean="0"/>
              <a:t>The </a:t>
            </a:r>
            <a:r>
              <a:rPr lang="en-US" altLang="ja-JP" sz="2400" i="1" dirty="0" smtClean="0">
                <a:latin typeface="Times New Roman" panose="02020603050405020304" pitchFamily="18" charset="0"/>
                <a:cs typeface="Times New Roman" panose="02020603050405020304" pitchFamily="18" charset="0"/>
              </a:rPr>
              <a:t>l</a:t>
            </a:r>
            <a:r>
              <a:rPr lang="en-US" altLang="ja-JP" sz="2400" dirty="0" smtClean="0"/>
              <a:t> distributions for p-bar-</a:t>
            </a:r>
            <a:r>
              <a:rPr lang="en-US" altLang="ja-JP" sz="2400" dirty="0" smtClean="0">
                <a:latin typeface="Symbol" panose="05050102010706020507" pitchFamily="18" charset="2"/>
              </a:rPr>
              <a:t>a</a:t>
            </a:r>
            <a:r>
              <a:rPr lang="en-US" altLang="ja-JP" sz="2400" dirty="0" smtClean="0"/>
              <a:t> (n=34) and </a:t>
            </a:r>
            <a:r>
              <a:rPr lang="en-US" altLang="ja-JP" sz="2400" dirty="0" smtClean="0">
                <a:latin typeface="Symbol" panose="05050102010706020507" pitchFamily="18" charset="2"/>
              </a:rPr>
              <a:t>m</a:t>
            </a:r>
            <a:r>
              <a:rPr lang="en-US" altLang="ja-JP" sz="2400" dirty="0" smtClean="0"/>
              <a:t>-</a:t>
            </a:r>
            <a:r>
              <a:rPr lang="en-US" altLang="ja-JP" sz="2400" dirty="0" smtClean="0">
                <a:latin typeface="Symbol" panose="05050102010706020507" pitchFamily="18" charset="2"/>
              </a:rPr>
              <a:t>a</a:t>
            </a:r>
            <a:r>
              <a:rPr lang="en-US" altLang="ja-JP" sz="2400" dirty="0" smtClean="0"/>
              <a:t> (n=12) integrated over capture energy are shown.  </a:t>
            </a:r>
          </a:p>
          <a:p>
            <a:pPr algn="just"/>
            <a:r>
              <a:rPr lang="en-US" altLang="ja-JP" sz="2400" i="1" dirty="0" smtClean="0"/>
              <a:t>n</a:t>
            </a:r>
            <a:r>
              <a:rPr lang="en-US" altLang="ja-JP" sz="2400" dirty="0" smtClean="0"/>
              <a:t>=34 and </a:t>
            </a:r>
            <a:r>
              <a:rPr lang="en-US" altLang="ja-JP" sz="2400" i="1" dirty="0" smtClean="0"/>
              <a:t>n</a:t>
            </a:r>
            <a:r>
              <a:rPr lang="en-US" altLang="ja-JP" sz="2400" dirty="0" smtClean="0"/>
              <a:t>=12 the most probable value of </a:t>
            </a:r>
            <a:r>
              <a:rPr lang="en-US" altLang="ja-JP" sz="2400" i="1" dirty="0" smtClean="0"/>
              <a:t>n</a:t>
            </a:r>
            <a:r>
              <a:rPr lang="en-US" altLang="ja-JP" sz="2400" dirty="0" smtClean="0"/>
              <a:t> in n-distribution </a:t>
            </a:r>
            <a:endParaRPr kumimoji="1" lang="ja-JP" altLang="en-US" sz="2400" dirty="0"/>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22</a:t>
            </a:fld>
            <a:endParaRPr kumimoji="1" lang="ja-JP" altLang="en-US"/>
          </a:p>
        </p:txBody>
      </p:sp>
    </p:spTree>
    <p:extLst>
      <p:ext uri="{BB962C8B-B14F-4D97-AF65-F5344CB8AC3E}">
        <p14:creationId xmlns:p14="http://schemas.microsoft.com/office/powerpoint/2010/main" val="1048097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pic>
        <p:nvPicPr>
          <p:cNvPr id="3" name="図 2" descr="C:\Users\owner\Desktop\mom_dist_min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5776" y="633984"/>
            <a:ext cx="7400543" cy="5327904"/>
          </a:xfrm>
          <a:prstGeom prst="rect">
            <a:avLst/>
          </a:prstGeom>
          <a:noFill/>
          <a:ln>
            <a:noFill/>
          </a:ln>
        </p:spPr>
      </p:pic>
      <p:sp>
        <p:nvSpPr>
          <p:cNvPr id="4" name="スライド番号プレースホルダー 3"/>
          <p:cNvSpPr>
            <a:spLocks noGrp="1"/>
          </p:cNvSpPr>
          <p:nvPr>
            <p:ph type="sldNum" sz="quarter" idx="12"/>
          </p:nvPr>
        </p:nvSpPr>
        <p:spPr/>
        <p:txBody>
          <a:bodyPr/>
          <a:lstStyle/>
          <a:p>
            <a:fld id="{95947CB1-1C4A-434E-88C7-A3AC01F99796}" type="slidenum">
              <a:rPr kumimoji="1" lang="ja-JP" altLang="en-US" smtClean="0"/>
              <a:t>23</a:t>
            </a:fld>
            <a:endParaRPr kumimoji="1" lang="ja-JP" altLang="en-US"/>
          </a:p>
        </p:txBody>
      </p:sp>
    </p:spTree>
    <p:extLst>
      <p:ext uri="{BB962C8B-B14F-4D97-AF65-F5344CB8AC3E}">
        <p14:creationId xmlns:p14="http://schemas.microsoft.com/office/powerpoint/2010/main" val="1188762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24</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218535"/>
            <a:ext cx="5410200" cy="5815468"/>
          </a:xfrm>
          <a:prstGeom prst="rect">
            <a:avLst/>
          </a:prstGeom>
        </p:spPr>
      </p:pic>
      <p:sp>
        <p:nvSpPr>
          <p:cNvPr id="5" name="テキスト ボックス 4"/>
          <p:cNvSpPr txBox="1"/>
          <p:nvPr/>
        </p:nvSpPr>
        <p:spPr>
          <a:xfrm rot="10800000" flipH="1" flipV="1">
            <a:off x="410017" y="2295003"/>
            <a:ext cx="2346434" cy="1384995"/>
          </a:xfrm>
          <a:prstGeom prst="rect">
            <a:avLst/>
          </a:prstGeom>
          <a:noFill/>
        </p:spPr>
        <p:txBody>
          <a:bodyPr wrap="square" rtlCol="0">
            <a:spAutoFit/>
          </a:bodyPr>
          <a:lstStyle/>
          <a:p>
            <a:r>
              <a:rPr lang="en-US" altLang="ja-JP" sz="2800" b="1" dirty="0"/>
              <a:t>Ion Beam (p, d, </a:t>
            </a:r>
            <a:r>
              <a:rPr lang="en-US" altLang="ja-JP" sz="2800" baseline="30000" dirty="0">
                <a:latin typeface="Times New Roman" panose="02020603050405020304" pitchFamily="18" charset="0"/>
                <a:cs typeface="Times New Roman" panose="02020603050405020304" pitchFamily="18" charset="0"/>
              </a:rPr>
              <a:t>3</a:t>
            </a:r>
            <a:r>
              <a:rPr lang="en-US" altLang="ja-JP" sz="2800" b="1" dirty="0"/>
              <a:t>He, </a:t>
            </a:r>
            <a:r>
              <a:rPr lang="en-US" altLang="ja-JP" sz="2800" b="1" baseline="30000" dirty="0"/>
              <a:t>4</a:t>
            </a:r>
            <a:r>
              <a:rPr lang="en-US" altLang="ja-JP" sz="2800" b="1" dirty="0"/>
              <a:t>He, </a:t>
            </a:r>
            <a:r>
              <a:rPr lang="en-US" altLang="ja-JP" sz="2800" b="1" baseline="30000" dirty="0"/>
              <a:t>12</a:t>
            </a:r>
            <a:r>
              <a:rPr lang="en-US" altLang="ja-JP" sz="2800" b="1" dirty="0"/>
              <a:t>C, </a:t>
            </a:r>
            <a:r>
              <a:rPr lang="en-US" altLang="ja-JP" sz="2800" b="1" baseline="30000" dirty="0"/>
              <a:t>14</a:t>
            </a:r>
            <a:r>
              <a:rPr lang="en-US" altLang="ja-JP" sz="2800" b="1" dirty="0"/>
              <a:t>N, </a:t>
            </a:r>
            <a:r>
              <a:rPr lang="en-US" altLang="ja-JP" sz="2800" b="1" baseline="30000" dirty="0"/>
              <a:t>20</a:t>
            </a:r>
            <a:r>
              <a:rPr lang="en-US" altLang="ja-JP" sz="2800" b="1" dirty="0"/>
              <a:t>Ne)</a:t>
            </a:r>
            <a:endParaRPr lang="ja-JP" altLang="en-US" sz="2800" b="1" dirty="0"/>
          </a:p>
        </p:txBody>
      </p:sp>
    </p:spTree>
    <p:extLst>
      <p:ext uri="{BB962C8B-B14F-4D97-AF65-F5344CB8AC3E}">
        <p14:creationId xmlns:p14="http://schemas.microsoft.com/office/powerpoint/2010/main" val="1872341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円柱 63"/>
          <p:cNvSpPr/>
          <p:nvPr/>
        </p:nvSpPr>
        <p:spPr>
          <a:xfrm>
            <a:off x="4159599" y="2201202"/>
            <a:ext cx="791107" cy="494652"/>
          </a:xfrm>
          <a:prstGeom prst="can">
            <a:avLst>
              <a:gd name="adj" fmla="val 120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柱 50"/>
          <p:cNvSpPr/>
          <p:nvPr/>
        </p:nvSpPr>
        <p:spPr>
          <a:xfrm rot="18243495">
            <a:off x="3290164" y="2258615"/>
            <a:ext cx="233094" cy="416176"/>
          </a:xfrm>
          <a:prstGeom prst="can">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3097975" y="3070689"/>
            <a:ext cx="464267" cy="679377"/>
            <a:chOff x="3341029" y="3105365"/>
            <a:chExt cx="464267" cy="679377"/>
          </a:xfrm>
        </p:grpSpPr>
        <p:sp>
          <p:nvSpPr>
            <p:cNvPr id="34" name="直方体 33"/>
            <p:cNvSpPr/>
            <p:nvPr/>
          </p:nvSpPr>
          <p:spPr>
            <a:xfrm>
              <a:off x="3341029"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方体 34"/>
            <p:cNvSpPr/>
            <p:nvPr/>
          </p:nvSpPr>
          <p:spPr>
            <a:xfrm>
              <a:off x="3439254"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方体 35"/>
            <p:cNvSpPr/>
            <p:nvPr/>
          </p:nvSpPr>
          <p:spPr>
            <a:xfrm>
              <a:off x="3561268" y="3106648"/>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円柱 17"/>
          <p:cNvSpPr/>
          <p:nvPr/>
        </p:nvSpPr>
        <p:spPr>
          <a:xfrm>
            <a:off x="2712377" y="4201489"/>
            <a:ext cx="3521468" cy="1609830"/>
          </a:xfrm>
          <a:prstGeom prst="can">
            <a:avLst>
              <a:gd name="adj" fmla="val 1460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3877420" y="3783459"/>
            <a:ext cx="1206358" cy="631219"/>
            <a:chOff x="7370851" y="1028271"/>
            <a:chExt cx="1206358" cy="631219"/>
          </a:xfrm>
          <a:solidFill>
            <a:srgbClr val="00B050"/>
          </a:solidFill>
        </p:grpSpPr>
        <p:sp>
          <p:nvSpPr>
            <p:cNvPr id="25" name="直方体 24"/>
            <p:cNvSpPr/>
            <p:nvPr/>
          </p:nvSpPr>
          <p:spPr>
            <a:xfrm>
              <a:off x="7385405" y="1028271"/>
              <a:ext cx="1191804" cy="387850"/>
            </a:xfrm>
            <a:prstGeom prst="cube">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7370851" y="1271640"/>
              <a:ext cx="1206358" cy="387850"/>
              <a:chOff x="7370851" y="834346"/>
              <a:chExt cx="1206358" cy="387850"/>
            </a:xfrm>
            <a:grpFill/>
          </p:grpSpPr>
          <p:sp>
            <p:nvSpPr>
              <p:cNvPr id="22" name="直方体 21"/>
              <p:cNvSpPr/>
              <p:nvPr/>
            </p:nvSpPr>
            <p:spPr>
              <a:xfrm>
                <a:off x="7385405" y="834346"/>
                <a:ext cx="1191804" cy="387850"/>
              </a:xfrm>
              <a:prstGeom prst="cube">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方体 25"/>
              <p:cNvSpPr/>
              <p:nvPr/>
            </p:nvSpPr>
            <p:spPr>
              <a:xfrm>
                <a:off x="7370851" y="1093232"/>
                <a:ext cx="1191804" cy="66839"/>
              </a:xfrm>
              <a:prstGeom prst="cube">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 name="円柱 6"/>
          <p:cNvSpPr/>
          <p:nvPr/>
        </p:nvSpPr>
        <p:spPr>
          <a:xfrm rot="19957417">
            <a:off x="5710373" y="2724930"/>
            <a:ext cx="893397" cy="787726"/>
          </a:xfrm>
          <a:prstGeom prst="can">
            <a:avLst>
              <a:gd name="adj" fmla="val 288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柱 3"/>
          <p:cNvSpPr/>
          <p:nvPr/>
        </p:nvSpPr>
        <p:spPr>
          <a:xfrm>
            <a:off x="2363059" y="1726058"/>
            <a:ext cx="4387064" cy="3452117"/>
          </a:xfrm>
          <a:prstGeom prst="ca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柱 4"/>
          <p:cNvSpPr/>
          <p:nvPr/>
        </p:nvSpPr>
        <p:spPr>
          <a:xfrm rot="16200000">
            <a:off x="1869897" y="2784298"/>
            <a:ext cx="873303" cy="11609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直接アクセス記憶 5"/>
          <p:cNvSpPr/>
          <p:nvPr/>
        </p:nvSpPr>
        <p:spPr>
          <a:xfrm rot="10800000">
            <a:off x="1335485" y="2812231"/>
            <a:ext cx="636998" cy="1541123"/>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118209" y="1936678"/>
            <a:ext cx="2876764" cy="421241"/>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118209" y="1726058"/>
            <a:ext cx="2876764" cy="421241"/>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784102" y="1844211"/>
            <a:ext cx="1544978" cy="184934"/>
          </a:xfrm>
          <a:prstGeom prst="ellipse">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246580" y="3216282"/>
            <a:ext cx="3944641" cy="4366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a:stCxn id="9" idx="4"/>
            <a:endCxn id="25" idx="0"/>
          </p:cNvCxnSpPr>
          <p:nvPr/>
        </p:nvCxnSpPr>
        <p:spPr>
          <a:xfrm flipH="1">
            <a:off x="4536357" y="2357919"/>
            <a:ext cx="20234" cy="142554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922981" y="3243746"/>
            <a:ext cx="464267" cy="679377"/>
            <a:chOff x="3341029" y="3105365"/>
            <a:chExt cx="464267" cy="679377"/>
          </a:xfrm>
        </p:grpSpPr>
        <p:sp>
          <p:nvSpPr>
            <p:cNvPr id="39" name="直方体 38"/>
            <p:cNvSpPr/>
            <p:nvPr/>
          </p:nvSpPr>
          <p:spPr>
            <a:xfrm>
              <a:off x="3341029"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方体 39"/>
            <p:cNvSpPr/>
            <p:nvPr/>
          </p:nvSpPr>
          <p:spPr>
            <a:xfrm>
              <a:off x="3439254"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p:cNvSpPr/>
            <p:nvPr/>
          </p:nvSpPr>
          <p:spPr>
            <a:xfrm>
              <a:off x="3561268" y="3106648"/>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二等辺三角形 41"/>
          <p:cNvSpPr/>
          <p:nvPr/>
        </p:nvSpPr>
        <p:spPr>
          <a:xfrm rot="5400000">
            <a:off x="4204061" y="3132171"/>
            <a:ext cx="196171" cy="5731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3660920">
            <a:off x="7261842" y="1389259"/>
            <a:ext cx="204557" cy="109095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86107" y="2169901"/>
            <a:ext cx="1616891" cy="646331"/>
          </a:xfrm>
          <a:prstGeom prst="rect">
            <a:avLst/>
          </a:prstGeom>
          <a:noFill/>
        </p:spPr>
        <p:txBody>
          <a:bodyPr wrap="square" rtlCol="0">
            <a:spAutoFit/>
          </a:bodyPr>
          <a:lstStyle/>
          <a:p>
            <a:r>
              <a:rPr kumimoji="1" lang="en-US" altLang="ja-JP" b="1" dirty="0" smtClean="0"/>
              <a:t>Negative Muon</a:t>
            </a:r>
            <a:r>
              <a:rPr lang="ja-JP" altLang="en-US" b="1" dirty="0"/>
              <a:t> </a:t>
            </a:r>
            <a:r>
              <a:rPr lang="en-US" altLang="ja-JP" b="1" dirty="0"/>
              <a:t>B</a:t>
            </a:r>
            <a:r>
              <a:rPr lang="en-US" altLang="ja-JP" b="1" dirty="0" smtClean="0"/>
              <a:t>eam</a:t>
            </a:r>
            <a:endParaRPr kumimoji="1" lang="ja-JP" altLang="en-US" b="1" dirty="0"/>
          </a:p>
        </p:txBody>
      </p:sp>
      <p:sp>
        <p:nvSpPr>
          <p:cNvPr id="48" name="テキスト ボックス 47"/>
          <p:cNvSpPr txBox="1"/>
          <p:nvPr/>
        </p:nvSpPr>
        <p:spPr>
          <a:xfrm>
            <a:off x="546329" y="5694106"/>
            <a:ext cx="1541124" cy="923330"/>
          </a:xfrm>
          <a:prstGeom prst="rect">
            <a:avLst/>
          </a:prstGeom>
          <a:noFill/>
        </p:spPr>
        <p:txBody>
          <a:bodyPr wrap="square" rtlCol="0">
            <a:spAutoFit/>
          </a:bodyPr>
          <a:lstStyle/>
          <a:p>
            <a:r>
              <a:rPr lang="en-US" altLang="ja-JP" b="1" dirty="0" smtClean="0"/>
              <a:t>Ion Beam (p, d, </a:t>
            </a:r>
            <a:r>
              <a:rPr lang="en-US" altLang="ja-JP" baseline="30000" dirty="0">
                <a:latin typeface="Times New Roman" panose="02020603050405020304" pitchFamily="18" charset="0"/>
                <a:cs typeface="Times New Roman" panose="02020603050405020304" pitchFamily="18" charset="0"/>
              </a:rPr>
              <a:t>3</a:t>
            </a:r>
            <a:r>
              <a:rPr lang="en-US" altLang="ja-JP" b="1" dirty="0" smtClean="0"/>
              <a:t>He, </a:t>
            </a:r>
            <a:r>
              <a:rPr lang="en-US" altLang="ja-JP" b="1" baseline="30000" dirty="0" smtClean="0"/>
              <a:t>4</a:t>
            </a:r>
            <a:r>
              <a:rPr lang="en-US" altLang="ja-JP" b="1" dirty="0" smtClean="0"/>
              <a:t>He, </a:t>
            </a:r>
            <a:r>
              <a:rPr lang="en-US" altLang="ja-JP" b="1" baseline="30000" dirty="0" smtClean="0"/>
              <a:t>12</a:t>
            </a:r>
            <a:r>
              <a:rPr lang="en-US" altLang="ja-JP" b="1" dirty="0" smtClean="0"/>
              <a:t>C, </a:t>
            </a:r>
            <a:r>
              <a:rPr lang="en-US" altLang="ja-JP" b="1" baseline="30000" dirty="0" smtClean="0"/>
              <a:t>14</a:t>
            </a:r>
            <a:r>
              <a:rPr lang="en-US" altLang="ja-JP" b="1" dirty="0" smtClean="0"/>
              <a:t>N, </a:t>
            </a:r>
            <a:r>
              <a:rPr lang="en-US" altLang="ja-JP" b="1" baseline="30000" dirty="0" smtClean="0"/>
              <a:t>20</a:t>
            </a:r>
            <a:r>
              <a:rPr lang="en-US" altLang="ja-JP" b="1" dirty="0" smtClean="0"/>
              <a:t>Ne)</a:t>
            </a:r>
            <a:endParaRPr kumimoji="1" lang="ja-JP" altLang="en-US" b="1" dirty="0"/>
          </a:p>
        </p:txBody>
      </p:sp>
      <p:sp>
        <p:nvSpPr>
          <p:cNvPr id="49" name="テキスト ボックス 48"/>
          <p:cNvSpPr txBox="1"/>
          <p:nvPr/>
        </p:nvSpPr>
        <p:spPr>
          <a:xfrm>
            <a:off x="3634338" y="5334892"/>
            <a:ext cx="2948825" cy="369332"/>
          </a:xfrm>
          <a:prstGeom prst="rect">
            <a:avLst/>
          </a:prstGeom>
          <a:noFill/>
        </p:spPr>
        <p:txBody>
          <a:bodyPr wrap="square" rtlCol="0">
            <a:spAutoFit/>
          </a:bodyPr>
          <a:lstStyle/>
          <a:p>
            <a:r>
              <a:rPr kumimoji="1" lang="en-US" altLang="ja-JP" b="1" dirty="0" smtClean="0"/>
              <a:t>Ultra High Vacuum</a:t>
            </a:r>
            <a:r>
              <a:rPr lang="ja-JP" altLang="en-US" b="1" dirty="0"/>
              <a:t> </a:t>
            </a:r>
            <a:r>
              <a:rPr lang="en-US" altLang="ja-JP" b="1" dirty="0" smtClean="0"/>
              <a:t>System</a:t>
            </a:r>
            <a:endParaRPr kumimoji="1" lang="ja-JP" altLang="en-US" b="1" dirty="0"/>
          </a:p>
        </p:txBody>
      </p:sp>
      <p:sp>
        <p:nvSpPr>
          <p:cNvPr id="50" name="円柱 49"/>
          <p:cNvSpPr/>
          <p:nvPr/>
        </p:nvSpPr>
        <p:spPr>
          <a:xfrm rot="7468442">
            <a:off x="3586187" y="2432712"/>
            <a:ext cx="360071" cy="562363"/>
          </a:xfrm>
          <a:prstGeom prst="can">
            <a:avLst>
              <a:gd name="adj" fmla="val 13259"/>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4502659" y="2633317"/>
            <a:ext cx="1534022" cy="646331"/>
          </a:xfrm>
          <a:prstGeom prst="rect">
            <a:avLst/>
          </a:prstGeom>
          <a:noFill/>
        </p:spPr>
        <p:txBody>
          <a:bodyPr wrap="square" rtlCol="0">
            <a:spAutoFit/>
          </a:bodyPr>
          <a:lstStyle/>
          <a:p>
            <a:r>
              <a:rPr kumimoji="1" lang="en-US" altLang="ja-JP" b="1" dirty="0" smtClean="0"/>
              <a:t>Electro-static electrodes</a:t>
            </a:r>
            <a:endParaRPr kumimoji="1" lang="ja-JP" altLang="en-US" b="1" dirty="0"/>
          </a:p>
        </p:txBody>
      </p:sp>
      <p:sp>
        <p:nvSpPr>
          <p:cNvPr id="53" name="テキスト ボックス 52"/>
          <p:cNvSpPr txBox="1"/>
          <p:nvPr/>
        </p:nvSpPr>
        <p:spPr>
          <a:xfrm>
            <a:off x="5121030" y="3859888"/>
            <a:ext cx="640211" cy="369332"/>
          </a:xfrm>
          <a:prstGeom prst="rect">
            <a:avLst/>
          </a:prstGeom>
          <a:noFill/>
        </p:spPr>
        <p:txBody>
          <a:bodyPr wrap="square" rtlCol="0">
            <a:spAutoFit/>
          </a:bodyPr>
          <a:lstStyle/>
          <a:p>
            <a:r>
              <a:rPr kumimoji="1" lang="en-US" altLang="ja-JP" b="1" dirty="0" smtClean="0"/>
              <a:t>MCP</a:t>
            </a:r>
            <a:endParaRPr kumimoji="1" lang="ja-JP" altLang="en-US" b="1" dirty="0"/>
          </a:p>
        </p:txBody>
      </p:sp>
      <p:sp>
        <p:nvSpPr>
          <p:cNvPr id="54" name="テキスト ボックス 53"/>
          <p:cNvSpPr txBox="1"/>
          <p:nvPr/>
        </p:nvSpPr>
        <p:spPr>
          <a:xfrm>
            <a:off x="2248872" y="2359202"/>
            <a:ext cx="1042828" cy="369332"/>
          </a:xfrm>
          <a:prstGeom prst="rect">
            <a:avLst/>
          </a:prstGeom>
          <a:noFill/>
        </p:spPr>
        <p:txBody>
          <a:bodyPr wrap="square" rtlCol="0">
            <a:spAutoFit/>
          </a:bodyPr>
          <a:lstStyle/>
          <a:p>
            <a:r>
              <a:rPr lang="en-US" altLang="ja-JP" b="1" dirty="0" smtClean="0"/>
              <a:t>Monitor </a:t>
            </a:r>
            <a:endParaRPr kumimoji="1" lang="ja-JP" altLang="en-US" b="1" dirty="0"/>
          </a:p>
        </p:txBody>
      </p:sp>
      <p:sp>
        <p:nvSpPr>
          <p:cNvPr id="55" name="テキスト ボックス 54"/>
          <p:cNvSpPr txBox="1"/>
          <p:nvPr/>
        </p:nvSpPr>
        <p:spPr>
          <a:xfrm>
            <a:off x="2835024" y="2736779"/>
            <a:ext cx="750330" cy="646331"/>
          </a:xfrm>
          <a:prstGeom prst="rect">
            <a:avLst/>
          </a:prstGeom>
          <a:noFill/>
        </p:spPr>
        <p:txBody>
          <a:bodyPr wrap="square" rtlCol="0">
            <a:spAutoFit/>
          </a:bodyPr>
          <a:lstStyle/>
          <a:p>
            <a:r>
              <a:rPr kumimoji="1" lang="en-US" altLang="ja-JP" b="1" dirty="0" smtClean="0"/>
              <a:t>Thin Foils</a:t>
            </a:r>
            <a:endParaRPr kumimoji="1" lang="ja-JP" altLang="en-US" b="1" dirty="0"/>
          </a:p>
        </p:txBody>
      </p:sp>
      <p:sp>
        <p:nvSpPr>
          <p:cNvPr id="56" name="テキスト ボックス 55"/>
          <p:cNvSpPr txBox="1"/>
          <p:nvPr/>
        </p:nvSpPr>
        <p:spPr>
          <a:xfrm>
            <a:off x="3356723" y="4512910"/>
            <a:ext cx="1429398" cy="369332"/>
          </a:xfrm>
          <a:prstGeom prst="rect">
            <a:avLst/>
          </a:prstGeom>
          <a:noFill/>
        </p:spPr>
        <p:txBody>
          <a:bodyPr wrap="square" rtlCol="0">
            <a:spAutoFit/>
          </a:bodyPr>
          <a:lstStyle/>
          <a:p>
            <a:r>
              <a:rPr kumimoji="1" lang="en-US" altLang="ja-JP" b="1" dirty="0" smtClean="0"/>
              <a:t>Capillary </a:t>
            </a:r>
            <a:endParaRPr kumimoji="1" lang="ja-JP" altLang="en-US" b="1" dirty="0"/>
          </a:p>
        </p:txBody>
      </p:sp>
      <p:sp>
        <p:nvSpPr>
          <p:cNvPr id="57" name="テキスト ボックス 56"/>
          <p:cNvSpPr txBox="1"/>
          <p:nvPr/>
        </p:nvSpPr>
        <p:spPr>
          <a:xfrm>
            <a:off x="3432553" y="2804844"/>
            <a:ext cx="933662" cy="369332"/>
          </a:xfrm>
          <a:prstGeom prst="rect">
            <a:avLst/>
          </a:prstGeom>
          <a:noFill/>
        </p:spPr>
        <p:txBody>
          <a:bodyPr wrap="square" rtlCol="0">
            <a:spAutoFit/>
          </a:bodyPr>
          <a:lstStyle/>
          <a:p>
            <a:r>
              <a:rPr lang="en-US" altLang="ja-JP" b="1" dirty="0" smtClean="0"/>
              <a:t>Crystal</a:t>
            </a:r>
            <a:endParaRPr kumimoji="1" lang="ja-JP" altLang="en-US" b="1" dirty="0"/>
          </a:p>
        </p:txBody>
      </p:sp>
      <p:sp>
        <p:nvSpPr>
          <p:cNvPr id="58" name="テキスト ボックス 57"/>
          <p:cNvSpPr txBox="1"/>
          <p:nvPr/>
        </p:nvSpPr>
        <p:spPr>
          <a:xfrm>
            <a:off x="4422808" y="506839"/>
            <a:ext cx="2312964" cy="646331"/>
          </a:xfrm>
          <a:prstGeom prst="rect">
            <a:avLst/>
          </a:prstGeom>
          <a:noFill/>
        </p:spPr>
        <p:txBody>
          <a:bodyPr wrap="square" rtlCol="0">
            <a:spAutoFit/>
          </a:bodyPr>
          <a:lstStyle/>
          <a:p>
            <a:r>
              <a:rPr lang="en-US" altLang="ja-JP" b="1" dirty="0" smtClean="0"/>
              <a:t>High Resolution </a:t>
            </a:r>
            <a:r>
              <a:rPr lang="en-US" altLang="ja-JP" b="1" dirty="0"/>
              <a:t>Si(Li</a:t>
            </a:r>
            <a:r>
              <a:rPr lang="en-US" altLang="ja-JP" b="1" dirty="0" smtClean="0"/>
              <a:t>) X-ray Detector </a:t>
            </a:r>
            <a:endParaRPr kumimoji="1" lang="ja-JP" altLang="en-US" b="1" dirty="0"/>
          </a:p>
        </p:txBody>
      </p:sp>
      <p:sp>
        <p:nvSpPr>
          <p:cNvPr id="45" name="円柱 44"/>
          <p:cNvSpPr/>
          <p:nvPr/>
        </p:nvSpPr>
        <p:spPr>
          <a:xfrm rot="14677348">
            <a:off x="1950893" y="3785030"/>
            <a:ext cx="1171254" cy="1489664"/>
          </a:xfrm>
          <a:prstGeom prst="can">
            <a:avLst>
              <a:gd name="adj" fmla="val 444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直接アクセス記憶 58"/>
          <p:cNvSpPr/>
          <p:nvPr/>
        </p:nvSpPr>
        <p:spPr>
          <a:xfrm rot="9117884">
            <a:off x="1314713" y="3867239"/>
            <a:ext cx="1317243" cy="2043519"/>
          </a:xfrm>
          <a:prstGeom prst="flowChartMagneticDrum">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rot="3681927">
            <a:off x="3669303" y="3056176"/>
            <a:ext cx="320380" cy="150378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rot="19944598">
            <a:off x="357564" y="5184669"/>
            <a:ext cx="1510666" cy="278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直接アクセス記憶 12"/>
          <p:cNvSpPr/>
          <p:nvPr/>
        </p:nvSpPr>
        <p:spPr>
          <a:xfrm rot="9122415">
            <a:off x="2638341" y="3788396"/>
            <a:ext cx="452115" cy="1147583"/>
          </a:xfrm>
          <a:prstGeom prst="flowChartMagneticDrum">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太陽 1"/>
          <p:cNvSpPr/>
          <p:nvPr/>
        </p:nvSpPr>
        <p:spPr>
          <a:xfrm rot="3693101">
            <a:off x="2330473" y="4173865"/>
            <a:ext cx="1124491" cy="31441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20066120">
            <a:off x="2482651" y="4141778"/>
            <a:ext cx="764984" cy="395758"/>
          </a:xfrm>
          <a:prstGeom prst="rightArrow">
            <a:avLst>
              <a:gd name="adj1" fmla="val 65153"/>
              <a:gd name="adj2" fmla="val 500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rot="19944598">
            <a:off x="349369" y="5212846"/>
            <a:ext cx="1510666" cy="278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550937" y="3377956"/>
            <a:ext cx="1195568" cy="646331"/>
          </a:xfrm>
          <a:prstGeom prst="rect">
            <a:avLst/>
          </a:prstGeom>
          <a:noFill/>
        </p:spPr>
        <p:txBody>
          <a:bodyPr wrap="square" rtlCol="0">
            <a:spAutoFit/>
          </a:bodyPr>
          <a:lstStyle/>
          <a:p>
            <a:r>
              <a:rPr kumimoji="1" lang="en-US" altLang="ja-JP" b="1" dirty="0" smtClean="0"/>
              <a:t>Si(Li) </a:t>
            </a:r>
          </a:p>
          <a:p>
            <a:r>
              <a:rPr kumimoji="1" lang="en-US" altLang="ja-JP" b="1" dirty="0" smtClean="0"/>
              <a:t>Detector</a:t>
            </a:r>
            <a:endParaRPr kumimoji="1" lang="ja-JP" altLang="en-US" b="1" dirty="0"/>
          </a:p>
        </p:txBody>
      </p:sp>
      <p:sp>
        <p:nvSpPr>
          <p:cNvPr id="12" name="円柱 11"/>
          <p:cNvSpPr/>
          <p:nvPr/>
        </p:nvSpPr>
        <p:spPr>
          <a:xfrm>
            <a:off x="4161037" y="1277700"/>
            <a:ext cx="791107" cy="657036"/>
          </a:xfrm>
          <a:prstGeom prst="can">
            <a:avLst>
              <a:gd name="adj" fmla="val 120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線吹き出し 3 (枠付き) 2"/>
          <p:cNvSpPr/>
          <p:nvPr/>
        </p:nvSpPr>
        <p:spPr>
          <a:xfrm rot="5400000">
            <a:off x="7787615" y="1607807"/>
            <a:ext cx="725980" cy="1770519"/>
          </a:xfrm>
          <a:prstGeom prst="borderCallout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ja-JP" dirty="0" smtClean="0">
                <a:solidFill>
                  <a:srgbClr val="0070C0"/>
                </a:solidFill>
              </a:rPr>
              <a:t>Beam Dump</a:t>
            </a:r>
          </a:p>
          <a:p>
            <a:pPr algn="ctr"/>
            <a:r>
              <a:rPr lang="en-US" altLang="ja-JP" dirty="0" smtClean="0">
                <a:solidFill>
                  <a:srgbClr val="0070C0"/>
                </a:solidFill>
              </a:rPr>
              <a:t>Anal Magnet</a:t>
            </a:r>
          </a:p>
        </p:txBody>
      </p:sp>
      <p:sp>
        <p:nvSpPr>
          <p:cNvPr id="8" name="円柱 7"/>
          <p:cNvSpPr/>
          <p:nvPr/>
        </p:nvSpPr>
        <p:spPr>
          <a:xfrm rot="5400000">
            <a:off x="6790208" y="2812980"/>
            <a:ext cx="973857" cy="1204169"/>
          </a:xfrm>
          <a:prstGeom prst="can">
            <a:avLst>
              <a:gd name="adj" fmla="val 10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ッター プレースホルダー 15"/>
          <p:cNvSpPr>
            <a:spLocks noGrp="1"/>
          </p:cNvSpPr>
          <p:nvPr>
            <p:ph type="ftr" sz="quarter" idx="11"/>
          </p:nvPr>
        </p:nvSpPr>
        <p:spPr/>
        <p:txBody>
          <a:bodyPr/>
          <a:lstStyle/>
          <a:p>
            <a:r>
              <a:rPr kumimoji="1" lang="en-US" altLang="ja-JP" smtClean="0"/>
              <a:t>Y-K 28 Dec 2017</a:t>
            </a:r>
            <a:endParaRPr kumimoji="1" lang="ja-JP" altLang="en-US"/>
          </a:p>
        </p:txBody>
      </p:sp>
      <p:sp>
        <p:nvSpPr>
          <p:cNvPr id="19" name="スライド番号プレースホルダー 18"/>
          <p:cNvSpPr>
            <a:spLocks noGrp="1"/>
          </p:cNvSpPr>
          <p:nvPr>
            <p:ph type="sldNum" sz="quarter" idx="12"/>
          </p:nvPr>
        </p:nvSpPr>
        <p:spPr>
          <a:xfrm>
            <a:off x="6457950" y="6171416"/>
            <a:ext cx="2057400" cy="365125"/>
          </a:xfrm>
        </p:spPr>
        <p:txBody>
          <a:bodyPr/>
          <a:lstStyle/>
          <a:p>
            <a:fld id="{95947CB1-1C4A-434E-88C7-A3AC01F99796}" type="slidenum">
              <a:rPr kumimoji="1" lang="ja-JP" altLang="en-US" smtClean="0"/>
              <a:t>25</a:t>
            </a:fld>
            <a:endParaRPr kumimoji="1" lang="ja-JP" altLang="en-US"/>
          </a:p>
        </p:txBody>
      </p:sp>
      <p:grpSp>
        <p:nvGrpSpPr>
          <p:cNvPr id="23" name="グループ化 22"/>
          <p:cNvGrpSpPr/>
          <p:nvPr/>
        </p:nvGrpSpPr>
        <p:grpSpPr>
          <a:xfrm>
            <a:off x="4344928" y="2316247"/>
            <a:ext cx="1608553" cy="1513268"/>
            <a:chOff x="6707637" y="4864817"/>
            <a:chExt cx="1608553" cy="1513268"/>
          </a:xfrm>
        </p:grpSpPr>
        <p:sp>
          <p:nvSpPr>
            <p:cNvPr id="65" name="角丸四角形 64"/>
            <p:cNvSpPr/>
            <p:nvPr/>
          </p:nvSpPr>
          <p:spPr>
            <a:xfrm rot="19851131">
              <a:off x="7047135" y="5388337"/>
              <a:ext cx="913811" cy="3707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方体 16"/>
            <p:cNvSpPr/>
            <p:nvPr/>
          </p:nvSpPr>
          <p:spPr>
            <a:xfrm rot="19865274">
              <a:off x="6707637" y="5080169"/>
              <a:ext cx="1608553" cy="987085"/>
            </a:xfrm>
            <a:prstGeom prst="cub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rot="19876466">
              <a:off x="6970756" y="5693677"/>
              <a:ext cx="913811" cy="3707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等号 20"/>
            <p:cNvSpPr/>
            <p:nvPr/>
          </p:nvSpPr>
          <p:spPr>
            <a:xfrm rot="19840071">
              <a:off x="7018510" y="4864817"/>
              <a:ext cx="973614" cy="1513268"/>
            </a:xfrm>
            <a:prstGeom prst="mathEqual">
              <a:avLst>
                <a:gd name="adj1" fmla="val 23520"/>
                <a:gd name="adj2" fmla="val 5296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1" name="正方形/長方形 60"/>
          <p:cNvSpPr/>
          <p:nvPr/>
        </p:nvSpPr>
        <p:spPr>
          <a:xfrm rot="19944598">
            <a:off x="4453331" y="2773960"/>
            <a:ext cx="2567031"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6487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直方体 10"/>
          <p:cNvSpPr/>
          <p:nvPr/>
        </p:nvSpPr>
        <p:spPr>
          <a:xfrm rot="19827497">
            <a:off x="3237031" y="2102498"/>
            <a:ext cx="1654855" cy="3080370"/>
          </a:xfrm>
          <a:prstGeom prst="cub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方体 8"/>
          <p:cNvSpPr/>
          <p:nvPr/>
        </p:nvSpPr>
        <p:spPr>
          <a:xfrm rot="19883411">
            <a:off x="2677896" y="2161100"/>
            <a:ext cx="1870857" cy="864219"/>
          </a:xfrm>
          <a:prstGeom prst="cub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26</a:t>
            </a:fld>
            <a:endParaRPr kumimoji="1" lang="ja-JP" altLang="en-US"/>
          </a:p>
        </p:txBody>
      </p:sp>
      <p:grpSp>
        <p:nvGrpSpPr>
          <p:cNvPr id="4" name="グループ化 3"/>
          <p:cNvGrpSpPr/>
          <p:nvPr/>
        </p:nvGrpSpPr>
        <p:grpSpPr>
          <a:xfrm>
            <a:off x="2208945" y="2306604"/>
            <a:ext cx="3662344" cy="2605074"/>
            <a:chOff x="6707637" y="4864817"/>
            <a:chExt cx="1608553" cy="1513268"/>
          </a:xfrm>
        </p:grpSpPr>
        <p:sp>
          <p:nvSpPr>
            <p:cNvPr id="5" name="角丸四角形 4"/>
            <p:cNvSpPr/>
            <p:nvPr/>
          </p:nvSpPr>
          <p:spPr>
            <a:xfrm rot="19851131">
              <a:off x="7047135" y="5388337"/>
              <a:ext cx="913811" cy="3707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rot="19865274">
              <a:off x="6707637" y="5080169"/>
              <a:ext cx="1608553" cy="987085"/>
            </a:xfrm>
            <a:prstGeom prst="cub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rot="19876466">
              <a:off x="6970756" y="5693677"/>
              <a:ext cx="913811" cy="3707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等号 7"/>
            <p:cNvSpPr/>
            <p:nvPr/>
          </p:nvSpPr>
          <p:spPr>
            <a:xfrm rot="19840071">
              <a:off x="7018510" y="4864817"/>
              <a:ext cx="973614" cy="1513268"/>
            </a:xfrm>
            <a:prstGeom prst="mathEqual">
              <a:avLst>
                <a:gd name="adj1" fmla="val 23520"/>
                <a:gd name="adj2" fmla="val 5296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0" name="直方体 9"/>
          <p:cNvSpPr/>
          <p:nvPr/>
        </p:nvSpPr>
        <p:spPr>
          <a:xfrm rot="19883411">
            <a:off x="3479029" y="4134860"/>
            <a:ext cx="2155020" cy="917211"/>
          </a:xfrm>
          <a:prstGeom prst="cub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9868290">
            <a:off x="1436416" y="3471974"/>
            <a:ext cx="5381026" cy="1099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カーブ矢印 12"/>
          <p:cNvSpPr/>
          <p:nvPr/>
        </p:nvSpPr>
        <p:spPr>
          <a:xfrm rot="1656710">
            <a:off x="5066889" y="2932151"/>
            <a:ext cx="1170028" cy="357334"/>
          </a:xfrm>
          <a:prstGeom prst="curvedDownArrow">
            <a:avLst>
              <a:gd name="adj1" fmla="val 25000"/>
              <a:gd name="adj2" fmla="val 52213"/>
              <a:gd name="adj3" fmla="val 502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1407560" y="863029"/>
            <a:ext cx="4136158" cy="523220"/>
          </a:xfrm>
          <a:prstGeom prst="rect">
            <a:avLst/>
          </a:prstGeom>
          <a:noFill/>
        </p:spPr>
        <p:txBody>
          <a:bodyPr wrap="square" rtlCol="0">
            <a:spAutoFit/>
          </a:bodyPr>
          <a:lstStyle/>
          <a:p>
            <a:r>
              <a:rPr lang="en-US" altLang="ja-JP" sz="2800" dirty="0"/>
              <a:t>M</a:t>
            </a:r>
            <a:r>
              <a:rPr kumimoji="1" lang="en-US" altLang="ja-JP" sz="2800" dirty="0" smtClean="0"/>
              <a:t>ass selector, Wien Filter</a:t>
            </a:r>
            <a:endParaRPr kumimoji="1" lang="ja-JP" altLang="en-US" sz="2800" dirty="0"/>
          </a:p>
        </p:txBody>
      </p:sp>
    </p:spTree>
    <p:extLst>
      <p:ext uri="{BB962C8B-B14F-4D97-AF65-F5344CB8AC3E}">
        <p14:creationId xmlns:p14="http://schemas.microsoft.com/office/powerpoint/2010/main" val="397781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4417889" y="3267182"/>
            <a:ext cx="297949" cy="318499"/>
          </a:xfrm>
          <a:prstGeom prst="ellipse">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4212404" y="3143892"/>
            <a:ext cx="688369" cy="554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965824" y="2897312"/>
            <a:ext cx="1181528" cy="10479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010329" y="2034283"/>
            <a:ext cx="3174716" cy="26712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645597" y="1684962"/>
            <a:ext cx="3904180" cy="336992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839128" y="2938409"/>
            <a:ext cx="208051" cy="164386"/>
          </a:xfrm>
          <a:prstGeom prst="ellipse">
            <a:avLst/>
          </a:prstGeom>
          <a:solidFill>
            <a:srgbClr val="CC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曲線コネクタ 10"/>
          <p:cNvCxnSpPr/>
          <p:nvPr/>
        </p:nvCxnSpPr>
        <p:spPr>
          <a:xfrm rot="10800000" flipV="1">
            <a:off x="4773629" y="3005190"/>
            <a:ext cx="250434" cy="195210"/>
          </a:xfrm>
          <a:prstGeom prst="curvedConnector3">
            <a:avLst/>
          </a:prstGeom>
          <a:ln w="28575">
            <a:solidFill>
              <a:srgbClr val="CC00FF"/>
            </a:solidFill>
            <a:tailEnd type="triangle"/>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4443573" y="1931542"/>
            <a:ext cx="246580" cy="20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147352" y="4479535"/>
            <a:ext cx="246580" cy="20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426487" y="3595956"/>
            <a:ext cx="246580" cy="20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260367" y="1726061"/>
            <a:ext cx="246580" cy="205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カーブ矢印 20"/>
          <p:cNvSpPr/>
          <p:nvPr/>
        </p:nvSpPr>
        <p:spPr>
          <a:xfrm rot="18744267">
            <a:off x="5311007" y="1320404"/>
            <a:ext cx="1205737" cy="366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5" name="直線矢印コネクタ 24"/>
          <p:cNvCxnSpPr/>
          <p:nvPr/>
        </p:nvCxnSpPr>
        <p:spPr>
          <a:xfrm>
            <a:off x="3212079" y="1820448"/>
            <a:ext cx="1648209" cy="1237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760969" y="1613581"/>
            <a:ext cx="1451110" cy="369332"/>
          </a:xfrm>
          <a:prstGeom prst="rect">
            <a:avLst/>
          </a:prstGeom>
          <a:noFill/>
          <a:ln w="28575">
            <a:solidFill>
              <a:schemeClr val="tx1"/>
            </a:solidFill>
          </a:ln>
        </p:spPr>
        <p:txBody>
          <a:bodyPr wrap="square" rtlCol="0">
            <a:spAutoFit/>
          </a:bodyPr>
          <a:lstStyle/>
          <a:p>
            <a:r>
              <a:rPr lang="en-US" altLang="ja-JP" b="1" dirty="0" smtClean="0"/>
              <a:t>Muonic X-ray</a:t>
            </a:r>
            <a:endParaRPr kumimoji="1" lang="ja-JP" altLang="en-US" b="1" dirty="0"/>
          </a:p>
        </p:txBody>
      </p:sp>
      <p:sp>
        <p:nvSpPr>
          <p:cNvPr id="30" name="テキスト ボックス 29"/>
          <p:cNvSpPr txBox="1"/>
          <p:nvPr/>
        </p:nvSpPr>
        <p:spPr>
          <a:xfrm>
            <a:off x="5231119" y="646123"/>
            <a:ext cx="1655818" cy="369332"/>
          </a:xfrm>
          <a:prstGeom prst="rect">
            <a:avLst/>
          </a:prstGeom>
          <a:noFill/>
          <a:ln w="28575">
            <a:solidFill>
              <a:schemeClr val="tx1"/>
            </a:solidFill>
          </a:ln>
        </p:spPr>
        <p:txBody>
          <a:bodyPr wrap="square" rtlCol="0">
            <a:spAutoFit/>
          </a:bodyPr>
          <a:lstStyle/>
          <a:p>
            <a:r>
              <a:rPr lang="en-US" altLang="ja-JP" b="1" dirty="0" smtClean="0"/>
              <a:t>Auger electron</a:t>
            </a:r>
            <a:endParaRPr kumimoji="1" lang="ja-JP" altLang="en-US" b="1" dirty="0"/>
          </a:p>
        </p:txBody>
      </p:sp>
      <p:sp>
        <p:nvSpPr>
          <p:cNvPr id="31" name="テキスト ボックス 30"/>
          <p:cNvSpPr txBox="1"/>
          <p:nvPr/>
        </p:nvSpPr>
        <p:spPr>
          <a:xfrm>
            <a:off x="2582132" y="5177638"/>
            <a:ext cx="3873676" cy="646331"/>
          </a:xfrm>
          <a:prstGeom prst="rect">
            <a:avLst/>
          </a:prstGeom>
          <a:noFill/>
          <a:ln w="28575">
            <a:solidFill>
              <a:schemeClr val="tx1"/>
            </a:solidFill>
          </a:ln>
        </p:spPr>
        <p:txBody>
          <a:bodyPr wrap="square" rtlCol="0">
            <a:spAutoFit/>
          </a:bodyPr>
          <a:lstStyle/>
          <a:p>
            <a:r>
              <a:rPr lang="en-US" altLang="ja-JP" b="1" dirty="0" smtClean="0"/>
              <a:t>Muon orbits are enlarged and electron orbits are reduced</a:t>
            </a:r>
            <a:endParaRPr kumimoji="1" lang="ja-JP" altLang="en-US" b="1" dirty="0"/>
          </a:p>
        </p:txBody>
      </p:sp>
      <p:sp>
        <p:nvSpPr>
          <p:cNvPr id="32" name="テキスト ボックス 31"/>
          <p:cNvSpPr txBox="1"/>
          <p:nvPr/>
        </p:nvSpPr>
        <p:spPr>
          <a:xfrm>
            <a:off x="3639850" y="3956088"/>
            <a:ext cx="991841" cy="369332"/>
          </a:xfrm>
          <a:prstGeom prst="rect">
            <a:avLst/>
          </a:prstGeom>
          <a:noFill/>
          <a:ln w="28575">
            <a:solidFill>
              <a:schemeClr val="tx1"/>
            </a:solidFill>
          </a:ln>
        </p:spPr>
        <p:txBody>
          <a:bodyPr wrap="square" rtlCol="0">
            <a:spAutoFit/>
          </a:bodyPr>
          <a:lstStyle/>
          <a:p>
            <a:r>
              <a:rPr lang="en-US" altLang="ja-JP" b="1" dirty="0" smtClean="0"/>
              <a:t>Nucleus</a:t>
            </a:r>
            <a:endParaRPr kumimoji="1" lang="ja-JP" altLang="en-US" b="1" dirty="0"/>
          </a:p>
        </p:txBody>
      </p:sp>
      <p:cxnSp>
        <p:nvCxnSpPr>
          <p:cNvPr id="34" name="直線矢印コネクタ 33"/>
          <p:cNvCxnSpPr/>
          <p:nvPr/>
        </p:nvCxnSpPr>
        <p:spPr>
          <a:xfrm flipV="1">
            <a:off x="3757795" y="3493916"/>
            <a:ext cx="724281" cy="4473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631691" y="2471471"/>
            <a:ext cx="1748236" cy="369332"/>
          </a:xfrm>
          <a:prstGeom prst="rect">
            <a:avLst/>
          </a:prstGeom>
          <a:noFill/>
          <a:ln w="28575">
            <a:solidFill>
              <a:schemeClr val="tx1"/>
            </a:solidFill>
          </a:ln>
        </p:spPr>
        <p:txBody>
          <a:bodyPr wrap="square" rtlCol="0">
            <a:spAutoFit/>
          </a:bodyPr>
          <a:lstStyle/>
          <a:p>
            <a:r>
              <a:rPr lang="en-US" altLang="ja-JP" b="1" dirty="0" smtClean="0"/>
              <a:t>Negative muon</a:t>
            </a:r>
            <a:endParaRPr kumimoji="1" lang="ja-JP" altLang="en-US" b="1" dirty="0"/>
          </a:p>
        </p:txBody>
      </p:sp>
      <p:sp>
        <p:nvSpPr>
          <p:cNvPr id="40" name="テキスト ボックス 39"/>
          <p:cNvSpPr txBox="1"/>
          <p:nvPr/>
        </p:nvSpPr>
        <p:spPr>
          <a:xfrm>
            <a:off x="6379927" y="3924189"/>
            <a:ext cx="1699202" cy="369332"/>
          </a:xfrm>
          <a:prstGeom prst="rect">
            <a:avLst/>
          </a:prstGeom>
          <a:noFill/>
          <a:ln w="28575">
            <a:solidFill>
              <a:schemeClr val="tx1"/>
            </a:solidFill>
          </a:ln>
        </p:spPr>
        <p:txBody>
          <a:bodyPr wrap="square" rtlCol="0">
            <a:spAutoFit/>
          </a:bodyPr>
          <a:lstStyle/>
          <a:p>
            <a:r>
              <a:rPr lang="en-US" altLang="ja-JP" b="1" dirty="0" smtClean="0"/>
              <a:t>Orbital electron</a:t>
            </a:r>
            <a:endParaRPr kumimoji="1" lang="ja-JP" altLang="en-US" b="1" dirty="0"/>
          </a:p>
        </p:txBody>
      </p:sp>
      <p:sp>
        <p:nvSpPr>
          <p:cNvPr id="3" name="タイトル 2"/>
          <p:cNvSpPr>
            <a:spLocks noGrp="1"/>
          </p:cNvSpPr>
          <p:nvPr>
            <p:ph type="title"/>
          </p:nvPr>
        </p:nvSpPr>
        <p:spPr>
          <a:xfrm>
            <a:off x="500223" y="153919"/>
            <a:ext cx="4636927" cy="1325563"/>
          </a:xfrm>
        </p:spPr>
        <p:txBody>
          <a:bodyPr/>
          <a:lstStyle/>
          <a:p>
            <a:r>
              <a:rPr lang="en-US" altLang="ja-JP" dirty="0" smtClean="0"/>
              <a:t>Muonic </a:t>
            </a:r>
            <a:r>
              <a:rPr lang="en-US" altLang="ja-JP" dirty="0"/>
              <a:t>X-ray </a:t>
            </a:r>
            <a:r>
              <a:rPr lang="en-US" altLang="ja-JP" dirty="0" smtClean="0"/>
              <a:t/>
            </a:r>
            <a:br>
              <a:rPr lang="en-US" altLang="ja-JP" dirty="0" smtClean="0"/>
            </a:br>
            <a:r>
              <a:rPr lang="en-US" altLang="ja-JP" dirty="0" smtClean="0"/>
              <a:t>and </a:t>
            </a:r>
            <a:r>
              <a:rPr lang="en-US" altLang="ja-JP" dirty="0"/>
              <a:t>Auger electron</a:t>
            </a:r>
            <a:endParaRPr kumimoji="1" lang="ja-JP" altLang="en-US" dirty="0"/>
          </a:p>
        </p:txBody>
      </p:sp>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10" name="スライド番号プレースホルダー 9"/>
          <p:cNvSpPr>
            <a:spLocks noGrp="1"/>
          </p:cNvSpPr>
          <p:nvPr>
            <p:ph type="sldNum" sz="quarter" idx="12"/>
          </p:nvPr>
        </p:nvSpPr>
        <p:spPr/>
        <p:txBody>
          <a:bodyPr/>
          <a:lstStyle/>
          <a:p>
            <a:fld id="{95947CB1-1C4A-434E-88C7-A3AC01F99796}" type="slidenum">
              <a:rPr kumimoji="1" lang="ja-JP" altLang="en-US" smtClean="0"/>
              <a:t>27</a:t>
            </a:fld>
            <a:endParaRPr kumimoji="1" lang="ja-JP" altLang="en-US"/>
          </a:p>
        </p:txBody>
      </p:sp>
      <p:sp>
        <p:nvSpPr>
          <p:cNvPr id="12" name="右矢印 11"/>
          <p:cNvSpPr/>
          <p:nvPr/>
        </p:nvSpPr>
        <p:spPr>
          <a:xfrm>
            <a:off x="849876" y="2299615"/>
            <a:ext cx="7613650" cy="2280326"/>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47202" y="4108855"/>
            <a:ext cx="2200954" cy="1200329"/>
          </a:xfrm>
          <a:prstGeom prst="rect">
            <a:avLst/>
          </a:prstGeom>
          <a:noFill/>
        </p:spPr>
        <p:txBody>
          <a:bodyPr wrap="square" rtlCol="0">
            <a:spAutoFit/>
          </a:bodyPr>
          <a:lstStyle/>
          <a:p>
            <a:r>
              <a:rPr kumimoji="1" lang="en-US" altLang="ja-JP" sz="2400" b="1" i="1" dirty="0" smtClean="0">
                <a:solidFill>
                  <a:schemeClr val="accent6">
                    <a:lumMod val="75000"/>
                  </a:schemeClr>
                </a:solidFill>
              </a:rPr>
              <a:t>exotic atom or </a:t>
            </a:r>
            <a:r>
              <a:rPr lang="en-US" altLang="ja-JP" sz="2400" b="1" i="1" dirty="0">
                <a:solidFill>
                  <a:schemeClr val="accent6">
                    <a:lumMod val="75000"/>
                  </a:schemeClr>
                </a:solidFill>
              </a:rPr>
              <a:t>ions are </a:t>
            </a:r>
            <a:r>
              <a:rPr lang="en-US" altLang="ja-JP" sz="2400" b="1" i="1" dirty="0" smtClean="0">
                <a:solidFill>
                  <a:schemeClr val="accent6">
                    <a:lumMod val="75000"/>
                  </a:schemeClr>
                </a:solidFill>
              </a:rPr>
              <a:t>moving</a:t>
            </a:r>
            <a:endParaRPr kumimoji="1" lang="en-US" altLang="ja-JP" sz="2400" b="1" i="1" dirty="0" smtClean="0">
              <a:solidFill>
                <a:schemeClr val="accent6">
                  <a:lumMod val="75000"/>
                </a:schemeClr>
              </a:solidFill>
            </a:endParaRPr>
          </a:p>
          <a:p>
            <a:r>
              <a:rPr lang="en-US" altLang="ja-JP" sz="2400" b="1" i="1" dirty="0" smtClean="0">
                <a:solidFill>
                  <a:schemeClr val="accent6">
                    <a:lumMod val="75000"/>
                  </a:schemeClr>
                </a:solidFill>
              </a:rPr>
              <a:t>in vacuum</a:t>
            </a:r>
            <a:r>
              <a:rPr kumimoji="1" lang="en-US" altLang="ja-JP" sz="2400" b="1" i="1" dirty="0" smtClean="0">
                <a:solidFill>
                  <a:schemeClr val="accent6">
                    <a:lumMod val="75000"/>
                  </a:schemeClr>
                </a:solidFill>
              </a:rPr>
              <a:t> </a:t>
            </a:r>
            <a:endParaRPr kumimoji="1" lang="ja-JP" altLang="en-US" sz="2400" b="1" i="1" dirty="0">
              <a:solidFill>
                <a:schemeClr val="accent6">
                  <a:lumMod val="75000"/>
                </a:schemeClr>
              </a:solidFill>
            </a:endParaRPr>
          </a:p>
        </p:txBody>
      </p:sp>
      <p:sp>
        <p:nvSpPr>
          <p:cNvPr id="18" name="雲 17"/>
          <p:cNvSpPr/>
          <p:nvPr/>
        </p:nvSpPr>
        <p:spPr>
          <a:xfrm>
            <a:off x="347203" y="3698697"/>
            <a:ext cx="2200954" cy="1673403"/>
          </a:xfrm>
          <a:prstGeom prst="cloud">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8613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pPr algn="ctr"/>
            <a:r>
              <a:rPr kumimoji="1" lang="en-US" altLang="ja-JP" sz="2400" b="1" i="1" dirty="0" smtClean="0"/>
              <a:t>Slowing down and capture of negative muons by hydrogen: Classical-trajectory Monte </a:t>
            </a:r>
            <a:r>
              <a:rPr lang="en-US" altLang="ja-JP" sz="2400" b="1" i="1" dirty="0"/>
              <a:t>C</a:t>
            </a:r>
            <a:r>
              <a:rPr kumimoji="1" lang="en-US" altLang="ja-JP" sz="2400" b="1" i="1" dirty="0" smtClean="0"/>
              <a:t>arlo calculation : muon energy 3 eV to 150 keV </a:t>
            </a:r>
            <a:br>
              <a:rPr kumimoji="1" lang="en-US" altLang="ja-JP" sz="2400" b="1" i="1" dirty="0" smtClean="0"/>
            </a:br>
            <a:r>
              <a:rPr kumimoji="1" lang="en-US" altLang="ja-JP" sz="2400" b="1" i="1" dirty="0" smtClean="0">
                <a:latin typeface="Symbol" panose="05050102010706020507" pitchFamily="18" charset="2"/>
              </a:rPr>
              <a:t>m</a:t>
            </a:r>
            <a:r>
              <a:rPr kumimoji="1" lang="en-US" altLang="ja-JP" sz="2400" b="1" i="1" dirty="0" smtClean="0"/>
              <a:t>- + H(1s) – </a:t>
            </a:r>
            <a:r>
              <a:rPr kumimoji="1" lang="en-US" altLang="ja-JP" sz="2400" b="1" i="1" dirty="0" smtClean="0">
                <a:latin typeface="Symbol" panose="05050102010706020507" pitchFamily="18" charset="2"/>
              </a:rPr>
              <a:t>m</a:t>
            </a:r>
            <a:r>
              <a:rPr kumimoji="1" lang="en-US" altLang="ja-JP" sz="2400" b="1" i="1" baseline="30000" dirty="0" smtClean="0"/>
              <a:t>-</a:t>
            </a:r>
            <a:r>
              <a:rPr kumimoji="1" lang="en-US" altLang="ja-JP" sz="2400" b="1" i="1" dirty="0" smtClean="0"/>
              <a:t> + H(</a:t>
            </a:r>
            <a:r>
              <a:rPr kumimoji="1" lang="en-US" altLang="ja-JP" sz="2400" b="1" i="1" dirty="0" err="1" smtClean="0"/>
              <a:t>nl</a:t>
            </a:r>
            <a:r>
              <a:rPr kumimoji="1" lang="en-US" altLang="ja-JP" sz="2400" b="1" i="1" dirty="0" smtClean="0"/>
              <a:t>)</a:t>
            </a:r>
            <a:br>
              <a:rPr kumimoji="1" lang="en-US" altLang="ja-JP" sz="2400" b="1" i="1" dirty="0" smtClean="0"/>
            </a:br>
            <a:r>
              <a:rPr lang="en-US" altLang="ja-JP" sz="2400" b="1" i="1" dirty="0"/>
              <a:t> </a:t>
            </a:r>
            <a:r>
              <a:rPr lang="en-US" altLang="ja-JP" sz="2400" b="1" i="1" dirty="0" smtClean="0"/>
              <a:t>             -- </a:t>
            </a:r>
            <a:r>
              <a:rPr lang="en-US" altLang="ja-JP" sz="2400" b="1" i="1" dirty="0" smtClean="0">
                <a:latin typeface="Symbol" panose="05050102010706020507" pitchFamily="18" charset="2"/>
              </a:rPr>
              <a:t>m</a:t>
            </a:r>
            <a:r>
              <a:rPr lang="en-US" altLang="ja-JP" sz="2400" b="1" i="1" baseline="30000" dirty="0" smtClean="0"/>
              <a:t>-</a:t>
            </a:r>
            <a:r>
              <a:rPr lang="en-US" altLang="ja-JP" sz="2400" b="1" i="1" dirty="0" smtClean="0"/>
              <a:t> + e- + H</a:t>
            </a:r>
            <a:r>
              <a:rPr lang="en-US" altLang="ja-JP" sz="2400" b="1" i="1" baseline="30000" dirty="0" smtClean="0"/>
              <a:t>+</a:t>
            </a:r>
            <a:r>
              <a:rPr lang="en-US" altLang="ja-JP" sz="2400" b="1" i="1" dirty="0" smtClean="0"/>
              <a:t/>
            </a:r>
            <a:br>
              <a:rPr lang="en-US" altLang="ja-JP" sz="2400" b="1" i="1" dirty="0" smtClean="0"/>
            </a:br>
            <a:r>
              <a:rPr lang="en-US" altLang="ja-JP" sz="2400" b="1" i="1" dirty="0"/>
              <a:t> </a:t>
            </a:r>
            <a:r>
              <a:rPr lang="en-US" altLang="ja-JP" sz="2400" b="1" i="1" dirty="0" smtClean="0"/>
              <a:t>           -- e</a:t>
            </a:r>
            <a:r>
              <a:rPr lang="en-US" altLang="ja-JP" sz="2400" b="1" i="1" baseline="30000" dirty="0" smtClean="0"/>
              <a:t>-</a:t>
            </a:r>
            <a:r>
              <a:rPr lang="en-US" altLang="ja-JP" sz="2400" b="1" i="1" dirty="0" smtClean="0"/>
              <a:t>  + </a:t>
            </a:r>
            <a:r>
              <a:rPr lang="en-US" altLang="ja-JP" sz="2400" b="1" i="1" dirty="0" err="1" smtClean="0"/>
              <a:t>H</a:t>
            </a:r>
            <a:r>
              <a:rPr lang="en-US" altLang="ja-JP" sz="2400" b="1" i="1" baseline="-25000" dirty="0" err="1" smtClean="0">
                <a:latin typeface="Symbol" panose="05050102010706020507" pitchFamily="18" charset="2"/>
              </a:rPr>
              <a:t>m</a:t>
            </a:r>
            <a:r>
              <a:rPr lang="en-US" altLang="ja-JP" sz="2400" b="1" i="1" dirty="0" smtClean="0"/>
              <a:t>(</a:t>
            </a:r>
            <a:r>
              <a:rPr lang="en-US" altLang="ja-JP" sz="2400" b="1" i="1" dirty="0" err="1" smtClean="0"/>
              <a:t>nl</a:t>
            </a:r>
            <a:r>
              <a:rPr lang="en-US" altLang="ja-JP" sz="2400" b="1" i="1" dirty="0" smtClean="0"/>
              <a:t>)</a:t>
            </a:r>
            <a:endParaRPr kumimoji="1" lang="ja-JP" altLang="en-US" sz="2400" b="1" i="1" dirty="0"/>
          </a:p>
        </p:txBody>
      </p:sp>
      <p:pic>
        <p:nvPicPr>
          <p:cNvPr id="8" name="コンテンツ プレースホルダー 7"/>
          <p:cNvPicPr>
            <a:picLocks noGrp="1" noChangeAspect="1"/>
          </p:cNvPicPr>
          <p:nvPr>
            <p:ph idx="1"/>
          </p:nvPr>
        </p:nvPicPr>
        <p:blipFill>
          <a:blip r:embed="rId2"/>
          <a:stretch>
            <a:fillRect/>
          </a:stretch>
        </p:blipFill>
        <p:spPr>
          <a:xfrm>
            <a:off x="1671108" y="1847851"/>
            <a:ext cx="5801784" cy="4351338"/>
          </a:xfrm>
          <a:prstGeom prst="rect">
            <a:avLst/>
          </a:prstGeom>
        </p:spPr>
      </p:pic>
      <p:sp>
        <p:nvSpPr>
          <p:cNvPr id="5" name="フッター プレースホルダー 4"/>
          <p:cNvSpPr>
            <a:spLocks noGrp="1"/>
          </p:cNvSpPr>
          <p:nvPr>
            <p:ph type="ftr" sz="quarter" idx="11"/>
          </p:nvPr>
        </p:nvSpPr>
        <p:spPr/>
        <p:txBody>
          <a:bodyPr/>
          <a:lstStyle/>
          <a:p>
            <a:r>
              <a:rPr kumimoji="1" lang="en-US" altLang="ja-JP" smtClean="0"/>
              <a:t>Y-K 28 Dec 2017</a:t>
            </a:r>
            <a:endParaRPr kumimoji="1" lang="ja-JP" altLang="en-US"/>
          </a:p>
        </p:txBody>
      </p:sp>
      <p:sp>
        <p:nvSpPr>
          <p:cNvPr id="2" name="スライド番号プレースホルダー 1"/>
          <p:cNvSpPr>
            <a:spLocks noGrp="1"/>
          </p:cNvSpPr>
          <p:nvPr>
            <p:ph type="sldNum" sz="quarter" idx="12"/>
          </p:nvPr>
        </p:nvSpPr>
        <p:spPr/>
        <p:txBody>
          <a:bodyPr/>
          <a:lstStyle/>
          <a:p>
            <a:fld id="{95947CB1-1C4A-434E-88C7-A3AC01F99796}" type="slidenum">
              <a:rPr kumimoji="1" lang="ja-JP" altLang="en-US" smtClean="0"/>
              <a:t>28</a:t>
            </a:fld>
            <a:endParaRPr kumimoji="1" lang="ja-JP" altLang="en-US"/>
          </a:p>
        </p:txBody>
      </p:sp>
    </p:spTree>
    <p:extLst>
      <p:ext uri="{BB962C8B-B14F-4D97-AF65-F5344CB8AC3E}">
        <p14:creationId xmlns:p14="http://schemas.microsoft.com/office/powerpoint/2010/main" val="2263281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339197804"/>
              </p:ext>
            </p:extLst>
          </p:nvPr>
        </p:nvGraphicFramePr>
        <p:xfrm>
          <a:off x="146304" y="1397000"/>
          <a:ext cx="8863583" cy="4256632"/>
        </p:xfrm>
        <a:graphic>
          <a:graphicData uri="http://schemas.openxmlformats.org/drawingml/2006/table">
            <a:tbl>
              <a:tblPr firstRow="1" bandRow="1">
                <a:tableStyleId>{5C22544A-7EE6-4342-B048-85BDC9FD1C3A}</a:tableStyleId>
              </a:tblPr>
              <a:tblGrid>
                <a:gridCol w="1273422"/>
                <a:gridCol w="982098"/>
                <a:gridCol w="1219200"/>
                <a:gridCol w="1743456"/>
                <a:gridCol w="1231392"/>
                <a:gridCol w="1147789"/>
                <a:gridCol w="1266226"/>
              </a:tblGrid>
              <a:tr h="759358">
                <a:tc>
                  <a:txBody>
                    <a:bodyPr/>
                    <a:lstStyle/>
                    <a:p>
                      <a:pPr algn="just">
                        <a:spcAft>
                          <a:spcPts val="0"/>
                        </a:spcAft>
                      </a:pPr>
                      <a:r>
                        <a:rPr lang="ja-JP" sz="2000" kern="100" dirty="0">
                          <a:effectLst/>
                          <a:latin typeface="Century" panose="02040604050505020304" pitchFamily="18" charset="0"/>
                          <a:ea typeface="ＭＳ 明朝" panose="02020609040205080304" pitchFamily="17" charset="-128"/>
                          <a:cs typeface="Arial" panose="020B0604020202020204" pitchFamily="34" charset="0"/>
                        </a:rPr>
                        <a:t>衝突</a:t>
                      </a:r>
                      <a:r>
                        <a:rPr lang="ja-JP" sz="2000" kern="100" dirty="0" smtClean="0">
                          <a:effectLst/>
                          <a:latin typeface="Century" panose="02040604050505020304" pitchFamily="18" charset="0"/>
                          <a:ea typeface="ＭＳ 明朝" panose="02020609040205080304" pitchFamily="17" charset="-128"/>
                          <a:cs typeface="Arial" panose="020B0604020202020204" pitchFamily="34" charset="0"/>
                        </a:rPr>
                        <a:t>エネルギー</a:t>
                      </a:r>
                      <a:r>
                        <a:rPr lang="en-US" altLang="ja-JP" sz="2000" kern="100" dirty="0" smtClean="0">
                          <a:effectLst/>
                          <a:latin typeface="Century" panose="02040604050505020304" pitchFamily="18" charset="0"/>
                          <a:ea typeface="ＭＳ 明朝" panose="02020609040205080304" pitchFamily="17" charset="-128"/>
                          <a:cs typeface="Arial" panose="020B0604020202020204" pitchFamily="34" charset="0"/>
                        </a:rPr>
                        <a:t>(Coll.  E)</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ja-JP" sz="2000" kern="100" dirty="0">
                          <a:effectLst/>
                          <a:latin typeface="Century" panose="02040604050505020304" pitchFamily="18" charset="0"/>
                          <a:ea typeface="ＭＳ 明朝" panose="02020609040205080304" pitchFamily="17" charset="-128"/>
                          <a:cs typeface="Arial" panose="020B0604020202020204" pitchFamily="34" charset="0"/>
                        </a:rPr>
                        <a:t>粒子・</a:t>
                      </a:r>
                      <a:r>
                        <a:rPr lang="ja-JP" sz="2000" kern="100" dirty="0" smtClean="0">
                          <a:effectLst/>
                          <a:latin typeface="Century" panose="02040604050505020304" pitchFamily="18" charset="0"/>
                          <a:ea typeface="ＭＳ 明朝" panose="02020609040205080304" pitchFamily="17" charset="-128"/>
                          <a:cs typeface="Arial" panose="020B0604020202020204" pitchFamily="34" charset="0"/>
                        </a:rPr>
                        <a:t>イオン</a:t>
                      </a:r>
                      <a:r>
                        <a:rPr lang="en-US" altLang="ja-JP" sz="2000" kern="100" dirty="0" smtClean="0">
                          <a:effectLst/>
                          <a:latin typeface="Century" panose="02040604050505020304" pitchFamily="18" charset="0"/>
                          <a:ea typeface="ＭＳ 明朝" panose="02020609040205080304" pitchFamily="17" charset="-128"/>
                          <a:cs typeface="Arial" panose="020B0604020202020204" pitchFamily="34" charset="0"/>
                        </a:rPr>
                        <a:t>(ion , </a:t>
                      </a:r>
                      <a:r>
                        <a:rPr lang="en-US" altLang="ja-JP" sz="2000" kern="100" dirty="0" smtClean="0">
                          <a:effectLst/>
                          <a:latin typeface="Symbol" panose="05050102010706020507" pitchFamily="18" charset="2"/>
                          <a:ea typeface="ＭＳ 明朝" panose="02020609040205080304" pitchFamily="17" charset="-128"/>
                          <a:cs typeface="Arial" panose="020B0604020202020204" pitchFamily="34" charset="0"/>
                        </a:rPr>
                        <a:t>m</a:t>
                      </a:r>
                      <a:r>
                        <a:rPr lang="en-US" altLang="ja-JP" sz="2000" kern="100" dirty="0" smtClean="0">
                          <a:effectLst/>
                          <a:latin typeface="Century" panose="02040604050505020304" pitchFamily="18" charset="0"/>
                          <a:ea typeface="ＭＳ 明朝" panose="02020609040205080304" pitchFamily="17" charset="-128"/>
                          <a:cs typeface="Arial" panose="020B0604020202020204" pitchFamily="34" charset="0"/>
                        </a:rPr>
                        <a:t>-)</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ja-JP" sz="2000" kern="100" dirty="0">
                          <a:effectLst/>
                          <a:latin typeface="Century" panose="02040604050505020304" pitchFamily="18" charset="0"/>
                          <a:ea typeface="ＭＳ 明朝" panose="02020609040205080304" pitchFamily="17" charset="-128"/>
                          <a:cs typeface="Arial" panose="020B0604020202020204" pitchFamily="34" charset="0"/>
                        </a:rPr>
                        <a:t>入射</a:t>
                      </a:r>
                      <a:r>
                        <a:rPr lang="ja-JP" sz="2000" kern="100" dirty="0" smtClean="0">
                          <a:effectLst/>
                          <a:latin typeface="Century" panose="02040604050505020304" pitchFamily="18" charset="0"/>
                          <a:ea typeface="ＭＳ 明朝" panose="02020609040205080304" pitchFamily="17" charset="-128"/>
                          <a:cs typeface="Arial" panose="020B0604020202020204" pitchFamily="34" charset="0"/>
                        </a:rPr>
                        <a:t>エネルギー</a:t>
                      </a:r>
                      <a:r>
                        <a:rPr lang="en-US" altLang="ja-JP" sz="2000" kern="100" dirty="0" smtClean="0">
                          <a:effectLst/>
                          <a:latin typeface="Century" panose="02040604050505020304" pitchFamily="18" charset="0"/>
                          <a:ea typeface="ＭＳ 明朝" panose="02020609040205080304" pitchFamily="17" charset="-128"/>
                          <a:cs typeface="Arial" panose="020B0604020202020204" pitchFamily="34" charset="0"/>
                        </a:rPr>
                        <a:t>(E)</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ja-JP" sz="2000" kern="100" dirty="0">
                          <a:effectLst/>
                          <a:latin typeface="Century" panose="02040604050505020304" pitchFamily="18" charset="0"/>
                          <a:ea typeface="ＭＳ 明朝" panose="02020609040205080304" pitchFamily="17" charset="-128"/>
                          <a:cs typeface="Arial" panose="020B0604020202020204" pitchFamily="34" charset="0"/>
                        </a:rPr>
                        <a:t>入射ビーム</a:t>
                      </a:r>
                      <a:r>
                        <a:rPr lang="ja-JP" sz="2000" kern="100" dirty="0" smtClean="0">
                          <a:effectLst/>
                          <a:latin typeface="Century" panose="02040604050505020304" pitchFamily="18" charset="0"/>
                          <a:ea typeface="ＭＳ 明朝" panose="02020609040205080304" pitchFamily="17" charset="-128"/>
                          <a:cs typeface="Arial" panose="020B0604020202020204" pitchFamily="34" charset="0"/>
                        </a:rPr>
                        <a:t>強度</a:t>
                      </a:r>
                      <a:r>
                        <a:rPr lang="en-US" altLang="ja-JP" sz="2000" kern="100" dirty="0" smtClean="0">
                          <a:effectLst/>
                          <a:latin typeface="Century" panose="02040604050505020304" pitchFamily="18" charset="0"/>
                          <a:ea typeface="ＭＳ 明朝" panose="02020609040205080304" pitchFamily="17" charset="-128"/>
                          <a:cs typeface="Arial" panose="020B0604020202020204" pitchFamily="34" charset="0"/>
                        </a:rPr>
                        <a:t>(intensity)</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ja-JP" sz="2000" kern="100" dirty="0">
                          <a:effectLst/>
                          <a:latin typeface="Century" panose="02040604050505020304" pitchFamily="18" charset="0"/>
                          <a:ea typeface="ＭＳ 明朝" panose="02020609040205080304" pitchFamily="17" charset="-128"/>
                          <a:cs typeface="Arial" panose="020B0604020202020204" pitchFamily="34" charset="0"/>
                        </a:rPr>
                        <a:t>エキゾチック原子</a:t>
                      </a:r>
                      <a:r>
                        <a:rPr lang="ja-JP" sz="2000" kern="100" dirty="0" smtClean="0">
                          <a:effectLst/>
                          <a:latin typeface="Century" panose="02040604050505020304" pitchFamily="18" charset="0"/>
                          <a:ea typeface="ＭＳ 明朝" panose="02020609040205080304" pitchFamily="17" charset="-128"/>
                          <a:cs typeface="Arial" panose="020B0604020202020204" pitchFamily="34" charset="0"/>
                        </a:rPr>
                        <a:t>収量</a:t>
                      </a:r>
                      <a:r>
                        <a:rPr lang="en-US" altLang="ja-JP" sz="2000" kern="100" dirty="0" smtClean="0">
                          <a:effectLst/>
                          <a:latin typeface="Century" panose="02040604050505020304" pitchFamily="18" charset="0"/>
                          <a:ea typeface="ＭＳ 明朝" panose="02020609040205080304" pitchFamily="17" charset="-128"/>
                          <a:cs typeface="Arial" panose="020B0604020202020204" pitchFamily="34" charset="0"/>
                        </a:rPr>
                        <a:t>(yield)</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dirty="0" smtClean="0">
                          <a:effectLst/>
                          <a:latin typeface="Symbol" panose="05050102010706020507" pitchFamily="18" charset="2"/>
                          <a:ea typeface="ＭＳ 明朝" panose="02020609040205080304" pitchFamily="17" charset="-128"/>
                          <a:cs typeface="Arial" panose="020B0604020202020204" pitchFamily="34" charset="0"/>
                        </a:rPr>
                        <a:t>b</a:t>
                      </a:r>
                      <a:r>
                        <a:rPr lang="en-US" sz="2000" kern="100" dirty="0" smtClean="0">
                          <a:effectLst/>
                          <a:latin typeface="+mn-lt"/>
                          <a:ea typeface="ＭＳ 明朝" panose="02020609040205080304" pitchFamily="17" charset="-128"/>
                          <a:cs typeface="Arial" panose="020B0604020202020204" pitchFamily="34" charset="0"/>
                        </a:rPr>
                        <a:t>(v/c)</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dirty="0" err="1">
                          <a:effectLst/>
                          <a:latin typeface="Century" panose="02040604050505020304" pitchFamily="18" charset="0"/>
                          <a:ea typeface="ＭＳ 明朝" panose="02020609040205080304" pitchFamily="17" charset="-128"/>
                          <a:cs typeface="Arial" panose="020B0604020202020204" pitchFamily="34" charset="0"/>
                        </a:rPr>
                        <a:t>c</a:t>
                      </a:r>
                      <a:r>
                        <a:rPr lang="en-US" sz="2000" kern="100" dirty="0" err="1">
                          <a:effectLst/>
                          <a:latin typeface="Symbol" panose="05050102010706020507" pitchFamily="18" charset="2"/>
                          <a:ea typeface="ＭＳ 明朝" panose="02020609040205080304" pitchFamily="17" charset="-128"/>
                          <a:cs typeface="Arial" panose="020B0604020202020204" pitchFamily="34" charset="0"/>
                        </a:rPr>
                        <a:t>bt</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p>
                      <a:pPr algn="just">
                        <a:spcAft>
                          <a:spcPts val="0"/>
                        </a:spcAft>
                      </a:pPr>
                      <a:r>
                        <a:rPr lang="en-US" sz="2000" kern="100" dirty="0">
                          <a:effectLst/>
                          <a:latin typeface="Symbol" panose="05050102010706020507" pitchFamily="18" charset="2"/>
                          <a:ea typeface="ＭＳ 明朝" panose="02020609040205080304" pitchFamily="17" charset="-128"/>
                          <a:cs typeface="Arial" panose="020B0604020202020204" pitchFamily="34" charset="0"/>
                        </a:rPr>
                        <a:t>(0.1m</a:t>
                      </a:r>
                      <a:r>
                        <a:rPr lang="en-US" sz="2000" kern="100" dirty="0">
                          <a:effectLst/>
                          <a:latin typeface="Century" panose="02040604050505020304" pitchFamily="18" charset="0"/>
                          <a:ea typeface="ＭＳ 明朝" panose="02020609040205080304" pitchFamily="17" charset="-128"/>
                          <a:cs typeface="Arial" panose="020B0604020202020204" pitchFamily="34" charset="0"/>
                        </a:rPr>
                        <a:t>s</a:t>
                      </a:r>
                      <a:r>
                        <a:rPr lang="en-US" sz="2000" kern="100" dirty="0">
                          <a:effectLst/>
                          <a:latin typeface="Symbol" panose="05050102010706020507" pitchFamily="18" charset="2"/>
                          <a:ea typeface="ＭＳ 明朝" panose="02020609040205080304" pitchFamily="17" charset="-128"/>
                          <a:cs typeface="Arial" panose="020B0604020202020204" pitchFamily="34" charset="0"/>
                        </a:rPr>
                        <a:t>)</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r>
              <a:tr h="759358">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100 eV</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4</a:t>
                      </a:r>
                      <a:r>
                        <a:rPr lang="en-US" sz="2000" kern="100">
                          <a:effectLst/>
                          <a:latin typeface="Century" panose="02040604050505020304" pitchFamily="18" charset="0"/>
                          <a:ea typeface="ＭＳ 明朝" panose="02020609040205080304" pitchFamily="17" charset="-128"/>
                          <a:cs typeface="Arial" panose="020B0604020202020204" pitchFamily="34" charset="0"/>
                        </a:rPr>
                        <a:t>He</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40.9 keV</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6 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15</a:t>
                      </a:r>
                      <a:r>
                        <a:rPr lang="en-US" sz="2000" kern="100">
                          <a:effectLst/>
                          <a:latin typeface="Century" panose="02040604050505020304" pitchFamily="18" charset="0"/>
                          <a:ea typeface="ＭＳ 明朝" panose="02020609040205080304" pitchFamily="17" charset="-128"/>
                          <a:cs typeface="Arial" panose="020B0604020202020204" pitchFamily="34" charset="0"/>
                        </a:rPr>
                        <a:t>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-3</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~0.2 /sec</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0.0046</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~14 cm</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r>
              <a:tr h="759358">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 </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Symbol" panose="05050102010706020507" pitchFamily="18" charset="2"/>
                          <a:ea typeface="ＭＳ 明朝" panose="02020609040205080304" pitchFamily="17" charset="-128"/>
                          <a:cs typeface="Arial" panose="020B0604020202020204" pitchFamily="34" charset="0"/>
                        </a:rPr>
                        <a:t>m</a:t>
                      </a:r>
                      <a:r>
                        <a:rPr lang="en-US" sz="2000" kern="100">
                          <a:effectLst/>
                          <a:latin typeface="Century" panose="02040604050505020304" pitchFamily="18" charset="0"/>
                          <a:ea typeface="ＭＳ 明朝" panose="02020609040205080304" pitchFamily="17" charset="-128"/>
                          <a:cs typeface="Arial" panose="020B0604020202020204" pitchFamily="34" charset="0"/>
                        </a:rPr>
                        <a:t>-</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1 keV</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3.6x10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7</a:t>
                      </a:r>
                      <a:r>
                        <a:rPr lang="en-US" sz="2000" kern="100">
                          <a:effectLst/>
                          <a:latin typeface="Century" panose="02040604050505020304" pitchFamily="18" charset="0"/>
                          <a:ea typeface="ＭＳ 明朝" panose="02020609040205080304" pitchFamily="17" charset="-128"/>
                          <a:cs typeface="Arial" panose="020B0604020202020204" pitchFamily="34" charset="0"/>
                        </a:rPr>
                        <a:t>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3</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 </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0.0069</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 </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r>
              <a:tr h="759358">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50 eV</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4</a:t>
                      </a:r>
                      <a:r>
                        <a:rPr lang="en-US" sz="2000" kern="100">
                          <a:effectLst/>
                          <a:latin typeface="Century" panose="02040604050505020304" pitchFamily="18" charset="0"/>
                          <a:ea typeface="ＭＳ 明朝" panose="02020609040205080304" pitchFamily="17" charset="-128"/>
                          <a:cs typeface="Arial" panose="020B0604020202020204" pitchFamily="34" charset="0"/>
                        </a:rPr>
                        <a:t>He</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39.0 keV</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6x10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15</a:t>
                      </a:r>
                      <a:r>
                        <a:rPr lang="en-US" sz="2000" kern="100">
                          <a:effectLst/>
                          <a:latin typeface="Century" panose="02040604050505020304" pitchFamily="18" charset="0"/>
                          <a:ea typeface="ＭＳ 明朝" panose="02020609040205080304" pitchFamily="17" charset="-128"/>
                          <a:cs typeface="Arial" panose="020B0604020202020204" pitchFamily="34" charset="0"/>
                        </a:rPr>
                        <a:t>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-3</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~2 /sec</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0.0045</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dirty="0">
                          <a:effectLst/>
                          <a:latin typeface="Century" panose="02040604050505020304" pitchFamily="18" charset="0"/>
                          <a:ea typeface="ＭＳ 明朝" panose="02020609040205080304" pitchFamily="17" charset="-128"/>
                          <a:cs typeface="Arial" panose="020B0604020202020204" pitchFamily="34" charset="0"/>
                        </a:rPr>
                        <a:t>~13.5 cm</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r>
              <a:tr h="759358">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 </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Symbol" panose="05050102010706020507" pitchFamily="18" charset="2"/>
                          <a:ea typeface="ＭＳ 明朝" panose="02020609040205080304" pitchFamily="17" charset="-128"/>
                          <a:cs typeface="Arial" panose="020B0604020202020204" pitchFamily="34" charset="0"/>
                        </a:rPr>
                        <a:t>m</a:t>
                      </a:r>
                      <a:r>
                        <a:rPr lang="en-US" sz="2000" kern="100">
                          <a:effectLst/>
                          <a:latin typeface="Century" panose="02040604050505020304" pitchFamily="18" charset="0"/>
                          <a:ea typeface="ＭＳ 明朝" panose="02020609040205080304" pitchFamily="17" charset="-128"/>
                          <a:cs typeface="Arial" panose="020B0604020202020204" pitchFamily="34" charset="0"/>
                        </a:rPr>
                        <a:t>-</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1 keV</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3.6x10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7</a:t>
                      </a:r>
                      <a:r>
                        <a:rPr lang="en-US" sz="2000" kern="100">
                          <a:effectLst/>
                          <a:latin typeface="Century" panose="02040604050505020304" pitchFamily="18" charset="0"/>
                          <a:ea typeface="ＭＳ 明朝" panose="02020609040205080304" pitchFamily="17" charset="-128"/>
                          <a:cs typeface="Arial" panose="020B0604020202020204" pitchFamily="34" charset="0"/>
                        </a:rPr>
                        <a:t>x10</a:t>
                      </a:r>
                      <a:r>
                        <a:rPr lang="en-US" sz="2000" kern="100" baseline="30000">
                          <a:effectLst/>
                          <a:latin typeface="Century" panose="02040604050505020304" pitchFamily="18" charset="0"/>
                          <a:ea typeface="ＭＳ 明朝" panose="02020609040205080304" pitchFamily="17" charset="-128"/>
                          <a:cs typeface="Arial" panose="020B0604020202020204" pitchFamily="34" charset="0"/>
                        </a:rPr>
                        <a:t>-3</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a:effectLst/>
                          <a:latin typeface="Century" panose="02040604050505020304" pitchFamily="18" charset="0"/>
                          <a:ea typeface="ＭＳ 明朝" panose="02020609040205080304" pitchFamily="17" charset="-128"/>
                          <a:cs typeface="Arial" panose="020B0604020202020204" pitchFamily="34" charset="0"/>
                        </a:rPr>
                        <a:t> </a:t>
                      </a:r>
                      <a:endParaRPr lang="ja-JP" sz="2000" kern="10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dirty="0">
                          <a:effectLst/>
                          <a:latin typeface="Century" panose="02040604050505020304" pitchFamily="18" charset="0"/>
                          <a:ea typeface="ＭＳ 明朝" panose="02020609040205080304" pitchFamily="17" charset="-128"/>
                          <a:cs typeface="Arial" panose="020B0604020202020204" pitchFamily="34" charset="0"/>
                        </a:rPr>
                        <a:t>0.0069</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c>
                  <a:txBody>
                    <a:bodyPr/>
                    <a:lstStyle/>
                    <a:p>
                      <a:pPr algn="just">
                        <a:spcAft>
                          <a:spcPts val="0"/>
                        </a:spcAft>
                      </a:pPr>
                      <a:r>
                        <a:rPr lang="en-US" sz="2000" kern="100" dirty="0">
                          <a:effectLst/>
                          <a:latin typeface="Century" panose="02040604050505020304" pitchFamily="18" charset="0"/>
                          <a:ea typeface="ＭＳ 明朝" panose="02020609040205080304" pitchFamily="17" charset="-128"/>
                          <a:cs typeface="Arial" panose="020B0604020202020204" pitchFamily="34" charset="0"/>
                        </a:rPr>
                        <a:t> </a:t>
                      </a:r>
                      <a:endParaRPr lang="ja-JP" sz="20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tc>
              </a:tr>
            </a:tbl>
          </a:graphicData>
        </a:graphic>
      </p:graphicFrame>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29</a:t>
            </a:fld>
            <a:endParaRPr kumimoji="1" lang="ja-JP" altLang="en-US"/>
          </a:p>
        </p:txBody>
      </p:sp>
    </p:spTree>
    <p:extLst>
      <p:ext uri="{BB962C8B-B14F-4D97-AF65-F5344CB8AC3E}">
        <p14:creationId xmlns:p14="http://schemas.microsoft.com/office/powerpoint/2010/main" val="281010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p:cNvSpPr>
            <a:spLocks noGrp="1"/>
          </p:cNvSpPr>
          <p:nvPr>
            <p:ph type="title"/>
          </p:nvPr>
        </p:nvSpPr>
        <p:spPr/>
        <p:txBody>
          <a:bodyPr/>
          <a:lstStyle/>
          <a:p>
            <a:r>
              <a:rPr lang="en-US" altLang="ja-JP" dirty="0"/>
              <a:t>M</a:t>
            </a:r>
            <a:r>
              <a:rPr kumimoji="1" lang="en-US" altLang="ja-JP" dirty="0" smtClean="0"/>
              <a:t>otivation – True muonium </a:t>
            </a:r>
            <a:r>
              <a:rPr kumimoji="1" lang="ja-JP" altLang="en-US" dirty="0" smtClean="0"/>
              <a:t>　</a:t>
            </a:r>
            <a:endParaRPr kumimoji="1" lang="ja-JP" altLang="en-US" dirty="0"/>
          </a:p>
        </p:txBody>
      </p:sp>
      <mc:AlternateContent xmlns:mc="http://schemas.openxmlformats.org/markup-compatibility/2006" xmlns:a14="http://schemas.microsoft.com/office/drawing/2010/main">
        <mc:Choice Requires="a14">
          <p:sp>
            <p:nvSpPr>
              <p:cNvPr id="20" name="コンテンツ プレースホルダー 19"/>
              <p:cNvSpPr>
                <a:spLocks noGrp="1"/>
              </p:cNvSpPr>
              <p:nvPr>
                <p:ph sz="half" idx="1"/>
              </p:nvPr>
            </p:nvSpPr>
            <p:spPr/>
            <p:txBody>
              <a:bodyPr/>
              <a:lstStyle/>
              <a:p>
                <a:pPr>
                  <a:buFont typeface="Wingdings" panose="05000000000000000000" pitchFamily="2" charset="2"/>
                  <a:buChar char="Ø"/>
                </a:pPr>
                <a:r>
                  <a:rPr kumimoji="1" lang="en-US" altLang="ja-JP" i="1" dirty="0" smtClean="0"/>
                  <a:t>particle –anti-particle </a:t>
                </a:r>
              </a:p>
              <a:p>
                <a:pPr>
                  <a:buFont typeface="Wingdings" panose="05000000000000000000" pitchFamily="2" charset="2"/>
                  <a:buChar char="Ø"/>
                </a:pPr>
                <a:r>
                  <a:rPr lang="en-US" altLang="ja-JP" i="1" dirty="0" smtClean="0"/>
                  <a:t>e</a:t>
                </a:r>
                <a:r>
                  <a:rPr lang="en-US" altLang="ja-JP" baseline="30000" dirty="0" smtClean="0"/>
                  <a:t>+</a:t>
                </a:r>
                <a:r>
                  <a:rPr lang="en-US" altLang="ja-JP" dirty="0" smtClean="0"/>
                  <a:t> - </a:t>
                </a:r>
                <a:r>
                  <a:rPr lang="en-US" altLang="ja-JP" i="1" dirty="0" smtClean="0"/>
                  <a:t>e</a:t>
                </a:r>
                <a:r>
                  <a:rPr lang="en-US" altLang="ja-JP" baseline="30000" dirty="0" smtClean="0"/>
                  <a:t>-</a:t>
                </a:r>
                <a:r>
                  <a:rPr lang="en-US" altLang="ja-JP" dirty="0" smtClean="0"/>
                  <a:t>   :positronium</a:t>
                </a:r>
              </a:p>
              <a:p>
                <a:pPr>
                  <a:buFont typeface="Wingdings" panose="05000000000000000000" pitchFamily="2" charset="2"/>
                  <a:buChar char="Ø"/>
                </a:pPr>
                <a:r>
                  <a:rPr kumimoji="1" lang="en-US" altLang="ja-JP" i="1" u="sng" dirty="0" smtClean="0">
                    <a:solidFill>
                      <a:srgbClr val="FF0000"/>
                    </a:solidFill>
                    <a:latin typeface="Symbol" panose="05050102010706020507" pitchFamily="18" charset="2"/>
                  </a:rPr>
                  <a:t>m</a:t>
                </a:r>
                <a:r>
                  <a:rPr kumimoji="1" lang="en-US" altLang="ja-JP" u="sng" baseline="30000" dirty="0" smtClean="0">
                    <a:solidFill>
                      <a:srgbClr val="FF0000"/>
                    </a:solidFill>
                  </a:rPr>
                  <a:t>+ </a:t>
                </a:r>
                <a:r>
                  <a:rPr kumimoji="1" lang="en-US" altLang="ja-JP" u="sng" dirty="0" smtClean="0">
                    <a:solidFill>
                      <a:srgbClr val="FF0000"/>
                    </a:solidFill>
                  </a:rPr>
                  <a:t>- </a:t>
                </a:r>
                <a:r>
                  <a:rPr kumimoji="1" lang="en-US" altLang="ja-JP" i="1" u="sng" dirty="0" smtClean="0">
                    <a:solidFill>
                      <a:srgbClr val="FF0000"/>
                    </a:solidFill>
                  </a:rPr>
                  <a:t>e</a:t>
                </a:r>
                <a:r>
                  <a:rPr kumimoji="1" lang="en-US" altLang="ja-JP" u="sng" baseline="30000" dirty="0" smtClean="0">
                    <a:solidFill>
                      <a:srgbClr val="FF0000"/>
                    </a:solidFill>
                  </a:rPr>
                  <a:t>-</a:t>
                </a:r>
                <a:r>
                  <a:rPr kumimoji="1" lang="en-US" altLang="ja-JP" u="sng" dirty="0" smtClean="0">
                    <a:solidFill>
                      <a:srgbClr val="FF0000"/>
                    </a:solidFill>
                  </a:rPr>
                  <a:t>   :muonium</a:t>
                </a:r>
              </a:p>
              <a:p>
                <a:pPr>
                  <a:buFont typeface="Wingdings" panose="05000000000000000000" pitchFamily="2" charset="2"/>
                  <a:buChar char="Ø"/>
                </a:pPr>
                <a:r>
                  <a:rPr lang="en-US" altLang="ja-JP" i="1" dirty="0" smtClean="0">
                    <a:latin typeface="Symbol" panose="05050102010706020507" pitchFamily="18" charset="2"/>
                  </a:rPr>
                  <a:t>p</a:t>
                </a:r>
                <a:r>
                  <a:rPr lang="en-US" altLang="ja-JP" baseline="30000" dirty="0" smtClean="0"/>
                  <a:t>+</a:t>
                </a:r>
                <a:r>
                  <a:rPr lang="en-US" altLang="ja-JP" dirty="0" smtClean="0"/>
                  <a:t> - </a:t>
                </a:r>
                <a:r>
                  <a:rPr lang="en-US" altLang="ja-JP" i="1" dirty="0" smtClean="0">
                    <a:latin typeface="Symbol" panose="05050102010706020507" pitchFamily="18" charset="2"/>
                  </a:rPr>
                  <a:t>p</a:t>
                </a:r>
                <a:r>
                  <a:rPr lang="en-US" altLang="ja-JP" baseline="30000" dirty="0" smtClean="0"/>
                  <a:t>-</a:t>
                </a:r>
                <a:r>
                  <a:rPr lang="en-US" altLang="ja-JP" dirty="0" smtClean="0"/>
                  <a:t>   :pionium</a:t>
                </a:r>
              </a:p>
              <a:p>
                <a:pPr>
                  <a:buFont typeface="Wingdings" panose="05000000000000000000" pitchFamily="2" charset="2"/>
                  <a:buChar char="Ø"/>
                </a:pPr>
                <a:r>
                  <a:rPr lang="en-US" altLang="ja-JP" i="1" dirty="0" smtClean="0">
                    <a:latin typeface="Cambria Math" panose="02040503050406030204" pitchFamily="18" charset="0"/>
                    <a:ea typeface="Cambria Math" panose="02040503050406030204" pitchFamily="18" charset="0"/>
                  </a:rPr>
                  <a:t>p</a:t>
                </a:r>
                <a:r>
                  <a:rPr lang="en-US" altLang="ja-JP" dirty="0" smtClean="0"/>
                  <a:t>  -  </a:t>
                </a:r>
                <a14:m>
                  <m:oMath xmlns:m="http://schemas.openxmlformats.org/officeDocument/2006/math">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𝑝</m:t>
                        </m:r>
                      </m:e>
                    </m:acc>
                  </m:oMath>
                </a14:m>
                <a:r>
                  <a:rPr lang="en-US" altLang="ja-JP" dirty="0" smtClean="0"/>
                  <a:t>   : protonium</a:t>
                </a:r>
              </a:p>
              <a:p>
                <a:pPr>
                  <a:buFont typeface="Wingdings" panose="05000000000000000000" pitchFamily="2" charset="2"/>
                  <a:buChar char="Ø"/>
                </a:pPr>
                <a14:m>
                  <m:oMath xmlns:m="http://schemas.openxmlformats.org/officeDocument/2006/math">
                    <m:acc>
                      <m:accPr>
                        <m:chr m:val="̅"/>
                        <m:ctrlPr>
                          <a:rPr lang="en-US" altLang="ja-JP" i="1" u="sng">
                            <a:latin typeface="Cambria Math" panose="02040503050406030204" pitchFamily="18" charset="0"/>
                          </a:rPr>
                        </m:ctrlPr>
                      </m:accPr>
                      <m:e>
                        <m:r>
                          <a:rPr lang="en-US" altLang="ja-JP" i="1" u="sng">
                            <a:latin typeface="Cambria Math" panose="02040503050406030204" pitchFamily="18" charset="0"/>
                          </a:rPr>
                          <m:t>𝑝</m:t>
                        </m:r>
                      </m:e>
                    </m:acc>
                  </m:oMath>
                </a14:m>
                <a:r>
                  <a:rPr lang="en-US" altLang="ja-JP" u="sng" dirty="0" smtClean="0"/>
                  <a:t> - </a:t>
                </a:r>
                <a:r>
                  <a:rPr lang="en-US" altLang="ja-JP" i="1" u="sng" baseline="30000" dirty="0" smtClean="0">
                    <a:latin typeface="Cambria Math" panose="02040503050406030204" pitchFamily="18" charset="0"/>
                    <a:ea typeface="Cambria Math" panose="02040503050406030204" pitchFamily="18" charset="0"/>
                  </a:rPr>
                  <a:t>3</a:t>
                </a:r>
                <a:r>
                  <a:rPr lang="en-US" altLang="ja-JP" i="1" u="sng" dirty="0" smtClean="0">
                    <a:latin typeface="Cambria Math" panose="02040503050406030204" pitchFamily="18" charset="0"/>
                    <a:ea typeface="Cambria Math" panose="02040503050406030204" pitchFamily="18" charset="0"/>
                  </a:rPr>
                  <a:t>He </a:t>
                </a:r>
                <a:r>
                  <a:rPr lang="en-US" altLang="ja-JP" u="sng" dirty="0" smtClean="0">
                    <a:latin typeface="Cambria Math" panose="02040503050406030204" pitchFamily="18" charset="0"/>
                    <a:ea typeface="Cambria Math" panose="02040503050406030204" pitchFamily="18" charset="0"/>
                  </a:rPr>
                  <a:t>:anti-protonic  </a:t>
                </a:r>
              </a:p>
              <a:p>
                <a:pPr>
                  <a:buFont typeface="Wingdings" panose="05000000000000000000" pitchFamily="2" charset="2"/>
                  <a:buChar char="Ø"/>
                </a:pPr>
                <a:r>
                  <a:rPr lang="en-US" altLang="ja-JP" i="1" dirty="0" smtClean="0">
                    <a:solidFill>
                      <a:srgbClr val="FF33CC"/>
                    </a:solidFill>
                    <a:latin typeface="Symbol" panose="05050102010706020507" pitchFamily="18" charset="2"/>
                  </a:rPr>
                  <a:t>m</a:t>
                </a:r>
                <a:r>
                  <a:rPr lang="en-US" altLang="ja-JP" baseline="30000" dirty="0" smtClean="0">
                    <a:solidFill>
                      <a:srgbClr val="FF33CC"/>
                    </a:solidFill>
                  </a:rPr>
                  <a:t>+ </a:t>
                </a:r>
                <a:r>
                  <a:rPr lang="en-US" altLang="ja-JP" dirty="0" smtClean="0">
                    <a:solidFill>
                      <a:srgbClr val="FF33CC"/>
                    </a:solidFill>
                  </a:rPr>
                  <a:t>- </a:t>
                </a:r>
                <a:r>
                  <a:rPr lang="en-US" altLang="ja-JP" i="1" dirty="0" smtClean="0">
                    <a:solidFill>
                      <a:srgbClr val="FF33CC"/>
                    </a:solidFill>
                    <a:latin typeface="Symbol" panose="05050102010706020507" pitchFamily="18" charset="2"/>
                  </a:rPr>
                  <a:t>m</a:t>
                </a:r>
                <a:r>
                  <a:rPr lang="en-US" altLang="ja-JP" baseline="30000" dirty="0" smtClean="0">
                    <a:solidFill>
                      <a:srgbClr val="FF33CC"/>
                    </a:solidFill>
                  </a:rPr>
                  <a:t>-</a:t>
                </a:r>
                <a:r>
                  <a:rPr lang="en-US" altLang="ja-JP" dirty="0" smtClean="0">
                    <a:solidFill>
                      <a:srgbClr val="FF33CC"/>
                    </a:solidFill>
                  </a:rPr>
                  <a:t>   :</a:t>
                </a:r>
                <a:r>
                  <a:rPr lang="en-US" altLang="ja-JP" i="1" dirty="0" smtClean="0">
                    <a:solidFill>
                      <a:srgbClr val="FF33CC"/>
                    </a:solidFill>
                  </a:rPr>
                  <a:t>True muonium</a:t>
                </a:r>
              </a:p>
              <a:p>
                <a:endParaRPr kumimoji="1" lang="ja-JP" altLang="en-US" dirty="0"/>
              </a:p>
            </p:txBody>
          </p:sp>
        </mc:Choice>
        <mc:Fallback xmlns="">
          <p:sp>
            <p:nvSpPr>
              <p:cNvPr id="20" name="コンテンツ プレースホルダー 19"/>
              <p:cNvSpPr>
                <a:spLocks noGrp="1" noRot="1" noChangeAspect="1" noMove="1" noResize="1" noEditPoints="1" noAdjustHandles="1" noChangeArrowheads="1" noChangeShapeType="1" noTextEdit="1"/>
              </p:cNvSpPr>
              <p:nvPr>
                <p:ph sz="half" idx="1"/>
              </p:nvPr>
            </p:nvSpPr>
            <p:spPr>
              <a:blipFill rotWithShape="0">
                <a:blip r:embed="rId2"/>
                <a:stretch>
                  <a:fillRect l="-2665" t="-2241" r="-1254"/>
                </a:stretch>
              </a:blipFill>
            </p:spPr>
            <p:txBody>
              <a:bodyPr/>
              <a:lstStyle/>
              <a:p>
                <a:r>
                  <a:rPr lang="ja-JP" altLang="en-US">
                    <a:noFill/>
                  </a:rPr>
                  <a:t> </a:t>
                </a:r>
              </a:p>
            </p:txBody>
          </p:sp>
        </mc:Fallback>
      </mc:AlternateContent>
      <p:sp>
        <p:nvSpPr>
          <p:cNvPr id="21" name="コンテンツ プレースホルダー 20"/>
          <p:cNvSpPr>
            <a:spLocks noGrp="1"/>
          </p:cNvSpPr>
          <p:nvPr>
            <p:ph sz="half" idx="2"/>
          </p:nvPr>
        </p:nvSpPr>
        <p:spPr>
          <a:xfrm>
            <a:off x="4926562" y="1825625"/>
            <a:ext cx="3588787" cy="4351338"/>
          </a:xfrm>
        </p:spPr>
        <p:txBody>
          <a:bodyPr>
            <a:normAutofit/>
          </a:bodyPr>
          <a:lstStyle/>
          <a:p>
            <a:r>
              <a:rPr kumimoji="1" lang="en-US" altLang="ja-JP" sz="2400" dirty="0" smtClean="0"/>
              <a:t>CP </a:t>
            </a:r>
          </a:p>
          <a:p>
            <a:r>
              <a:rPr kumimoji="1" lang="en-US" altLang="ja-JP" sz="2400" dirty="0" smtClean="0"/>
              <a:t>QCD </a:t>
            </a:r>
          </a:p>
          <a:p>
            <a:r>
              <a:rPr lang="en-US" altLang="ja-JP" sz="2400" dirty="0" smtClean="0"/>
              <a:t>QED</a:t>
            </a:r>
          </a:p>
          <a:p>
            <a:r>
              <a:rPr kumimoji="1" lang="en-US" altLang="ja-JP" sz="2400" dirty="0" smtClean="0"/>
              <a:t>Quantum Photonic Study</a:t>
            </a:r>
          </a:p>
          <a:p>
            <a:r>
              <a:rPr lang="en-US" altLang="ja-JP" sz="2400" dirty="0" smtClean="0"/>
              <a:t>Basic Physics </a:t>
            </a:r>
          </a:p>
          <a:p>
            <a:r>
              <a:rPr kumimoji="1" lang="en-US" altLang="ja-JP" sz="2400" dirty="0" smtClean="0"/>
              <a:t>(Hyper) Fine structure</a:t>
            </a:r>
          </a:p>
          <a:p>
            <a:r>
              <a:rPr lang="en-US" altLang="ja-JP" sz="2400" dirty="0" smtClean="0"/>
              <a:t>Fundamental constants</a:t>
            </a:r>
            <a:r>
              <a:rPr kumimoji="1" lang="en-US" altLang="ja-JP" sz="2400" dirty="0" smtClean="0"/>
              <a:t> </a:t>
            </a:r>
            <a:endParaRPr kumimoji="1" lang="ja-JP" altLang="en-US" sz="2400" dirty="0"/>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22" name="正方形/長方形 21"/>
          <p:cNvSpPr/>
          <p:nvPr/>
        </p:nvSpPr>
        <p:spPr>
          <a:xfrm>
            <a:off x="3244745" y="5680248"/>
            <a:ext cx="2951922" cy="586409"/>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i="1" dirty="0" smtClean="0"/>
              <a:t>not observed </a:t>
            </a:r>
            <a:endParaRPr kumimoji="1" lang="ja-JP" altLang="en-US" sz="2800" i="1" dirty="0"/>
          </a:p>
        </p:txBody>
      </p:sp>
      <p:sp>
        <p:nvSpPr>
          <p:cNvPr id="2" name="右矢印吹き出し 1"/>
          <p:cNvSpPr/>
          <p:nvPr/>
        </p:nvSpPr>
        <p:spPr>
          <a:xfrm>
            <a:off x="357809" y="1446007"/>
            <a:ext cx="4410135" cy="3990714"/>
          </a:xfrm>
          <a:prstGeom prst="rightArrowCallout">
            <a:avLst>
              <a:gd name="adj1" fmla="val 38357"/>
              <a:gd name="adj2" fmla="val 21260"/>
              <a:gd name="adj3" fmla="val 10243"/>
              <a:gd name="adj4" fmla="val 89049"/>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縦巻き 2"/>
          <p:cNvSpPr/>
          <p:nvPr/>
        </p:nvSpPr>
        <p:spPr>
          <a:xfrm>
            <a:off x="4372304" y="1282261"/>
            <a:ext cx="4538430" cy="4154459"/>
          </a:xfrm>
          <a:prstGeom prst="verticalScroll">
            <a:avLst/>
          </a:prstGeom>
          <a:solidFill>
            <a:srgbClr val="92D05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95947CB1-1C4A-434E-88C7-A3AC01F99796}" type="slidenum">
              <a:rPr kumimoji="1" lang="ja-JP" altLang="en-US" smtClean="0"/>
              <a:t>3</a:t>
            </a:fld>
            <a:endParaRPr kumimoji="1" lang="ja-JP" altLang="en-US"/>
          </a:p>
        </p:txBody>
      </p:sp>
      <p:sp>
        <p:nvSpPr>
          <p:cNvPr id="6" name="屈折矢印 5"/>
          <p:cNvSpPr/>
          <p:nvPr/>
        </p:nvSpPr>
        <p:spPr>
          <a:xfrm rot="5400000">
            <a:off x="2406772" y="5386007"/>
            <a:ext cx="850392" cy="731520"/>
          </a:xfrm>
          <a:prstGeom prst="bentUp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6236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30</a:t>
            </a:fld>
            <a:endParaRPr kumimoji="1" lang="ja-JP" altLang="en-US"/>
          </a:p>
        </p:txBody>
      </p:sp>
      <p:sp>
        <p:nvSpPr>
          <p:cNvPr id="4" name="右矢印 3"/>
          <p:cNvSpPr/>
          <p:nvPr/>
        </p:nvSpPr>
        <p:spPr>
          <a:xfrm>
            <a:off x="1422400" y="2768600"/>
            <a:ext cx="3898900" cy="132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rot="20249013">
            <a:off x="1466428" y="3857070"/>
            <a:ext cx="3982294" cy="6932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21204329">
            <a:off x="5369712" y="2546069"/>
            <a:ext cx="3073400" cy="143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387350" y="3429000"/>
            <a:ext cx="8064500" cy="0"/>
          </a:xfrm>
          <a:prstGeom prst="straightConnector1">
            <a:avLst/>
          </a:prstGeom>
          <a:ln w="28575">
            <a:solidFill>
              <a:srgbClr val="FF33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035050" y="2768601"/>
            <a:ext cx="5962650" cy="245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701800" y="1981200"/>
            <a:ext cx="1473200" cy="698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Ion beam </a:t>
            </a:r>
            <a:endParaRPr kumimoji="1" lang="ja-JP" altLang="en-US" dirty="0"/>
          </a:p>
        </p:txBody>
      </p:sp>
      <p:sp>
        <p:nvSpPr>
          <p:cNvPr id="13" name="正方形/長方形 12"/>
          <p:cNvSpPr/>
          <p:nvPr/>
        </p:nvSpPr>
        <p:spPr>
          <a:xfrm>
            <a:off x="2768600" y="4905376"/>
            <a:ext cx="1651000" cy="5667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a:t>
            </a:r>
            <a:r>
              <a:rPr kumimoji="1" lang="en-US" altLang="ja-JP" dirty="0" smtClean="0"/>
              <a:t>egative muon beam  </a:t>
            </a:r>
            <a:endParaRPr kumimoji="1" lang="ja-JP" altLang="en-US" dirty="0"/>
          </a:p>
        </p:txBody>
      </p:sp>
      <p:sp>
        <p:nvSpPr>
          <p:cNvPr id="14" name="正方形/長方形 13"/>
          <p:cNvSpPr/>
          <p:nvPr/>
        </p:nvSpPr>
        <p:spPr>
          <a:xfrm>
            <a:off x="5286375" y="2017700"/>
            <a:ext cx="1657350" cy="6889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M</a:t>
            </a:r>
            <a:r>
              <a:rPr kumimoji="1" lang="en-US" altLang="ja-JP" dirty="0" smtClean="0"/>
              <a:t>uonic atom ion </a:t>
            </a:r>
            <a:endParaRPr kumimoji="1" lang="ja-JP" altLang="en-US" dirty="0"/>
          </a:p>
        </p:txBody>
      </p:sp>
      <p:cxnSp>
        <p:nvCxnSpPr>
          <p:cNvPr id="16" name="直線矢印コネクタ 15"/>
          <p:cNvCxnSpPr/>
          <p:nvPr/>
        </p:nvCxnSpPr>
        <p:spPr>
          <a:xfrm flipV="1">
            <a:off x="4847723" y="3061326"/>
            <a:ext cx="3585901" cy="385759"/>
          </a:xfrm>
          <a:prstGeom prst="straightConnector1">
            <a:avLst/>
          </a:prstGeom>
          <a:ln>
            <a:solidFill>
              <a:srgbClr val="FF33C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57950" y="1405266"/>
            <a:ext cx="1522426" cy="523220"/>
          </a:xfrm>
          <a:prstGeom prst="rect">
            <a:avLst/>
          </a:prstGeom>
          <a:noFill/>
        </p:spPr>
        <p:txBody>
          <a:bodyPr wrap="square" rtlCol="0">
            <a:spAutoFit/>
          </a:bodyPr>
          <a:lstStyle/>
          <a:p>
            <a:r>
              <a:rPr kumimoji="1" lang="en-US" altLang="ja-JP" sz="2800" b="1" i="1" dirty="0" smtClean="0">
                <a:solidFill>
                  <a:srgbClr val="7030A0"/>
                </a:solidFill>
              </a:rPr>
              <a:t>L = C </a:t>
            </a:r>
            <a:r>
              <a:rPr kumimoji="1" lang="en-US" altLang="ja-JP" sz="2800" b="1" dirty="0" smtClean="0">
                <a:solidFill>
                  <a:srgbClr val="7030A0"/>
                </a:solidFill>
                <a:latin typeface="Symbol" panose="05050102010706020507" pitchFamily="18" charset="2"/>
              </a:rPr>
              <a:t>b t</a:t>
            </a:r>
            <a:endParaRPr kumimoji="1" lang="ja-JP" altLang="en-US" sz="2800" b="1" dirty="0">
              <a:solidFill>
                <a:srgbClr val="7030A0"/>
              </a:solidFill>
              <a:latin typeface="Symbol" panose="05050102010706020507" pitchFamily="18" charset="2"/>
            </a:endParaRPr>
          </a:p>
        </p:txBody>
      </p:sp>
      <p:sp>
        <p:nvSpPr>
          <p:cNvPr id="22" name="動作設定ボタン: 最後 21">
            <a:hlinkClick r:id="" action="ppaction://hlinkshowjump?jump=lastslide" highlightClick="1"/>
          </p:cNvPr>
          <p:cNvSpPr/>
          <p:nvPr/>
        </p:nvSpPr>
        <p:spPr>
          <a:xfrm>
            <a:off x="6366662" y="491458"/>
            <a:ext cx="539750" cy="769005"/>
          </a:xfrm>
          <a:prstGeom prst="actionButtonE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線吹き出し 3 (枠付き) 22"/>
          <p:cNvSpPr/>
          <p:nvPr/>
        </p:nvSpPr>
        <p:spPr>
          <a:xfrm rot="15654366">
            <a:off x="6805326" y="5386458"/>
            <a:ext cx="503321" cy="840764"/>
          </a:xfrm>
          <a:prstGeom prst="borderCallout3">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5" name="直線矢印コネクタ 24"/>
          <p:cNvCxnSpPr>
            <a:stCxn id="14" idx="0"/>
          </p:cNvCxnSpPr>
          <p:nvPr/>
        </p:nvCxnSpPr>
        <p:spPr>
          <a:xfrm flipH="1">
            <a:off x="5692775" y="2017700"/>
            <a:ext cx="422275" cy="10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23" idx="0"/>
          </p:cNvCxnSpPr>
          <p:nvPr/>
        </p:nvCxnSpPr>
        <p:spPr>
          <a:xfrm>
            <a:off x="6636537" y="3284676"/>
            <a:ext cx="380674" cy="2273667"/>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29" name="線吹き出し 3 (枠付き) 28"/>
          <p:cNvSpPr/>
          <p:nvPr/>
        </p:nvSpPr>
        <p:spPr>
          <a:xfrm rot="10289109">
            <a:off x="8464962" y="2528150"/>
            <a:ext cx="546100" cy="865188"/>
          </a:xfrm>
          <a:prstGeom prst="borderCallout3">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弧 30"/>
          <p:cNvSpPr/>
          <p:nvPr/>
        </p:nvSpPr>
        <p:spPr>
          <a:xfrm>
            <a:off x="6906412" y="3120985"/>
            <a:ext cx="942188" cy="153991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254000" y="304800"/>
            <a:ext cx="4165600" cy="1384995"/>
          </a:xfrm>
          <a:prstGeom prst="rect">
            <a:avLst/>
          </a:prstGeom>
          <a:noFill/>
        </p:spPr>
        <p:txBody>
          <a:bodyPr wrap="square" rtlCol="0">
            <a:spAutoFit/>
          </a:bodyPr>
          <a:lstStyle/>
          <a:p>
            <a:r>
              <a:rPr kumimoji="1" lang="en-US" altLang="ja-JP" sz="2800" dirty="0" smtClean="0"/>
              <a:t>Muonic X-ray Doppler Shift Measurement with </a:t>
            </a:r>
            <a:r>
              <a:rPr kumimoji="1" lang="en-US" altLang="ja-JP" sz="2800" i="1" dirty="0" smtClean="0">
                <a:solidFill>
                  <a:srgbClr val="FF33CC"/>
                </a:solidFill>
              </a:rPr>
              <a:t>Channeling or Blocking </a:t>
            </a:r>
            <a:endParaRPr kumimoji="1" lang="ja-JP" altLang="en-US" sz="2800" i="1" dirty="0">
              <a:solidFill>
                <a:srgbClr val="FF33CC"/>
              </a:solidFill>
            </a:endParaRPr>
          </a:p>
        </p:txBody>
      </p:sp>
      <p:sp>
        <p:nvSpPr>
          <p:cNvPr id="34" name="左右矢印 33"/>
          <p:cNvSpPr/>
          <p:nvPr/>
        </p:nvSpPr>
        <p:spPr>
          <a:xfrm>
            <a:off x="5255255" y="4089400"/>
            <a:ext cx="1542787" cy="723899"/>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expanded</a:t>
            </a:r>
            <a:endParaRPr kumimoji="1" lang="ja-JP" altLang="en-US" dirty="0"/>
          </a:p>
        </p:txBody>
      </p:sp>
    </p:spTree>
    <p:extLst>
      <p:ext uri="{BB962C8B-B14F-4D97-AF65-F5344CB8AC3E}">
        <p14:creationId xmlns:p14="http://schemas.microsoft.com/office/powerpoint/2010/main" val="2366814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31</a:t>
            </a:fld>
            <a:endParaRPr kumimoji="1" lang="ja-JP" altLang="en-US"/>
          </a:p>
        </p:txBody>
      </p:sp>
      <p:pic>
        <p:nvPicPr>
          <p:cNvPr id="4" name="図 3"/>
          <p:cNvPicPr>
            <a:picLocks noChangeAspect="1"/>
          </p:cNvPicPr>
          <p:nvPr/>
        </p:nvPicPr>
        <p:blipFill>
          <a:blip r:embed="rId2"/>
          <a:stretch>
            <a:fillRect/>
          </a:stretch>
        </p:blipFill>
        <p:spPr>
          <a:xfrm>
            <a:off x="1134656" y="814260"/>
            <a:ext cx="6764744" cy="5081609"/>
          </a:xfrm>
          <a:prstGeom prst="rect">
            <a:avLst/>
          </a:prstGeom>
        </p:spPr>
      </p:pic>
    </p:spTree>
    <p:extLst>
      <p:ext uri="{BB962C8B-B14F-4D97-AF65-F5344CB8AC3E}">
        <p14:creationId xmlns:p14="http://schemas.microsoft.com/office/powerpoint/2010/main" val="3663239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32</a:t>
            </a:fld>
            <a:endParaRPr kumimoji="1" lang="ja-JP" altLang="en-US"/>
          </a:p>
        </p:txBody>
      </p:sp>
      <p:cxnSp>
        <p:nvCxnSpPr>
          <p:cNvPr id="5" name="直線矢印コネクタ 4"/>
          <p:cNvCxnSpPr/>
          <p:nvPr/>
        </p:nvCxnSpPr>
        <p:spPr>
          <a:xfrm flipV="1">
            <a:off x="336884" y="3429000"/>
            <a:ext cx="2295024" cy="12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116178" y="3441032"/>
            <a:ext cx="215365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015790" y="3441032"/>
            <a:ext cx="231006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二等辺三角形 9"/>
          <p:cNvSpPr/>
          <p:nvPr/>
        </p:nvSpPr>
        <p:spPr>
          <a:xfrm>
            <a:off x="721895" y="2237874"/>
            <a:ext cx="589547" cy="119112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a:off x="1239251" y="1299410"/>
            <a:ext cx="944479" cy="2129590"/>
          </a:xfrm>
          <a:prstGeom prst="triangle">
            <a:avLst>
              <a:gd name="adj" fmla="val 5113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a:off x="3477126" y="1491916"/>
            <a:ext cx="715878" cy="193708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4099759" y="1973179"/>
            <a:ext cx="715880" cy="1455821"/>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6466973" y="1106905"/>
            <a:ext cx="583532" cy="23341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a:off x="6897102" y="2490537"/>
            <a:ext cx="770021" cy="950495"/>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335505" y="3705726"/>
            <a:ext cx="613611" cy="721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E-x-ray</a:t>
            </a:r>
            <a:endParaRPr kumimoji="1" lang="ja-JP" altLang="en-US" dirty="0"/>
          </a:p>
        </p:txBody>
      </p:sp>
      <p:sp>
        <p:nvSpPr>
          <p:cNvPr id="17" name="正方形/長方形 16"/>
          <p:cNvSpPr/>
          <p:nvPr/>
        </p:nvSpPr>
        <p:spPr>
          <a:xfrm>
            <a:off x="1512971" y="493294"/>
            <a:ext cx="1118937" cy="67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33CC"/>
                </a:solidFill>
              </a:rPr>
              <a:t>Doppler shift</a:t>
            </a:r>
            <a:endParaRPr kumimoji="1" lang="ja-JP" altLang="en-US" dirty="0">
              <a:solidFill>
                <a:srgbClr val="FF33CC"/>
              </a:solidFill>
            </a:endParaRPr>
          </a:p>
        </p:txBody>
      </p:sp>
      <p:sp>
        <p:nvSpPr>
          <p:cNvPr id="18" name="正方形/長方形 17"/>
          <p:cNvSpPr/>
          <p:nvPr/>
        </p:nvSpPr>
        <p:spPr>
          <a:xfrm>
            <a:off x="3937333" y="3705725"/>
            <a:ext cx="613611" cy="721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E-x-ray</a:t>
            </a:r>
            <a:endParaRPr kumimoji="1" lang="ja-JP" altLang="en-US" dirty="0"/>
          </a:p>
        </p:txBody>
      </p:sp>
      <p:sp>
        <p:nvSpPr>
          <p:cNvPr id="19" name="正方形/長方形 18"/>
          <p:cNvSpPr/>
          <p:nvPr/>
        </p:nvSpPr>
        <p:spPr>
          <a:xfrm>
            <a:off x="6845967" y="3705724"/>
            <a:ext cx="613611" cy="721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E-x-ray</a:t>
            </a:r>
            <a:endParaRPr kumimoji="1" lang="ja-JP" altLang="en-US" dirty="0"/>
          </a:p>
        </p:txBody>
      </p:sp>
      <p:sp>
        <p:nvSpPr>
          <p:cNvPr id="20" name="正方形/長方形 19"/>
          <p:cNvSpPr/>
          <p:nvPr/>
        </p:nvSpPr>
        <p:spPr>
          <a:xfrm>
            <a:off x="4514849" y="525714"/>
            <a:ext cx="1118937" cy="67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33CC"/>
                </a:solidFill>
              </a:rPr>
              <a:t>Doppler shift</a:t>
            </a:r>
            <a:endParaRPr kumimoji="1" lang="ja-JP" altLang="en-US" dirty="0">
              <a:solidFill>
                <a:srgbClr val="FF33CC"/>
              </a:solidFill>
            </a:endParaRPr>
          </a:p>
        </p:txBody>
      </p:sp>
      <p:sp>
        <p:nvSpPr>
          <p:cNvPr id="21" name="正方形/長方形 20"/>
          <p:cNvSpPr/>
          <p:nvPr/>
        </p:nvSpPr>
        <p:spPr>
          <a:xfrm>
            <a:off x="7446043" y="549773"/>
            <a:ext cx="1118937" cy="67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33CC"/>
                </a:solidFill>
              </a:rPr>
              <a:t>Doppler shift</a:t>
            </a:r>
            <a:endParaRPr kumimoji="1" lang="ja-JP" altLang="en-US" dirty="0">
              <a:solidFill>
                <a:srgbClr val="FF33CC"/>
              </a:solidFill>
            </a:endParaRPr>
          </a:p>
        </p:txBody>
      </p:sp>
      <p:sp>
        <p:nvSpPr>
          <p:cNvPr id="22" name="右矢印 21"/>
          <p:cNvSpPr/>
          <p:nvPr/>
        </p:nvSpPr>
        <p:spPr>
          <a:xfrm>
            <a:off x="673766" y="5369763"/>
            <a:ext cx="7891214" cy="33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34613" y="4716382"/>
            <a:ext cx="878305" cy="533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a:t>
            </a:r>
            <a:r>
              <a:rPr kumimoji="1" lang="en-US" altLang="ja-JP" baseline="-25000" dirty="0" smtClean="0"/>
              <a:t>1/2</a:t>
            </a:r>
            <a:endParaRPr kumimoji="1" lang="ja-JP" altLang="en-US" baseline="-25000" dirty="0"/>
          </a:p>
        </p:txBody>
      </p:sp>
      <p:cxnSp>
        <p:nvCxnSpPr>
          <p:cNvPr id="29" name="直線矢印コネクタ 28"/>
          <p:cNvCxnSpPr/>
          <p:nvPr/>
        </p:nvCxnSpPr>
        <p:spPr>
          <a:xfrm flipV="1">
            <a:off x="1711490" y="4982916"/>
            <a:ext cx="0" cy="1032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4572000" y="4982916"/>
            <a:ext cx="0" cy="996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7459578" y="4982916"/>
            <a:ext cx="0" cy="1032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949116" y="4982916"/>
            <a:ext cx="682792" cy="369332"/>
          </a:xfrm>
          <a:prstGeom prst="rect">
            <a:avLst/>
          </a:prstGeom>
          <a:noFill/>
        </p:spPr>
        <p:txBody>
          <a:bodyPr wrap="square" rtlCol="0">
            <a:spAutoFit/>
          </a:bodyPr>
          <a:lstStyle/>
          <a:p>
            <a:r>
              <a:rPr kumimoji="1" lang="en-US" altLang="ja-JP" dirty="0" smtClean="0"/>
              <a:t>1 </a:t>
            </a:r>
            <a:r>
              <a:rPr kumimoji="1" lang="en-US" altLang="ja-JP" dirty="0" err="1" smtClean="0"/>
              <a:t>ps</a:t>
            </a:r>
            <a:endParaRPr kumimoji="1" lang="ja-JP" altLang="en-US" dirty="0"/>
          </a:p>
        </p:txBody>
      </p:sp>
      <p:sp>
        <p:nvSpPr>
          <p:cNvPr id="36" name="テキスト ボックス 35"/>
          <p:cNvSpPr txBox="1"/>
          <p:nvPr/>
        </p:nvSpPr>
        <p:spPr>
          <a:xfrm>
            <a:off x="4644187" y="4991162"/>
            <a:ext cx="682792" cy="369332"/>
          </a:xfrm>
          <a:prstGeom prst="rect">
            <a:avLst/>
          </a:prstGeom>
          <a:noFill/>
        </p:spPr>
        <p:txBody>
          <a:bodyPr wrap="square" rtlCol="0">
            <a:spAutoFit/>
          </a:bodyPr>
          <a:lstStyle/>
          <a:p>
            <a:r>
              <a:rPr kumimoji="1" lang="en-US" altLang="ja-JP" dirty="0" smtClean="0"/>
              <a:t>10 </a:t>
            </a:r>
            <a:r>
              <a:rPr kumimoji="1" lang="en-US" altLang="ja-JP" dirty="0" err="1" smtClean="0"/>
              <a:t>ps</a:t>
            </a:r>
            <a:endParaRPr kumimoji="1" lang="ja-JP" altLang="en-US" dirty="0"/>
          </a:p>
        </p:txBody>
      </p:sp>
      <p:sp>
        <p:nvSpPr>
          <p:cNvPr id="37" name="テキスト ボックス 36"/>
          <p:cNvSpPr txBox="1"/>
          <p:nvPr/>
        </p:nvSpPr>
        <p:spPr>
          <a:xfrm>
            <a:off x="7479125" y="4970373"/>
            <a:ext cx="900869" cy="369332"/>
          </a:xfrm>
          <a:prstGeom prst="rect">
            <a:avLst/>
          </a:prstGeom>
          <a:noFill/>
        </p:spPr>
        <p:txBody>
          <a:bodyPr wrap="square" rtlCol="0">
            <a:spAutoFit/>
          </a:bodyPr>
          <a:lstStyle/>
          <a:p>
            <a:r>
              <a:rPr kumimoji="1" lang="en-US" altLang="ja-JP" dirty="0" smtClean="0"/>
              <a:t>100 </a:t>
            </a:r>
            <a:r>
              <a:rPr kumimoji="1" lang="en-US" altLang="ja-JP" dirty="0" err="1" smtClean="0"/>
              <a:t>ps</a:t>
            </a:r>
            <a:endParaRPr kumimoji="1" lang="ja-JP" altLang="en-US" dirty="0"/>
          </a:p>
        </p:txBody>
      </p:sp>
    </p:spTree>
    <p:extLst>
      <p:ext uri="{BB962C8B-B14F-4D97-AF65-F5344CB8AC3E}">
        <p14:creationId xmlns:p14="http://schemas.microsoft.com/office/powerpoint/2010/main" val="694396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33</a:t>
            </a:fld>
            <a:endParaRPr kumimoji="1" lang="ja-JP" altLang="en-US"/>
          </a:p>
        </p:txBody>
      </p:sp>
      <p:cxnSp>
        <p:nvCxnSpPr>
          <p:cNvPr id="5" name="直線矢印コネクタ 4"/>
          <p:cNvCxnSpPr/>
          <p:nvPr/>
        </p:nvCxnSpPr>
        <p:spPr>
          <a:xfrm>
            <a:off x="1498600" y="4140200"/>
            <a:ext cx="6540500" cy="38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2400300" y="3225800"/>
            <a:ext cx="254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835400" y="3225800"/>
            <a:ext cx="254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270500" y="3276600"/>
            <a:ext cx="254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705600" y="3314700"/>
            <a:ext cx="25400" cy="1600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425700" y="1423730"/>
            <a:ext cx="234315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Cyclotron natural bunch </a:t>
            </a:r>
            <a:endParaRPr kumimoji="1" lang="ja-JP" altLang="en-US" dirty="0"/>
          </a:p>
        </p:txBody>
      </p:sp>
      <p:cxnSp>
        <p:nvCxnSpPr>
          <p:cNvPr id="19" name="直線矢印コネクタ 18"/>
          <p:cNvCxnSpPr/>
          <p:nvPr/>
        </p:nvCxnSpPr>
        <p:spPr>
          <a:xfrm>
            <a:off x="2425700" y="3051175"/>
            <a:ext cx="14351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2590800" y="2402959"/>
            <a:ext cx="1714500" cy="369332"/>
          </a:xfrm>
          <a:prstGeom prst="rect">
            <a:avLst/>
          </a:prstGeom>
          <a:noFill/>
        </p:spPr>
        <p:txBody>
          <a:bodyPr wrap="square" rtlCol="0">
            <a:spAutoFit/>
          </a:bodyPr>
          <a:lstStyle/>
          <a:p>
            <a:r>
              <a:rPr kumimoji="1" lang="en-US" altLang="ja-JP" dirty="0" smtClean="0"/>
              <a:t>10 ns ~ 100ns </a:t>
            </a:r>
            <a:endParaRPr kumimoji="1" lang="ja-JP" altLang="en-US" dirty="0"/>
          </a:p>
        </p:txBody>
      </p:sp>
      <p:sp>
        <p:nvSpPr>
          <p:cNvPr id="21" name="直角三角形 20"/>
          <p:cNvSpPr/>
          <p:nvPr/>
        </p:nvSpPr>
        <p:spPr>
          <a:xfrm>
            <a:off x="2425700" y="3441700"/>
            <a:ext cx="266700" cy="6985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角三角形 21"/>
          <p:cNvSpPr/>
          <p:nvPr/>
        </p:nvSpPr>
        <p:spPr>
          <a:xfrm>
            <a:off x="3848100" y="3416300"/>
            <a:ext cx="266700" cy="6985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p:nvSpPr>
        <p:spPr>
          <a:xfrm>
            <a:off x="5295900" y="3441700"/>
            <a:ext cx="266700" cy="6985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角三角形 23"/>
          <p:cNvSpPr/>
          <p:nvPr/>
        </p:nvSpPr>
        <p:spPr>
          <a:xfrm>
            <a:off x="6731000" y="3460750"/>
            <a:ext cx="266700" cy="6985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直角三角形 24"/>
          <p:cNvSpPr/>
          <p:nvPr/>
        </p:nvSpPr>
        <p:spPr>
          <a:xfrm>
            <a:off x="2413000" y="3937000"/>
            <a:ext cx="1035050" cy="177800"/>
          </a:xfrm>
          <a:prstGeom prst="rtTriangl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3848100" y="3962400"/>
            <a:ext cx="1035050" cy="177800"/>
          </a:xfrm>
          <a:prstGeom prst="rtTriangl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p:nvSpPr>
        <p:spPr>
          <a:xfrm>
            <a:off x="5283200" y="3981450"/>
            <a:ext cx="1035050" cy="177800"/>
          </a:xfrm>
          <a:prstGeom prst="rtTriangl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p:nvSpPr>
        <p:spPr>
          <a:xfrm>
            <a:off x="6718300" y="3971925"/>
            <a:ext cx="1035050" cy="177800"/>
          </a:xfrm>
          <a:prstGeom prst="rtTriangl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8608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柱 7"/>
          <p:cNvSpPr/>
          <p:nvPr/>
        </p:nvSpPr>
        <p:spPr>
          <a:xfrm rot="16200000">
            <a:off x="6600404" y="2764918"/>
            <a:ext cx="973857" cy="1204169"/>
          </a:xfrm>
          <a:prstGeom prst="can">
            <a:avLst>
              <a:gd name="adj" fmla="val 29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柱 63"/>
          <p:cNvSpPr/>
          <p:nvPr/>
        </p:nvSpPr>
        <p:spPr>
          <a:xfrm>
            <a:off x="4159599" y="2201202"/>
            <a:ext cx="791107" cy="494652"/>
          </a:xfrm>
          <a:prstGeom prst="can">
            <a:avLst>
              <a:gd name="adj" fmla="val 120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柱 50"/>
          <p:cNvSpPr/>
          <p:nvPr/>
        </p:nvSpPr>
        <p:spPr>
          <a:xfrm rot="18243495">
            <a:off x="3290164" y="2258615"/>
            <a:ext cx="233094" cy="416176"/>
          </a:xfrm>
          <a:prstGeom prst="can">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3097975" y="3070689"/>
            <a:ext cx="464267" cy="679377"/>
            <a:chOff x="3341029" y="3105365"/>
            <a:chExt cx="464267" cy="679377"/>
          </a:xfrm>
        </p:grpSpPr>
        <p:sp>
          <p:nvSpPr>
            <p:cNvPr id="34" name="直方体 33"/>
            <p:cNvSpPr/>
            <p:nvPr/>
          </p:nvSpPr>
          <p:spPr>
            <a:xfrm>
              <a:off x="3341029"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方体 34"/>
            <p:cNvSpPr/>
            <p:nvPr/>
          </p:nvSpPr>
          <p:spPr>
            <a:xfrm>
              <a:off x="3439254"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方体 35"/>
            <p:cNvSpPr/>
            <p:nvPr/>
          </p:nvSpPr>
          <p:spPr>
            <a:xfrm>
              <a:off x="3561268" y="3106648"/>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円柱 17"/>
          <p:cNvSpPr/>
          <p:nvPr/>
        </p:nvSpPr>
        <p:spPr>
          <a:xfrm>
            <a:off x="2712377" y="4201489"/>
            <a:ext cx="3521468" cy="1609830"/>
          </a:xfrm>
          <a:prstGeom prst="can">
            <a:avLst>
              <a:gd name="adj" fmla="val 1460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3877420" y="3783459"/>
            <a:ext cx="1206358" cy="631219"/>
            <a:chOff x="7370851" y="1028271"/>
            <a:chExt cx="1206358" cy="631219"/>
          </a:xfrm>
          <a:solidFill>
            <a:srgbClr val="00B050"/>
          </a:solidFill>
        </p:grpSpPr>
        <p:sp>
          <p:nvSpPr>
            <p:cNvPr id="25" name="直方体 24"/>
            <p:cNvSpPr/>
            <p:nvPr/>
          </p:nvSpPr>
          <p:spPr>
            <a:xfrm>
              <a:off x="7385405" y="1028271"/>
              <a:ext cx="1191804" cy="387850"/>
            </a:xfrm>
            <a:prstGeom prst="cube">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7370851" y="1271640"/>
              <a:ext cx="1206358" cy="387850"/>
              <a:chOff x="7370851" y="834346"/>
              <a:chExt cx="1206358" cy="387850"/>
            </a:xfrm>
            <a:grpFill/>
          </p:grpSpPr>
          <p:sp>
            <p:nvSpPr>
              <p:cNvPr id="22" name="直方体 21"/>
              <p:cNvSpPr/>
              <p:nvPr/>
            </p:nvSpPr>
            <p:spPr>
              <a:xfrm>
                <a:off x="7385405" y="834346"/>
                <a:ext cx="1191804" cy="387850"/>
              </a:xfrm>
              <a:prstGeom prst="cube">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方体 25"/>
              <p:cNvSpPr/>
              <p:nvPr/>
            </p:nvSpPr>
            <p:spPr>
              <a:xfrm>
                <a:off x="7370851" y="1093232"/>
                <a:ext cx="1191804" cy="66839"/>
              </a:xfrm>
              <a:prstGeom prst="cube">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 name="円柱 6"/>
          <p:cNvSpPr/>
          <p:nvPr/>
        </p:nvSpPr>
        <p:spPr>
          <a:xfrm rot="19957417">
            <a:off x="5710374" y="2724930"/>
            <a:ext cx="893397" cy="787726"/>
          </a:xfrm>
          <a:prstGeom prst="can">
            <a:avLst>
              <a:gd name="adj" fmla="val 28878"/>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柱 3"/>
          <p:cNvSpPr/>
          <p:nvPr/>
        </p:nvSpPr>
        <p:spPr>
          <a:xfrm>
            <a:off x="2363059" y="1726058"/>
            <a:ext cx="4387064" cy="3452117"/>
          </a:xfrm>
          <a:prstGeom prst="ca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柱 4"/>
          <p:cNvSpPr/>
          <p:nvPr/>
        </p:nvSpPr>
        <p:spPr>
          <a:xfrm rot="16200000">
            <a:off x="1869897" y="2784298"/>
            <a:ext cx="873303" cy="11609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直接アクセス記憶 5"/>
          <p:cNvSpPr/>
          <p:nvPr/>
        </p:nvSpPr>
        <p:spPr>
          <a:xfrm rot="10800000">
            <a:off x="1335485" y="2812231"/>
            <a:ext cx="636998" cy="1541123"/>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118209" y="1936678"/>
            <a:ext cx="2876764" cy="421241"/>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118209" y="1726058"/>
            <a:ext cx="2876764" cy="421241"/>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784102" y="1844211"/>
            <a:ext cx="1544978" cy="184934"/>
          </a:xfrm>
          <a:prstGeom prst="ellipse">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246580" y="3216282"/>
            <a:ext cx="3944641" cy="4366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方体 16"/>
          <p:cNvSpPr/>
          <p:nvPr/>
        </p:nvSpPr>
        <p:spPr>
          <a:xfrm rot="19920964">
            <a:off x="3741568" y="3018141"/>
            <a:ext cx="1608553" cy="796683"/>
          </a:xfrm>
          <a:prstGeom prst="cub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a:stCxn id="9" idx="4"/>
            <a:endCxn id="25" idx="0"/>
          </p:cNvCxnSpPr>
          <p:nvPr/>
        </p:nvCxnSpPr>
        <p:spPr>
          <a:xfrm flipH="1">
            <a:off x="4536357" y="2357919"/>
            <a:ext cx="20234" cy="142554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922981" y="3243746"/>
            <a:ext cx="464267" cy="679377"/>
            <a:chOff x="3341029" y="3105365"/>
            <a:chExt cx="464267" cy="679377"/>
          </a:xfrm>
        </p:grpSpPr>
        <p:sp>
          <p:nvSpPr>
            <p:cNvPr id="39" name="直方体 38"/>
            <p:cNvSpPr/>
            <p:nvPr/>
          </p:nvSpPr>
          <p:spPr>
            <a:xfrm>
              <a:off x="3341029"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方体 39"/>
            <p:cNvSpPr/>
            <p:nvPr/>
          </p:nvSpPr>
          <p:spPr>
            <a:xfrm>
              <a:off x="3439254" y="3105365"/>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p:cNvSpPr/>
            <p:nvPr/>
          </p:nvSpPr>
          <p:spPr>
            <a:xfrm>
              <a:off x="3561268" y="3106648"/>
              <a:ext cx="244028" cy="678094"/>
            </a:xfrm>
            <a:prstGeom prst="cube">
              <a:avLst>
                <a:gd name="adj" fmla="val 6602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二等辺三角形 41"/>
          <p:cNvSpPr/>
          <p:nvPr/>
        </p:nvSpPr>
        <p:spPr>
          <a:xfrm rot="5400000">
            <a:off x="4204061" y="3132171"/>
            <a:ext cx="196171" cy="5731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3660920">
            <a:off x="7250226" y="1390299"/>
            <a:ext cx="204557" cy="109095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86107" y="2169901"/>
            <a:ext cx="1616891" cy="646331"/>
          </a:xfrm>
          <a:prstGeom prst="rect">
            <a:avLst/>
          </a:prstGeom>
          <a:noFill/>
        </p:spPr>
        <p:txBody>
          <a:bodyPr wrap="square" rtlCol="0">
            <a:spAutoFit/>
          </a:bodyPr>
          <a:lstStyle/>
          <a:p>
            <a:r>
              <a:rPr kumimoji="1" lang="en-US" altLang="ja-JP" b="1" dirty="0" smtClean="0"/>
              <a:t>Negative Muon</a:t>
            </a:r>
            <a:r>
              <a:rPr lang="ja-JP" altLang="en-US" b="1" dirty="0"/>
              <a:t> </a:t>
            </a:r>
            <a:r>
              <a:rPr lang="en-US" altLang="ja-JP" b="1" dirty="0"/>
              <a:t>B</a:t>
            </a:r>
            <a:r>
              <a:rPr lang="en-US" altLang="ja-JP" b="1" dirty="0" smtClean="0"/>
              <a:t>eam</a:t>
            </a:r>
            <a:endParaRPr kumimoji="1" lang="ja-JP" altLang="en-US" b="1" dirty="0"/>
          </a:p>
        </p:txBody>
      </p:sp>
      <p:sp>
        <p:nvSpPr>
          <p:cNvPr id="48" name="テキスト ボックス 47"/>
          <p:cNvSpPr txBox="1"/>
          <p:nvPr/>
        </p:nvSpPr>
        <p:spPr>
          <a:xfrm>
            <a:off x="546329" y="5694106"/>
            <a:ext cx="1541124" cy="1200329"/>
          </a:xfrm>
          <a:prstGeom prst="rect">
            <a:avLst/>
          </a:prstGeom>
          <a:noFill/>
        </p:spPr>
        <p:txBody>
          <a:bodyPr wrap="square" rtlCol="0">
            <a:spAutoFit/>
          </a:bodyPr>
          <a:lstStyle/>
          <a:p>
            <a:r>
              <a:rPr lang="en-US" altLang="ja-JP" b="1" dirty="0" smtClean="0"/>
              <a:t>Ion Beam (p, d, 3He, 4He, 12C, 14N, 20Ne)</a:t>
            </a:r>
            <a:endParaRPr kumimoji="1" lang="ja-JP" altLang="en-US" b="1" dirty="0"/>
          </a:p>
        </p:txBody>
      </p:sp>
      <p:sp>
        <p:nvSpPr>
          <p:cNvPr id="49" name="テキスト ボックス 48"/>
          <p:cNvSpPr txBox="1"/>
          <p:nvPr/>
        </p:nvSpPr>
        <p:spPr>
          <a:xfrm>
            <a:off x="3634338" y="5334892"/>
            <a:ext cx="2948825" cy="369332"/>
          </a:xfrm>
          <a:prstGeom prst="rect">
            <a:avLst/>
          </a:prstGeom>
          <a:noFill/>
        </p:spPr>
        <p:txBody>
          <a:bodyPr wrap="square" rtlCol="0">
            <a:spAutoFit/>
          </a:bodyPr>
          <a:lstStyle/>
          <a:p>
            <a:r>
              <a:rPr kumimoji="1" lang="en-US" altLang="ja-JP" b="1" dirty="0" smtClean="0"/>
              <a:t>Ultra High Vacuum</a:t>
            </a:r>
            <a:r>
              <a:rPr lang="ja-JP" altLang="en-US" b="1" dirty="0"/>
              <a:t> </a:t>
            </a:r>
            <a:r>
              <a:rPr lang="en-US" altLang="ja-JP" b="1" dirty="0" smtClean="0"/>
              <a:t>System</a:t>
            </a:r>
            <a:endParaRPr kumimoji="1" lang="ja-JP" altLang="en-US" b="1" dirty="0"/>
          </a:p>
        </p:txBody>
      </p:sp>
      <p:sp>
        <p:nvSpPr>
          <p:cNvPr id="50" name="円柱 49"/>
          <p:cNvSpPr/>
          <p:nvPr/>
        </p:nvSpPr>
        <p:spPr>
          <a:xfrm rot="7468442">
            <a:off x="3586187" y="2432712"/>
            <a:ext cx="360071" cy="562363"/>
          </a:xfrm>
          <a:prstGeom prst="can">
            <a:avLst>
              <a:gd name="adj" fmla="val 13259"/>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4502659" y="2633317"/>
            <a:ext cx="1534022" cy="646331"/>
          </a:xfrm>
          <a:prstGeom prst="rect">
            <a:avLst/>
          </a:prstGeom>
          <a:noFill/>
        </p:spPr>
        <p:txBody>
          <a:bodyPr wrap="square" rtlCol="0">
            <a:spAutoFit/>
          </a:bodyPr>
          <a:lstStyle/>
          <a:p>
            <a:r>
              <a:rPr kumimoji="1" lang="en-US" altLang="ja-JP" b="1" dirty="0" smtClean="0"/>
              <a:t>Electro-static electrodes</a:t>
            </a:r>
            <a:endParaRPr kumimoji="1" lang="ja-JP" altLang="en-US" b="1" dirty="0"/>
          </a:p>
        </p:txBody>
      </p:sp>
      <p:sp>
        <p:nvSpPr>
          <p:cNvPr id="53" name="テキスト ボックス 52"/>
          <p:cNvSpPr txBox="1"/>
          <p:nvPr/>
        </p:nvSpPr>
        <p:spPr>
          <a:xfrm>
            <a:off x="5121030" y="3859888"/>
            <a:ext cx="640211" cy="369332"/>
          </a:xfrm>
          <a:prstGeom prst="rect">
            <a:avLst/>
          </a:prstGeom>
          <a:noFill/>
        </p:spPr>
        <p:txBody>
          <a:bodyPr wrap="square" rtlCol="0">
            <a:spAutoFit/>
          </a:bodyPr>
          <a:lstStyle/>
          <a:p>
            <a:r>
              <a:rPr kumimoji="1" lang="en-US" altLang="ja-JP" b="1" dirty="0" smtClean="0"/>
              <a:t>MCP</a:t>
            </a:r>
            <a:endParaRPr kumimoji="1" lang="ja-JP" altLang="en-US" b="1" dirty="0"/>
          </a:p>
        </p:txBody>
      </p:sp>
      <p:sp>
        <p:nvSpPr>
          <p:cNvPr id="54" name="テキスト ボックス 53"/>
          <p:cNvSpPr txBox="1"/>
          <p:nvPr/>
        </p:nvSpPr>
        <p:spPr>
          <a:xfrm>
            <a:off x="2248872" y="2359202"/>
            <a:ext cx="1042828" cy="369332"/>
          </a:xfrm>
          <a:prstGeom prst="rect">
            <a:avLst/>
          </a:prstGeom>
          <a:noFill/>
        </p:spPr>
        <p:txBody>
          <a:bodyPr wrap="square" rtlCol="0">
            <a:spAutoFit/>
          </a:bodyPr>
          <a:lstStyle/>
          <a:p>
            <a:r>
              <a:rPr lang="en-US" altLang="ja-JP" b="1" dirty="0" smtClean="0"/>
              <a:t>Monitor </a:t>
            </a:r>
            <a:endParaRPr kumimoji="1" lang="ja-JP" altLang="en-US" b="1" dirty="0"/>
          </a:p>
        </p:txBody>
      </p:sp>
      <p:sp>
        <p:nvSpPr>
          <p:cNvPr id="55" name="テキスト ボックス 54"/>
          <p:cNvSpPr txBox="1"/>
          <p:nvPr/>
        </p:nvSpPr>
        <p:spPr>
          <a:xfrm>
            <a:off x="2835024" y="2736779"/>
            <a:ext cx="750330" cy="646331"/>
          </a:xfrm>
          <a:prstGeom prst="rect">
            <a:avLst/>
          </a:prstGeom>
          <a:noFill/>
        </p:spPr>
        <p:txBody>
          <a:bodyPr wrap="square" rtlCol="0">
            <a:spAutoFit/>
          </a:bodyPr>
          <a:lstStyle/>
          <a:p>
            <a:r>
              <a:rPr kumimoji="1" lang="en-US" altLang="ja-JP" b="1" dirty="0" smtClean="0"/>
              <a:t>Thin Foils</a:t>
            </a:r>
            <a:endParaRPr kumimoji="1" lang="ja-JP" altLang="en-US" b="1" dirty="0"/>
          </a:p>
        </p:txBody>
      </p:sp>
      <p:sp>
        <p:nvSpPr>
          <p:cNvPr id="56" name="テキスト ボックス 55"/>
          <p:cNvSpPr txBox="1"/>
          <p:nvPr/>
        </p:nvSpPr>
        <p:spPr>
          <a:xfrm>
            <a:off x="3356723" y="4512910"/>
            <a:ext cx="1429398" cy="369332"/>
          </a:xfrm>
          <a:prstGeom prst="rect">
            <a:avLst/>
          </a:prstGeom>
          <a:noFill/>
        </p:spPr>
        <p:txBody>
          <a:bodyPr wrap="square" rtlCol="0">
            <a:spAutoFit/>
          </a:bodyPr>
          <a:lstStyle/>
          <a:p>
            <a:r>
              <a:rPr kumimoji="1" lang="en-US" altLang="ja-JP" b="1" dirty="0" smtClean="0"/>
              <a:t>Capillary </a:t>
            </a:r>
            <a:endParaRPr kumimoji="1" lang="ja-JP" altLang="en-US" b="1" dirty="0"/>
          </a:p>
        </p:txBody>
      </p:sp>
      <p:sp>
        <p:nvSpPr>
          <p:cNvPr id="57" name="テキスト ボックス 56"/>
          <p:cNvSpPr txBox="1"/>
          <p:nvPr/>
        </p:nvSpPr>
        <p:spPr>
          <a:xfrm>
            <a:off x="3432553" y="2804844"/>
            <a:ext cx="933662" cy="369332"/>
          </a:xfrm>
          <a:prstGeom prst="rect">
            <a:avLst/>
          </a:prstGeom>
          <a:noFill/>
        </p:spPr>
        <p:txBody>
          <a:bodyPr wrap="square" rtlCol="0">
            <a:spAutoFit/>
          </a:bodyPr>
          <a:lstStyle/>
          <a:p>
            <a:r>
              <a:rPr lang="en-US" altLang="ja-JP" b="1" dirty="0" smtClean="0"/>
              <a:t>Crystal</a:t>
            </a:r>
            <a:endParaRPr kumimoji="1" lang="ja-JP" altLang="en-US" b="1" dirty="0"/>
          </a:p>
        </p:txBody>
      </p:sp>
      <p:sp>
        <p:nvSpPr>
          <p:cNvPr id="58" name="テキスト ボックス 57"/>
          <p:cNvSpPr txBox="1"/>
          <p:nvPr/>
        </p:nvSpPr>
        <p:spPr>
          <a:xfrm>
            <a:off x="4422808" y="506839"/>
            <a:ext cx="2312964" cy="646331"/>
          </a:xfrm>
          <a:prstGeom prst="rect">
            <a:avLst/>
          </a:prstGeom>
          <a:noFill/>
        </p:spPr>
        <p:txBody>
          <a:bodyPr wrap="square" rtlCol="0">
            <a:spAutoFit/>
          </a:bodyPr>
          <a:lstStyle/>
          <a:p>
            <a:r>
              <a:rPr lang="en-US" altLang="ja-JP" b="1" dirty="0" smtClean="0"/>
              <a:t>High Resolution </a:t>
            </a:r>
            <a:r>
              <a:rPr lang="en-US" altLang="ja-JP" b="1" dirty="0"/>
              <a:t>Si(Li</a:t>
            </a:r>
            <a:r>
              <a:rPr lang="en-US" altLang="ja-JP" b="1" dirty="0" smtClean="0"/>
              <a:t>) X-ray Detector </a:t>
            </a:r>
            <a:endParaRPr kumimoji="1" lang="ja-JP" altLang="en-US" b="1" dirty="0"/>
          </a:p>
        </p:txBody>
      </p:sp>
      <p:sp>
        <p:nvSpPr>
          <p:cNvPr id="45" name="円柱 44"/>
          <p:cNvSpPr/>
          <p:nvPr/>
        </p:nvSpPr>
        <p:spPr>
          <a:xfrm rot="14677348">
            <a:off x="1950893" y="3785030"/>
            <a:ext cx="1171254" cy="1489664"/>
          </a:xfrm>
          <a:prstGeom prst="can">
            <a:avLst>
              <a:gd name="adj" fmla="val 4440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直接アクセス記憶 58"/>
          <p:cNvSpPr/>
          <p:nvPr/>
        </p:nvSpPr>
        <p:spPr>
          <a:xfrm rot="9117884">
            <a:off x="1314713" y="3867239"/>
            <a:ext cx="1317243" cy="2043519"/>
          </a:xfrm>
          <a:prstGeom prst="flowChartMagneticDrum">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rot="3681927">
            <a:off x="3669303" y="3056176"/>
            <a:ext cx="320380" cy="150378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rot="19944598">
            <a:off x="357564" y="5184669"/>
            <a:ext cx="1510666" cy="278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直接アクセス記憶 12"/>
          <p:cNvSpPr/>
          <p:nvPr/>
        </p:nvSpPr>
        <p:spPr>
          <a:xfrm rot="9122415">
            <a:off x="2638341" y="3788396"/>
            <a:ext cx="452115" cy="1147583"/>
          </a:xfrm>
          <a:prstGeom prst="flowChartMagneticDrum">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rot="19944598">
            <a:off x="4453331" y="2773960"/>
            <a:ext cx="2567031"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太陽 1"/>
          <p:cNvSpPr/>
          <p:nvPr/>
        </p:nvSpPr>
        <p:spPr>
          <a:xfrm rot="3693101">
            <a:off x="2330473" y="4173865"/>
            <a:ext cx="1124491" cy="31441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20066120">
            <a:off x="2482651" y="4141778"/>
            <a:ext cx="764984" cy="395758"/>
          </a:xfrm>
          <a:prstGeom prst="rightArrow">
            <a:avLst>
              <a:gd name="adj1" fmla="val 65153"/>
              <a:gd name="adj2" fmla="val 500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rot="19944598">
            <a:off x="349369" y="5212846"/>
            <a:ext cx="1510666" cy="278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550937" y="3377956"/>
            <a:ext cx="1195568" cy="646331"/>
          </a:xfrm>
          <a:prstGeom prst="rect">
            <a:avLst/>
          </a:prstGeom>
          <a:noFill/>
        </p:spPr>
        <p:txBody>
          <a:bodyPr wrap="square" rtlCol="0">
            <a:spAutoFit/>
          </a:bodyPr>
          <a:lstStyle/>
          <a:p>
            <a:r>
              <a:rPr kumimoji="1" lang="en-US" altLang="ja-JP" b="1" dirty="0" smtClean="0"/>
              <a:t>Si(Li) </a:t>
            </a:r>
          </a:p>
          <a:p>
            <a:r>
              <a:rPr kumimoji="1" lang="en-US" altLang="ja-JP" b="1" dirty="0" smtClean="0"/>
              <a:t>Detector</a:t>
            </a:r>
            <a:endParaRPr kumimoji="1" lang="ja-JP" altLang="en-US" b="1" dirty="0"/>
          </a:p>
        </p:txBody>
      </p:sp>
      <p:sp>
        <p:nvSpPr>
          <p:cNvPr id="12" name="円柱 11"/>
          <p:cNvSpPr/>
          <p:nvPr/>
        </p:nvSpPr>
        <p:spPr>
          <a:xfrm>
            <a:off x="4161037" y="1277700"/>
            <a:ext cx="791107" cy="657036"/>
          </a:xfrm>
          <a:prstGeom prst="can">
            <a:avLst>
              <a:gd name="adj" fmla="val 120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線吹き出し 3 (枠付き) 2"/>
          <p:cNvSpPr/>
          <p:nvPr/>
        </p:nvSpPr>
        <p:spPr>
          <a:xfrm rot="5400000">
            <a:off x="7787615" y="1607807"/>
            <a:ext cx="725980" cy="1770519"/>
          </a:xfrm>
          <a:prstGeom prst="borderCallout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ja-JP" dirty="0" smtClean="0">
                <a:solidFill>
                  <a:srgbClr val="0070C0"/>
                </a:solidFill>
              </a:rPr>
              <a:t>Beam Dump</a:t>
            </a:r>
          </a:p>
          <a:p>
            <a:pPr algn="ctr"/>
            <a:r>
              <a:rPr lang="en-US" altLang="ja-JP" dirty="0" smtClean="0">
                <a:solidFill>
                  <a:srgbClr val="0070C0"/>
                </a:solidFill>
              </a:rPr>
              <a:t>Anal Magnet</a:t>
            </a:r>
          </a:p>
        </p:txBody>
      </p:sp>
      <p:sp>
        <p:nvSpPr>
          <p:cNvPr id="16" name="フッター プレースホルダー 15"/>
          <p:cNvSpPr>
            <a:spLocks noGrp="1"/>
          </p:cNvSpPr>
          <p:nvPr>
            <p:ph type="ftr" sz="quarter" idx="11"/>
          </p:nvPr>
        </p:nvSpPr>
        <p:spPr/>
        <p:txBody>
          <a:bodyPr/>
          <a:lstStyle/>
          <a:p>
            <a:r>
              <a:rPr kumimoji="1" lang="en-US" altLang="ja-JP" smtClean="0"/>
              <a:t>Y-K 28 Dec 2017</a:t>
            </a:r>
            <a:endParaRPr kumimoji="1" lang="ja-JP" altLang="en-US"/>
          </a:p>
        </p:txBody>
      </p:sp>
      <p:sp>
        <p:nvSpPr>
          <p:cNvPr id="19" name="スライド番号プレースホルダー 18"/>
          <p:cNvSpPr>
            <a:spLocks noGrp="1"/>
          </p:cNvSpPr>
          <p:nvPr>
            <p:ph type="sldNum" sz="quarter" idx="12"/>
          </p:nvPr>
        </p:nvSpPr>
        <p:spPr/>
        <p:txBody>
          <a:bodyPr/>
          <a:lstStyle/>
          <a:p>
            <a:fld id="{95947CB1-1C4A-434E-88C7-A3AC01F99796}" type="slidenum">
              <a:rPr kumimoji="1" lang="ja-JP" altLang="en-US" smtClean="0"/>
              <a:t>34</a:t>
            </a:fld>
            <a:endParaRPr kumimoji="1" lang="ja-JP" altLang="en-US"/>
          </a:p>
        </p:txBody>
      </p:sp>
    </p:spTree>
    <p:extLst>
      <p:ext uri="{BB962C8B-B14F-4D97-AF65-F5344CB8AC3E}">
        <p14:creationId xmlns:p14="http://schemas.microsoft.com/office/powerpoint/2010/main" val="1845742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09" y="766817"/>
            <a:ext cx="5344324" cy="485429"/>
          </a:xfrm>
        </p:spPr>
        <p:txBody>
          <a:bodyPr/>
          <a:lstStyle/>
          <a:p>
            <a:r>
              <a:rPr lang="en-US" altLang="ja-JP" sz="2100" b="1" i="1" dirty="0" smtClean="0"/>
              <a:t>4- Low </a:t>
            </a:r>
            <a:r>
              <a:rPr lang="en-US" altLang="ja-JP" sz="2100" b="1" i="1" dirty="0"/>
              <a:t>energy accelerator Project ( LEAP 1 )</a:t>
            </a:r>
            <a:endParaRPr lang="ja-JP" altLang="en-US" sz="2100" b="1" i="1" dirty="0"/>
          </a:p>
        </p:txBody>
      </p:sp>
      <p:pic>
        <p:nvPicPr>
          <p:cNvPr id="2867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018674" y="1830431"/>
            <a:ext cx="6662681" cy="4087768"/>
          </a:xfrm>
        </p:spPr>
      </p:pic>
      <p:sp>
        <p:nvSpPr>
          <p:cNvPr id="2868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557213" indent="-214313">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857250" indent="-171450">
              <a:spcBef>
                <a:spcPct val="20000"/>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3pPr>
            <a:lvl4pPr marL="1200150" indent="-17145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1543050" indent="-17145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3069380-1293-459B-84BA-B30B3B0C2008}" type="slidenum">
              <a:rPr lang="ja-JP" altLang="en-US" sz="900">
                <a:solidFill>
                  <a:srgbClr val="898989"/>
                </a:solidFill>
              </a:rPr>
              <a:pPr>
                <a:spcBef>
                  <a:spcPct val="0"/>
                </a:spcBef>
                <a:buFontTx/>
                <a:buNone/>
              </a:pPr>
              <a:t>35</a:t>
            </a:fld>
            <a:endParaRPr lang="ja-JP" altLang="en-US" sz="900">
              <a:solidFill>
                <a:srgbClr val="898989"/>
              </a:solidFill>
            </a:endParaRPr>
          </a:p>
        </p:txBody>
      </p:sp>
      <p:sp>
        <p:nvSpPr>
          <p:cNvPr id="7" name="円/楕円 6"/>
          <p:cNvSpPr/>
          <p:nvPr/>
        </p:nvSpPr>
        <p:spPr>
          <a:xfrm>
            <a:off x="5433525" y="2801319"/>
            <a:ext cx="3452815" cy="1478357"/>
          </a:xfrm>
          <a:prstGeom prst="ellipse">
            <a:avLst/>
          </a:prstGeom>
          <a:solidFill>
            <a:srgbClr val="92D050"/>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ja-JP" altLang="en-US" sz="1350"/>
          </a:p>
        </p:txBody>
      </p:sp>
      <p:sp>
        <p:nvSpPr>
          <p:cNvPr id="8" name="スマイル 7"/>
          <p:cNvSpPr/>
          <p:nvPr/>
        </p:nvSpPr>
        <p:spPr>
          <a:xfrm>
            <a:off x="146899" y="3472261"/>
            <a:ext cx="1226820" cy="928925"/>
          </a:xfrm>
          <a:prstGeom prst="smileyFace">
            <a:avLst/>
          </a:prstGeom>
          <a:solidFill>
            <a:srgbClr val="F907B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200" b="1" dirty="0"/>
              <a:t>just completed</a:t>
            </a:r>
            <a:endParaRPr lang="ja-JP" altLang="en-US" sz="1200" b="1" dirty="0"/>
          </a:p>
        </p:txBody>
      </p:sp>
      <p:sp>
        <p:nvSpPr>
          <p:cNvPr id="9" name="左右矢印 8"/>
          <p:cNvSpPr/>
          <p:nvPr/>
        </p:nvSpPr>
        <p:spPr>
          <a:xfrm>
            <a:off x="5562025" y="5005523"/>
            <a:ext cx="3487805" cy="171743"/>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350"/>
          </a:p>
        </p:txBody>
      </p:sp>
      <p:sp>
        <p:nvSpPr>
          <p:cNvPr id="28679" name="テキスト ボックス 9"/>
          <p:cNvSpPr txBox="1">
            <a:spLocks noChangeArrowheads="1"/>
          </p:cNvSpPr>
          <p:nvPr/>
        </p:nvSpPr>
        <p:spPr bwMode="auto">
          <a:xfrm>
            <a:off x="6506798" y="4544047"/>
            <a:ext cx="1598258" cy="323165"/>
          </a:xfrm>
          <a:prstGeom prst="rect">
            <a:avLst/>
          </a:prstGeom>
          <a:noFill/>
          <a:ln w="9525">
            <a:solidFill>
              <a:srgbClr val="F907B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500" b="1" dirty="0">
                <a:solidFill>
                  <a:srgbClr val="00B050"/>
                </a:solidFill>
              </a:rPr>
              <a:t>FRESH</a:t>
            </a:r>
            <a:r>
              <a:rPr lang="en-US" altLang="ja-JP" sz="1350" dirty="0">
                <a:solidFill>
                  <a:srgbClr val="00B050"/>
                </a:solidFill>
              </a:rPr>
              <a:t> </a:t>
            </a:r>
            <a:r>
              <a:rPr lang="en-US" altLang="ja-JP" sz="1350" dirty="0">
                <a:solidFill>
                  <a:srgbClr val="00B050"/>
                </a:solidFill>
                <a:sym typeface="Wingdings" panose="05000000000000000000" pitchFamily="2" charset="2"/>
              </a:rPr>
              <a:t></a:t>
            </a:r>
            <a:r>
              <a:rPr lang="en-US" altLang="ja-JP" sz="1350" dirty="0">
                <a:solidFill>
                  <a:srgbClr val="00B050"/>
                </a:solidFill>
              </a:rPr>
              <a:t> LEMANM</a:t>
            </a:r>
            <a:endParaRPr lang="ja-JP" altLang="en-US" sz="1350" dirty="0">
              <a:solidFill>
                <a:srgbClr val="00B050"/>
              </a:solidFill>
            </a:endParaRPr>
          </a:p>
        </p:txBody>
      </p:sp>
      <p:sp>
        <p:nvSpPr>
          <p:cNvPr id="3" name="正方形/長方形 2"/>
          <p:cNvSpPr/>
          <p:nvPr/>
        </p:nvSpPr>
        <p:spPr>
          <a:xfrm>
            <a:off x="3919116" y="1418767"/>
            <a:ext cx="1894631" cy="40600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differential pumping  is available</a:t>
            </a:r>
            <a:endParaRPr lang="ja-JP" altLang="en-US" sz="1350" dirty="0"/>
          </a:p>
        </p:txBody>
      </p:sp>
      <p:cxnSp>
        <p:nvCxnSpPr>
          <p:cNvPr id="10" name="直線矢印コネクタ 9"/>
          <p:cNvCxnSpPr/>
          <p:nvPr/>
        </p:nvCxnSpPr>
        <p:spPr>
          <a:xfrm flipV="1">
            <a:off x="2893365" y="4155973"/>
            <a:ext cx="15240" cy="660559"/>
          </a:xfrm>
          <a:prstGeom prst="straightConnector1">
            <a:avLst/>
          </a:prstGeom>
          <a:ln w="3810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522875" y="3559168"/>
            <a:ext cx="1467595" cy="0"/>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13" name="アーチ 12"/>
          <p:cNvSpPr/>
          <p:nvPr/>
        </p:nvSpPr>
        <p:spPr>
          <a:xfrm rot="16046924">
            <a:off x="2963200" y="3448144"/>
            <a:ext cx="1070275" cy="1265780"/>
          </a:xfrm>
          <a:prstGeom prst="blockArc">
            <a:avLst>
              <a:gd name="adj1" fmla="val 15823481"/>
              <a:gd name="adj2" fmla="val 739176"/>
              <a:gd name="adj3" fmla="val 4494"/>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cxnSp>
        <p:nvCxnSpPr>
          <p:cNvPr id="16" name="カギ線コネクタ 15"/>
          <p:cNvCxnSpPr/>
          <p:nvPr/>
        </p:nvCxnSpPr>
        <p:spPr>
          <a:xfrm flipV="1">
            <a:off x="3786787" y="4349984"/>
            <a:ext cx="4484649" cy="596303"/>
          </a:xfrm>
          <a:prstGeom prst="bentConnector3">
            <a:avLst>
              <a:gd name="adj1" fmla="val 50000"/>
            </a:avLst>
          </a:prstGeom>
          <a:ln w="38100">
            <a:solidFill>
              <a:srgbClr val="F33D64"/>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6202502" y="724407"/>
            <a:ext cx="1547811" cy="113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altLang="ja-JP" sz="1350" dirty="0"/>
              <a:t>Carbon foil </a:t>
            </a:r>
          </a:p>
          <a:p>
            <a:pPr marL="285750" indent="-285750">
              <a:buFont typeface="Wingdings" panose="05000000000000000000" pitchFamily="2" charset="2"/>
              <a:buChar char="Ø"/>
            </a:pPr>
            <a:r>
              <a:rPr lang="en-US" altLang="ja-JP" sz="1350" dirty="0"/>
              <a:t>Helium gas </a:t>
            </a:r>
          </a:p>
          <a:p>
            <a:pPr marL="285750" indent="-285750">
              <a:buFont typeface="Wingdings" panose="05000000000000000000" pitchFamily="2" charset="2"/>
              <a:buChar char="Ø"/>
            </a:pPr>
            <a:r>
              <a:rPr lang="en-US" altLang="ja-JP" sz="1350" dirty="0"/>
              <a:t>Hydrogen gas </a:t>
            </a:r>
          </a:p>
          <a:p>
            <a:pPr marL="285750" indent="-285750">
              <a:buFont typeface="Wingdings" panose="05000000000000000000" pitchFamily="2" charset="2"/>
              <a:buChar char="Ø"/>
            </a:pPr>
            <a:r>
              <a:rPr lang="en-US" altLang="ja-JP" sz="1350" dirty="0"/>
              <a:t>ECR plasma</a:t>
            </a:r>
            <a:endParaRPr lang="ja-JP" altLang="en-US" sz="1350" dirty="0"/>
          </a:p>
        </p:txBody>
      </p:sp>
      <p:cxnSp>
        <p:nvCxnSpPr>
          <p:cNvPr id="25" name="直線矢印コネクタ 24"/>
          <p:cNvCxnSpPr/>
          <p:nvPr/>
        </p:nvCxnSpPr>
        <p:spPr>
          <a:xfrm flipH="1" flipV="1">
            <a:off x="2797297" y="5024178"/>
            <a:ext cx="701040" cy="7620"/>
          </a:xfrm>
          <a:prstGeom prst="straightConnector1">
            <a:avLst/>
          </a:prstGeom>
          <a:ln w="38100">
            <a:solidFill>
              <a:srgbClr val="F33D64"/>
            </a:solidFill>
            <a:tailEnd type="triangle"/>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6078177" y="3024862"/>
            <a:ext cx="2283800" cy="1031273"/>
            <a:chOff x="-2389069" y="982929"/>
            <a:chExt cx="2229194" cy="926672"/>
          </a:xfrm>
        </p:grpSpPr>
        <p:sp>
          <p:nvSpPr>
            <p:cNvPr id="6" name="正方形/長方形 5"/>
            <p:cNvSpPr/>
            <p:nvPr/>
          </p:nvSpPr>
          <p:spPr>
            <a:xfrm>
              <a:off x="-2389069" y="982929"/>
              <a:ext cx="230758" cy="9144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141140" y="982929"/>
              <a:ext cx="230758" cy="9144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893211" y="982929"/>
              <a:ext cx="230758" cy="9144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641342" y="982929"/>
              <a:ext cx="230758" cy="9144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393413" y="982929"/>
              <a:ext cx="230758" cy="9144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145484" y="982929"/>
              <a:ext cx="230758" cy="9144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stretch>
              <a:fillRect/>
            </a:stretch>
          </p:blipFill>
          <p:spPr>
            <a:xfrm>
              <a:off x="-897555" y="982929"/>
              <a:ext cx="737680" cy="926672"/>
            </a:xfrm>
            <a:prstGeom prst="rect">
              <a:avLst/>
            </a:prstGeom>
          </p:spPr>
        </p:pic>
      </p:grpSp>
      <p:sp>
        <p:nvSpPr>
          <p:cNvPr id="28677" name="ストライプ矢印 28676"/>
          <p:cNvSpPr/>
          <p:nvPr/>
        </p:nvSpPr>
        <p:spPr>
          <a:xfrm>
            <a:off x="4990470" y="3509761"/>
            <a:ext cx="3948858" cy="98813"/>
          </a:xfrm>
          <a:prstGeom prst="strip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692" name="直線矢印コネクタ 28691"/>
          <p:cNvCxnSpPr/>
          <p:nvPr/>
        </p:nvCxnSpPr>
        <p:spPr>
          <a:xfrm flipV="1">
            <a:off x="6257718" y="3981627"/>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6487837" y="3981627"/>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6735238" y="3981627"/>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6981906" y="4001294"/>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7228574" y="3981627"/>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7484669" y="3978651"/>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738285" y="4001294"/>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7997073" y="3983886"/>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8225673" y="3981627"/>
            <a:ext cx="0" cy="3486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星 7 14"/>
          <p:cNvSpPr/>
          <p:nvPr/>
        </p:nvSpPr>
        <p:spPr>
          <a:xfrm>
            <a:off x="48321" y="1759226"/>
            <a:ext cx="1516812" cy="1042093"/>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&gt;100 </a:t>
            </a:r>
            <a:r>
              <a:rPr lang="en-US" altLang="ja-JP" dirty="0" smtClean="0">
                <a:latin typeface="Symbol" panose="05050102010706020507" pitchFamily="18" charset="2"/>
              </a:rPr>
              <a:t>m</a:t>
            </a:r>
            <a:r>
              <a:rPr lang="en-US" altLang="ja-JP" dirty="0" smtClean="0"/>
              <a:t>A</a:t>
            </a:r>
            <a:endParaRPr kumimoji="1" lang="ja-JP" altLang="en-US" dirty="0"/>
          </a:p>
        </p:txBody>
      </p:sp>
      <p:sp>
        <p:nvSpPr>
          <p:cNvPr id="19" name="星 6 18"/>
          <p:cNvSpPr/>
          <p:nvPr/>
        </p:nvSpPr>
        <p:spPr>
          <a:xfrm>
            <a:off x="7921487" y="1845777"/>
            <a:ext cx="1292087" cy="922574"/>
          </a:xfrm>
          <a:prstGeom prst="star6">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10 </a:t>
            </a:r>
            <a:r>
              <a:rPr kumimoji="1" lang="en-US" altLang="ja-JP" dirty="0" err="1" smtClean="0"/>
              <a:t>khz</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
        <p:nvSpPr>
          <p:cNvPr id="11" name="フッター プレースホルダー 10"/>
          <p:cNvSpPr>
            <a:spLocks noGrp="1"/>
          </p:cNvSpPr>
          <p:nvPr>
            <p:ph type="ftr" sz="quarter" idx="11"/>
          </p:nvPr>
        </p:nvSpPr>
        <p:spPr/>
        <p:txBody>
          <a:bodyPr/>
          <a:lstStyle/>
          <a:p>
            <a:r>
              <a:rPr kumimoji="1" lang="en-US" altLang="ja-JP" smtClean="0"/>
              <a:t>Y-K 28 Dec 2017</a:t>
            </a:r>
            <a:endParaRPr kumimoji="1" lang="ja-JP" altLang="en-US"/>
          </a:p>
        </p:txBody>
      </p:sp>
    </p:spTree>
    <p:extLst>
      <p:ext uri="{BB962C8B-B14F-4D97-AF65-F5344CB8AC3E}">
        <p14:creationId xmlns:p14="http://schemas.microsoft.com/office/powerpoint/2010/main" val="2399376644"/>
      </p:ext>
    </p:extLst>
  </p:cSld>
  <p:clrMapOvr>
    <a:masterClrMapping/>
  </p:clrMapOvr>
  <mc:AlternateContent xmlns:mc="http://schemas.openxmlformats.org/markup-compatibility/2006" xmlns:p14="http://schemas.microsoft.com/office/powerpoint/2010/main">
    <mc:Choice Requires="p14">
      <p:transition spd="slow" p14:dur="2000" advTm="552"/>
    </mc:Choice>
    <mc:Fallback xmlns="">
      <p:transition spd="slow" advTm="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6081069" cy="1325563"/>
          </a:xfrm>
        </p:spPr>
        <p:txBody>
          <a:bodyPr/>
          <a:lstStyle/>
          <a:p>
            <a:pPr algn="ctr"/>
            <a:r>
              <a:rPr kumimoji="1" lang="en-US" altLang="ja-JP" dirty="0" smtClean="0"/>
              <a:t>Summary and perspective</a:t>
            </a:r>
            <a:endParaRPr kumimoji="1" lang="ja-JP" altLang="en-US" dirty="0"/>
          </a:p>
        </p:txBody>
      </p:sp>
      <p:sp>
        <p:nvSpPr>
          <p:cNvPr id="5" name="コンテンツ プレースホルダー 4"/>
          <p:cNvSpPr>
            <a:spLocks noGrp="1"/>
          </p:cNvSpPr>
          <p:nvPr>
            <p:ph idx="1"/>
          </p:nvPr>
        </p:nvSpPr>
        <p:spPr/>
        <p:txBody>
          <a:bodyPr/>
          <a:lstStyle/>
          <a:p>
            <a:r>
              <a:rPr lang="ja-JP" altLang="en-US" dirty="0" smtClean="0"/>
              <a:t>減速化の基礎課程　</a:t>
            </a:r>
            <a:r>
              <a:rPr lang="en-US" altLang="ja-JP" dirty="0" smtClean="0"/>
              <a:t>basic for deceleration </a:t>
            </a:r>
            <a:r>
              <a:rPr lang="ja-JP" altLang="en-US" dirty="0" smtClean="0"/>
              <a:t>　</a:t>
            </a:r>
            <a:endParaRPr lang="en-US" altLang="ja-JP" dirty="0" smtClean="0"/>
          </a:p>
          <a:p>
            <a:r>
              <a:rPr lang="ja-JP" altLang="en-US" dirty="0"/>
              <a:t>粒子</a:t>
            </a:r>
            <a:r>
              <a:rPr lang="ja-JP" altLang="en-US" dirty="0" smtClean="0"/>
              <a:t>衝突の素過程   </a:t>
            </a:r>
            <a:r>
              <a:rPr lang="en-US" altLang="ja-JP" dirty="0" smtClean="0"/>
              <a:t>collision process</a:t>
            </a:r>
          </a:p>
          <a:p>
            <a:r>
              <a:rPr lang="ja-JP" altLang="en-US" dirty="0" smtClean="0"/>
              <a:t>合流</a:t>
            </a:r>
            <a:r>
              <a:rPr lang="ja-JP" altLang="en-US" dirty="0"/>
              <a:t>型</a:t>
            </a:r>
            <a:r>
              <a:rPr lang="ja-JP" altLang="en-US" dirty="0" smtClean="0"/>
              <a:t>の実験 </a:t>
            </a:r>
            <a:r>
              <a:rPr lang="en-US" altLang="ja-JP" dirty="0" smtClean="0"/>
              <a:t>merging </a:t>
            </a:r>
          </a:p>
          <a:p>
            <a:r>
              <a:rPr lang="ja-JP" altLang="en-US" dirty="0" smtClean="0"/>
              <a:t>ミューオニック</a:t>
            </a:r>
            <a:r>
              <a:rPr lang="ja-JP" altLang="en-US" dirty="0"/>
              <a:t>　</a:t>
            </a:r>
            <a:r>
              <a:rPr lang="en-US" altLang="ja-JP" dirty="0" smtClean="0"/>
              <a:t>X-</a:t>
            </a:r>
            <a:r>
              <a:rPr lang="ja-JP" altLang="en-US" dirty="0" smtClean="0"/>
              <a:t>線の測定 </a:t>
            </a:r>
            <a:r>
              <a:rPr lang="en-US" altLang="ja-JP" dirty="0" smtClean="0"/>
              <a:t>muonic X-ray meas.</a:t>
            </a:r>
          </a:p>
          <a:p>
            <a:r>
              <a:rPr lang="en-US" altLang="ja-JP" dirty="0" smtClean="0"/>
              <a:t>Auger</a:t>
            </a:r>
            <a:r>
              <a:rPr lang="ja-JP" altLang="en-US" dirty="0"/>
              <a:t> </a:t>
            </a:r>
            <a:r>
              <a:rPr lang="ja-JP" altLang="en-US" dirty="0" smtClean="0"/>
              <a:t>電子の測定 </a:t>
            </a:r>
            <a:r>
              <a:rPr lang="en-US" altLang="ja-JP" dirty="0" smtClean="0"/>
              <a:t>Auger electron meas.</a:t>
            </a:r>
          </a:p>
          <a:p>
            <a:r>
              <a:rPr lang="ja-JP" altLang="en-US" dirty="0"/>
              <a:t>脱励起過程の時間</a:t>
            </a:r>
            <a:r>
              <a:rPr lang="ja-JP" altLang="en-US" dirty="0" smtClean="0"/>
              <a:t>微分 </a:t>
            </a:r>
            <a:r>
              <a:rPr lang="en-US" altLang="ja-JP" dirty="0" smtClean="0"/>
              <a:t>time differential </a:t>
            </a:r>
            <a:endParaRPr lang="en-US" altLang="ja-JP" dirty="0"/>
          </a:p>
          <a:p>
            <a:r>
              <a:rPr lang="ja-JP" altLang="en-US" dirty="0" smtClean="0"/>
              <a:t>ｐｓ　</a:t>
            </a:r>
            <a:r>
              <a:rPr lang="ja-JP" altLang="en-US" dirty="0" smtClean="0"/>
              <a:t>から</a:t>
            </a:r>
            <a:r>
              <a:rPr lang="ja-JP" altLang="en-US" dirty="0" smtClean="0"/>
              <a:t>　</a:t>
            </a:r>
            <a:r>
              <a:rPr lang="en-US" altLang="ja-JP" dirty="0" err="1" smtClean="0">
                <a:latin typeface="Symbol" panose="05050102010706020507" pitchFamily="18" charset="2"/>
              </a:rPr>
              <a:t>m</a:t>
            </a:r>
            <a:r>
              <a:rPr lang="en-US" altLang="ja-JP" dirty="0" err="1" smtClean="0"/>
              <a:t>s</a:t>
            </a:r>
            <a:r>
              <a:rPr lang="en-US" altLang="ja-JP" dirty="0" smtClean="0"/>
              <a:t> </a:t>
            </a:r>
            <a:r>
              <a:rPr lang="ja-JP" altLang="en-US" dirty="0" smtClean="0"/>
              <a:t>領域</a:t>
            </a:r>
            <a:r>
              <a:rPr lang="ja-JP" altLang="en-US" dirty="0" smtClean="0"/>
              <a:t>へ </a:t>
            </a:r>
            <a:r>
              <a:rPr lang="en-US" altLang="ja-JP" dirty="0" smtClean="0"/>
              <a:t>pico sec. to </a:t>
            </a:r>
            <a:r>
              <a:rPr lang="en-US" altLang="ja-JP" dirty="0" smtClean="0">
                <a:latin typeface="Symbol" panose="05050102010706020507" pitchFamily="18" charset="2"/>
              </a:rPr>
              <a:t>m</a:t>
            </a:r>
            <a:r>
              <a:rPr lang="en-US" altLang="ja-JP" dirty="0" smtClean="0"/>
              <a:t>sec. </a:t>
            </a:r>
            <a:r>
              <a:rPr lang="ja-JP" altLang="en-US" dirty="0" smtClean="0"/>
              <a:t>  </a:t>
            </a:r>
            <a:endParaRPr lang="en-US" altLang="ja-JP" dirty="0" smtClean="0"/>
          </a:p>
          <a:p>
            <a:r>
              <a:rPr kumimoji="1" lang="ja-JP" altLang="en-US" dirty="0" smtClean="0"/>
              <a:t>エキゾチック原子（</a:t>
            </a:r>
            <a:r>
              <a:rPr kumimoji="1" lang="en-US" altLang="ja-JP" dirty="0" smtClean="0">
                <a:latin typeface="Symbol" panose="05050102010706020507" pitchFamily="18" charset="2"/>
              </a:rPr>
              <a:t>m</a:t>
            </a:r>
            <a:r>
              <a:rPr kumimoji="1" lang="ja-JP" altLang="en-US" baseline="30000" dirty="0" smtClean="0"/>
              <a:t>＋</a:t>
            </a:r>
            <a:r>
              <a:rPr kumimoji="1" lang="en-US" altLang="ja-JP" dirty="0" smtClean="0">
                <a:latin typeface="Symbol" panose="05050102010706020507" pitchFamily="18" charset="2"/>
                <a:ea typeface="+mj-ea"/>
              </a:rPr>
              <a:t>m</a:t>
            </a:r>
            <a:r>
              <a:rPr kumimoji="1" lang="ja-JP" altLang="en-US" baseline="30000" dirty="0" smtClean="0"/>
              <a:t>－</a:t>
            </a:r>
            <a:r>
              <a:rPr kumimoji="1" lang="ja-JP" altLang="en-US" dirty="0" smtClean="0"/>
              <a:t>）</a:t>
            </a:r>
            <a:r>
              <a:rPr kumimoji="1" lang="ja-JP" altLang="en-US" dirty="0" err="1" smtClean="0"/>
              <a:t>への</a:t>
            </a:r>
            <a:r>
              <a:rPr kumimoji="1" lang="ja-JP" altLang="en-US" dirty="0" smtClean="0"/>
              <a:t>道 </a:t>
            </a:r>
            <a:r>
              <a:rPr kumimoji="1" lang="en-US" altLang="ja-JP" dirty="0" smtClean="0"/>
              <a:t>the long way </a:t>
            </a:r>
            <a:endParaRPr kumimoji="1" lang="ja-JP" altLang="en-US" dirty="0"/>
          </a:p>
        </p:txBody>
      </p:sp>
      <p:sp>
        <p:nvSpPr>
          <p:cNvPr id="2" name="フッター プレースホルダー 1"/>
          <p:cNvSpPr>
            <a:spLocks noGrp="1"/>
          </p:cNvSpPr>
          <p:nvPr>
            <p:ph type="ftr" sz="quarter" idx="11"/>
          </p:nvPr>
        </p:nvSpPr>
        <p:spPr/>
        <p:txBody>
          <a:bodyPr/>
          <a:lstStyle/>
          <a:p>
            <a:r>
              <a:rPr kumimoji="1" lang="en-US" altLang="ja-JP" smtClean="0"/>
              <a:t>Y-K 28 Dec 2017</a:t>
            </a:r>
            <a:endParaRPr kumimoji="1" lang="ja-JP" altLang="en-US"/>
          </a:p>
        </p:txBody>
      </p:sp>
      <p:sp>
        <p:nvSpPr>
          <p:cNvPr id="3" name="スライド番号プレースホルダー 2"/>
          <p:cNvSpPr>
            <a:spLocks noGrp="1"/>
          </p:cNvSpPr>
          <p:nvPr>
            <p:ph type="sldNum" sz="quarter" idx="12"/>
          </p:nvPr>
        </p:nvSpPr>
        <p:spPr/>
        <p:txBody>
          <a:bodyPr/>
          <a:lstStyle/>
          <a:p>
            <a:fld id="{95947CB1-1C4A-434E-88C7-A3AC01F99796}" type="slidenum">
              <a:rPr kumimoji="1" lang="ja-JP" altLang="en-US" smtClean="0"/>
              <a:t>36</a:t>
            </a:fld>
            <a:endParaRPr kumimoji="1" lang="ja-JP" altLang="en-US"/>
          </a:p>
        </p:txBody>
      </p:sp>
      <p:sp>
        <p:nvSpPr>
          <p:cNvPr id="6" name="ストライプ矢印 5"/>
          <p:cNvSpPr/>
          <p:nvPr/>
        </p:nvSpPr>
        <p:spPr>
          <a:xfrm rot="5400000">
            <a:off x="6355771" y="3056518"/>
            <a:ext cx="3974669" cy="16017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17492" y="1184572"/>
            <a:ext cx="2177083" cy="461665"/>
          </a:xfrm>
          <a:prstGeom prst="rect">
            <a:avLst/>
          </a:prstGeom>
          <a:noFill/>
        </p:spPr>
        <p:txBody>
          <a:bodyPr wrap="square" rtlCol="0">
            <a:spAutoFit/>
          </a:bodyPr>
          <a:lstStyle/>
          <a:p>
            <a:r>
              <a:rPr kumimoji="1" lang="en-US" altLang="ja-JP" sz="2400" dirty="0" smtClean="0"/>
              <a:t>5 years proj</a:t>
            </a:r>
            <a:r>
              <a:rPr lang="en-US" altLang="ja-JP" sz="2400" dirty="0" smtClean="0"/>
              <a:t>ect</a:t>
            </a:r>
            <a:endParaRPr kumimoji="1" lang="ja-JP" altLang="en-US" sz="2400" dirty="0"/>
          </a:p>
        </p:txBody>
      </p:sp>
    </p:spTree>
    <p:extLst>
      <p:ext uri="{BB962C8B-B14F-4D97-AF65-F5344CB8AC3E}">
        <p14:creationId xmlns:p14="http://schemas.microsoft.com/office/powerpoint/2010/main" val="227441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5" name="スライド番号プレースホルダー 4"/>
          <p:cNvSpPr>
            <a:spLocks noGrp="1"/>
          </p:cNvSpPr>
          <p:nvPr>
            <p:ph type="sldNum" sz="quarter" idx="12"/>
          </p:nvPr>
        </p:nvSpPr>
        <p:spPr/>
        <p:txBody>
          <a:bodyPr/>
          <a:lstStyle/>
          <a:p>
            <a:fld id="{95947CB1-1C4A-434E-88C7-A3AC01F99796}" type="slidenum">
              <a:rPr kumimoji="1" lang="ja-JP" altLang="en-US" smtClean="0"/>
              <a:t>37</a:t>
            </a:fld>
            <a:endParaRPr kumimoji="1" lang="ja-JP" altLang="en-US"/>
          </a:p>
        </p:txBody>
      </p:sp>
    </p:spTree>
    <p:extLst>
      <p:ext uri="{BB962C8B-B14F-4D97-AF65-F5344CB8AC3E}">
        <p14:creationId xmlns:p14="http://schemas.microsoft.com/office/powerpoint/2010/main" val="423427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タイトル 5"/>
          <p:cNvSpPr>
            <a:spLocks noGrp="1"/>
          </p:cNvSpPr>
          <p:nvPr>
            <p:ph type="title"/>
          </p:nvPr>
        </p:nvSpPr>
        <p:spPr>
          <a:xfrm>
            <a:off x="628650" y="365126"/>
            <a:ext cx="6885333" cy="662008"/>
          </a:xfrm>
        </p:spPr>
        <p:txBody>
          <a:bodyPr>
            <a:normAutofit/>
          </a:bodyPr>
          <a:lstStyle/>
          <a:p>
            <a:r>
              <a:rPr lang="en-US" altLang="ja-JP" sz="2800" b="1" i="1" dirty="0" smtClean="0"/>
              <a:t> S</a:t>
            </a:r>
            <a:r>
              <a:rPr kumimoji="1" lang="en-US" altLang="ja-JP" sz="2800" b="1" i="1" dirty="0" smtClean="0"/>
              <a:t>mallest QED (leptonic) Atom – </a:t>
            </a:r>
            <a:r>
              <a:rPr kumimoji="1" lang="en-US" altLang="ja-JP" sz="2800" b="1" i="1" dirty="0" smtClean="0">
                <a:solidFill>
                  <a:srgbClr val="FF33CC"/>
                </a:solidFill>
              </a:rPr>
              <a:t>True Muonium</a:t>
            </a:r>
            <a:endParaRPr kumimoji="1" lang="ja-JP" altLang="en-US" sz="2800" b="1" i="1" dirty="0">
              <a:solidFill>
                <a:srgbClr val="FF33CC"/>
              </a:solidFill>
            </a:endParaRPr>
          </a:p>
        </p:txBody>
      </p:sp>
      <p:pic>
        <p:nvPicPr>
          <p:cNvPr id="26" name="コンテンツ プレースホルダー 25"/>
          <p:cNvPicPr>
            <a:picLocks noGrp="1" noChangeAspect="1"/>
          </p:cNvPicPr>
          <p:nvPr>
            <p:ph idx="1"/>
          </p:nvPr>
        </p:nvPicPr>
        <p:blipFill>
          <a:blip r:embed="rId2"/>
          <a:stretch>
            <a:fillRect/>
          </a:stretch>
        </p:blipFill>
        <p:spPr>
          <a:xfrm>
            <a:off x="5279976" y="1541810"/>
            <a:ext cx="2792210" cy="1877731"/>
          </a:xfrm>
          <a:prstGeom prst="rect">
            <a:avLst/>
          </a:prstGeom>
        </p:spPr>
      </p:pic>
      <p:sp>
        <p:nvSpPr>
          <p:cNvPr id="5" name="フッター プレースホルダー 4"/>
          <p:cNvSpPr>
            <a:spLocks noGrp="1"/>
          </p:cNvSpPr>
          <p:nvPr>
            <p:ph type="ftr" sz="quarter" idx="11"/>
          </p:nvPr>
        </p:nvSpPr>
        <p:spPr/>
        <p:txBody>
          <a:bodyPr/>
          <a:lstStyle/>
          <a:p>
            <a:r>
              <a:rPr kumimoji="1" lang="en-US" altLang="ja-JP" smtClean="0"/>
              <a:t>Y-K 28 Dec 2017</a:t>
            </a:r>
            <a:endParaRPr kumimoji="1" lang="ja-JP" altLang="en-US"/>
          </a:p>
        </p:txBody>
      </p:sp>
      <p:grpSp>
        <p:nvGrpSpPr>
          <p:cNvPr id="8" name="グループ化 7"/>
          <p:cNvGrpSpPr/>
          <p:nvPr/>
        </p:nvGrpSpPr>
        <p:grpSpPr>
          <a:xfrm>
            <a:off x="715957" y="1443843"/>
            <a:ext cx="2882008" cy="1574178"/>
            <a:chOff x="255201" y="395288"/>
            <a:chExt cx="5093304" cy="2703512"/>
          </a:xfrm>
        </p:grpSpPr>
        <p:sp>
          <p:nvSpPr>
            <p:cNvPr id="9" name="テキスト ボックス 23"/>
            <p:cNvSpPr txBox="1">
              <a:spLocks noChangeArrowheads="1"/>
            </p:cNvSpPr>
            <p:nvPr/>
          </p:nvSpPr>
          <p:spPr bwMode="auto">
            <a:xfrm>
              <a:off x="255201" y="1004888"/>
              <a:ext cx="1316425" cy="111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3600" b="1" dirty="0">
                  <a:solidFill>
                    <a:srgbClr val="FF0000"/>
                  </a:solidFill>
                  <a:latin typeface="Times New Roman" panose="02020603050405020304" pitchFamily="18" charset="0"/>
                  <a:cs typeface="Times New Roman" panose="02020603050405020304" pitchFamily="18" charset="0"/>
                </a:rPr>
                <a:t>e</a:t>
              </a:r>
              <a:r>
                <a:rPr lang="en-US" altLang="ja-JP" sz="3600" b="1" baseline="30000" dirty="0">
                  <a:solidFill>
                    <a:srgbClr val="FF0000"/>
                  </a:solidFill>
                  <a:latin typeface="Symbol" panose="05050102010706020507" pitchFamily="18" charset="2"/>
                </a:rPr>
                <a:t>+</a:t>
              </a:r>
              <a:endParaRPr lang="ja-JP" altLang="en-US" sz="3600" b="1" baseline="30000" dirty="0">
                <a:solidFill>
                  <a:srgbClr val="FF0000"/>
                </a:solidFill>
                <a:latin typeface="Symbol" panose="05050102010706020507" pitchFamily="18" charset="2"/>
              </a:endParaRPr>
            </a:p>
          </p:txBody>
        </p:sp>
        <p:sp>
          <p:nvSpPr>
            <p:cNvPr id="10" name="テキスト ボックス 48"/>
            <p:cNvSpPr txBox="1">
              <a:spLocks noChangeArrowheads="1"/>
            </p:cNvSpPr>
            <p:nvPr/>
          </p:nvSpPr>
          <p:spPr bwMode="auto">
            <a:xfrm>
              <a:off x="1571625" y="2636838"/>
              <a:ext cx="180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a:latin typeface="Times New Roman" panose="02020603050405020304" pitchFamily="18" charset="0"/>
                  <a:cs typeface="Times New Roman" panose="02020603050405020304" pitchFamily="18" charset="0"/>
                </a:rPr>
                <a:t>Positronium</a:t>
              </a:r>
              <a:endParaRPr lang="ja-JP" altLang="en-US" sz="2400" b="1">
                <a:latin typeface="Times New Roman" panose="02020603050405020304" pitchFamily="18" charset="0"/>
                <a:cs typeface="Times New Roman" panose="02020603050405020304" pitchFamily="18" charset="0"/>
              </a:endParaRPr>
            </a:p>
          </p:txBody>
        </p:sp>
        <p:sp>
          <p:nvSpPr>
            <p:cNvPr id="11" name="円/楕円 10"/>
            <p:cNvSpPr/>
            <p:nvPr/>
          </p:nvSpPr>
          <p:spPr>
            <a:xfrm flipV="1">
              <a:off x="819115" y="1595438"/>
              <a:ext cx="144462" cy="1809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テキスト ボックス 73"/>
            <p:cNvSpPr txBox="1">
              <a:spLocks noChangeArrowheads="1"/>
            </p:cNvSpPr>
            <p:nvPr/>
          </p:nvSpPr>
          <p:spPr bwMode="auto">
            <a:xfrm>
              <a:off x="4350987" y="965201"/>
              <a:ext cx="997518" cy="1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b="1" dirty="0">
                  <a:solidFill>
                    <a:srgbClr val="00B050"/>
                  </a:solidFill>
                  <a:latin typeface="Times New Roman" panose="02020603050405020304" pitchFamily="18" charset="0"/>
                  <a:cs typeface="Times New Roman" panose="02020603050405020304" pitchFamily="18" charset="0"/>
                </a:rPr>
                <a:t>e</a:t>
              </a:r>
              <a:r>
                <a:rPr lang="en-US" altLang="ja-JP" b="1" baseline="30000" dirty="0">
                  <a:solidFill>
                    <a:srgbClr val="00B050"/>
                  </a:solidFill>
                  <a:latin typeface="Symbol" panose="05050102010706020507" pitchFamily="18" charset="2"/>
                </a:rPr>
                <a:t>-</a:t>
              </a:r>
              <a:endParaRPr lang="ja-JP" altLang="en-US" b="1" baseline="30000" dirty="0">
                <a:solidFill>
                  <a:srgbClr val="00B050"/>
                </a:solidFill>
                <a:latin typeface="Symbol" panose="05050102010706020507" pitchFamily="18" charset="2"/>
              </a:endParaRPr>
            </a:p>
          </p:txBody>
        </p:sp>
        <p:sp>
          <p:nvSpPr>
            <p:cNvPr id="13" name="円/楕円 12"/>
            <p:cNvSpPr/>
            <p:nvPr/>
          </p:nvSpPr>
          <p:spPr>
            <a:xfrm>
              <a:off x="4361942" y="1531938"/>
              <a:ext cx="165100" cy="1539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14" name="グループ化 13"/>
            <p:cNvGrpSpPr/>
            <p:nvPr/>
          </p:nvGrpSpPr>
          <p:grpSpPr>
            <a:xfrm>
              <a:off x="850707" y="395288"/>
              <a:ext cx="3611562" cy="2179638"/>
              <a:chOff x="744538" y="457200"/>
              <a:chExt cx="3611562" cy="2179638"/>
            </a:xfrm>
          </p:grpSpPr>
          <p:sp>
            <p:nvSpPr>
              <p:cNvPr id="15" name="円/楕円 14"/>
              <p:cNvSpPr/>
              <p:nvPr/>
            </p:nvSpPr>
            <p:spPr>
              <a:xfrm>
                <a:off x="744538" y="709613"/>
                <a:ext cx="3611562" cy="1927225"/>
              </a:xfrm>
              <a:prstGeom prst="ellipse">
                <a:avLst/>
              </a:prstGeom>
              <a:noFill/>
              <a:ln>
                <a:solidFill>
                  <a:srgbClr val="AA06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テキスト ボックス 31"/>
              <p:cNvSpPr txBox="1">
                <a:spLocks noChangeArrowheads="1"/>
              </p:cNvSpPr>
              <p:nvPr/>
            </p:nvSpPr>
            <p:spPr bwMode="auto">
              <a:xfrm>
                <a:off x="3203575" y="4572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t>0.106 nm</a:t>
                </a:r>
                <a:endParaRPr lang="ja-JP" altLang="en-US" sz="1800" dirty="0"/>
              </a:p>
            </p:txBody>
          </p:sp>
        </p:grpSp>
      </p:grpSp>
      <p:pic>
        <p:nvPicPr>
          <p:cNvPr id="27" name="図 26"/>
          <p:cNvPicPr>
            <a:picLocks noChangeAspect="1"/>
          </p:cNvPicPr>
          <p:nvPr/>
        </p:nvPicPr>
        <p:blipFill>
          <a:blip r:embed="rId3"/>
          <a:stretch>
            <a:fillRect/>
          </a:stretch>
        </p:blipFill>
        <p:spPr>
          <a:xfrm>
            <a:off x="913714" y="3700847"/>
            <a:ext cx="2190711" cy="2374198"/>
          </a:xfrm>
          <a:prstGeom prst="rect">
            <a:avLst/>
          </a:prstGeom>
        </p:spPr>
      </p:pic>
      <p:pic>
        <p:nvPicPr>
          <p:cNvPr id="28" name="図 27"/>
          <p:cNvPicPr>
            <a:picLocks noChangeAspect="1"/>
          </p:cNvPicPr>
          <p:nvPr/>
        </p:nvPicPr>
        <p:blipFill>
          <a:blip r:embed="rId4"/>
          <a:stretch>
            <a:fillRect/>
          </a:stretch>
        </p:blipFill>
        <p:spPr>
          <a:xfrm>
            <a:off x="5145852" y="3602902"/>
            <a:ext cx="3060457" cy="2341067"/>
          </a:xfrm>
          <a:prstGeom prst="rect">
            <a:avLst/>
          </a:prstGeom>
        </p:spPr>
      </p:pic>
      <p:sp>
        <p:nvSpPr>
          <p:cNvPr id="29" name="角丸四角形 28"/>
          <p:cNvSpPr/>
          <p:nvPr/>
        </p:nvSpPr>
        <p:spPr>
          <a:xfrm>
            <a:off x="5098774" y="3700847"/>
            <a:ext cx="3240156" cy="2374198"/>
          </a:xfrm>
          <a:prstGeom prst="roundRect">
            <a:avLst/>
          </a:prstGeom>
          <a:gradFill>
            <a:gsLst>
              <a:gs pos="50000">
                <a:schemeClr val="accent1">
                  <a:tint val="66000"/>
                  <a:satMod val="160000"/>
                  <a:lumMod val="65000"/>
                  <a:lumOff val="35000"/>
                  <a:alpha val="18000"/>
                </a:schemeClr>
              </a:gs>
              <a:gs pos="2000">
                <a:schemeClr val="accent1">
                  <a:tint val="44500"/>
                  <a:satMod val="160000"/>
                </a:schemeClr>
              </a:gs>
              <a:gs pos="100000">
                <a:schemeClr val="accent1">
                  <a:tint val="23500"/>
                  <a:satMod val="1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L 字 29"/>
          <p:cNvSpPr/>
          <p:nvPr/>
        </p:nvSpPr>
        <p:spPr>
          <a:xfrm rot="5400000">
            <a:off x="2076213" y="-187672"/>
            <a:ext cx="4902463" cy="7622975"/>
          </a:xfrm>
          <a:prstGeom prst="corner">
            <a:avLst>
              <a:gd name="adj1" fmla="val 65141"/>
              <a:gd name="adj2" fmla="val 50000"/>
            </a:avLst>
          </a:prstGeom>
          <a:noFill/>
          <a:ln w="38100">
            <a:solidFill>
              <a:srgbClr val="FF33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33CC"/>
              </a:solidFill>
            </a:endParaRPr>
          </a:p>
        </p:txBody>
      </p:sp>
      <p:sp>
        <p:nvSpPr>
          <p:cNvPr id="2" name="スライド番号プレースホルダー 1"/>
          <p:cNvSpPr>
            <a:spLocks noGrp="1"/>
          </p:cNvSpPr>
          <p:nvPr>
            <p:ph type="sldNum" sz="quarter" idx="12"/>
          </p:nvPr>
        </p:nvSpPr>
        <p:spPr/>
        <p:txBody>
          <a:bodyPr/>
          <a:lstStyle/>
          <a:p>
            <a:fld id="{95947CB1-1C4A-434E-88C7-A3AC01F99796}" type="slidenum">
              <a:rPr kumimoji="1" lang="ja-JP" altLang="en-US" smtClean="0"/>
              <a:t>4</a:t>
            </a:fld>
            <a:endParaRPr kumimoji="1" lang="ja-JP" altLang="en-US"/>
          </a:p>
        </p:txBody>
      </p:sp>
    </p:spTree>
    <p:extLst>
      <p:ext uri="{BB962C8B-B14F-4D97-AF65-F5344CB8AC3E}">
        <p14:creationId xmlns:p14="http://schemas.microsoft.com/office/powerpoint/2010/main" val="199637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5" name="スライド番号プレースホルダー 4"/>
          <p:cNvSpPr>
            <a:spLocks noGrp="1"/>
          </p:cNvSpPr>
          <p:nvPr>
            <p:ph type="sldNum" sz="quarter" idx="12"/>
          </p:nvPr>
        </p:nvSpPr>
        <p:spPr/>
        <p:txBody>
          <a:bodyPr/>
          <a:lstStyle/>
          <a:p>
            <a:fld id="{B8AC27C6-891D-491E-A0F5-CBCE4526051B}" type="slidenum">
              <a:rPr kumimoji="1" lang="ja-JP" altLang="en-US" smtClean="0"/>
              <a:t>5</a:t>
            </a:fld>
            <a:endParaRPr kumimoji="1" lang="ja-JP" altLang="en-US"/>
          </a:p>
        </p:txBody>
      </p:sp>
      <p:sp>
        <p:nvSpPr>
          <p:cNvPr id="27" name="等号 26"/>
          <p:cNvSpPr/>
          <p:nvPr/>
        </p:nvSpPr>
        <p:spPr>
          <a:xfrm>
            <a:off x="838986" y="5331633"/>
            <a:ext cx="829558" cy="377072"/>
          </a:xfrm>
          <a:prstGeom prst="mathEqual">
            <a:avLst>
              <a:gd name="adj1" fmla="val 8520"/>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9" name="図 28"/>
          <p:cNvPicPr>
            <a:picLocks noChangeAspect="1"/>
          </p:cNvPicPr>
          <p:nvPr/>
        </p:nvPicPr>
        <p:blipFill>
          <a:blip r:embed="rId4"/>
          <a:stretch>
            <a:fillRect/>
          </a:stretch>
        </p:blipFill>
        <p:spPr>
          <a:xfrm>
            <a:off x="998149" y="3330261"/>
            <a:ext cx="621846" cy="121931"/>
          </a:xfrm>
          <a:prstGeom prst="rect">
            <a:avLst/>
          </a:prstGeom>
        </p:spPr>
      </p:pic>
      <p:pic>
        <p:nvPicPr>
          <p:cNvPr id="30" name="図 29"/>
          <p:cNvPicPr>
            <a:picLocks noChangeAspect="1"/>
          </p:cNvPicPr>
          <p:nvPr/>
        </p:nvPicPr>
        <p:blipFill>
          <a:blip r:embed="rId4"/>
          <a:stretch>
            <a:fillRect/>
          </a:stretch>
        </p:blipFill>
        <p:spPr>
          <a:xfrm>
            <a:off x="942842" y="1171589"/>
            <a:ext cx="621846" cy="121931"/>
          </a:xfrm>
          <a:prstGeom prst="rect">
            <a:avLst/>
          </a:prstGeom>
        </p:spPr>
      </p:pic>
      <p:pic>
        <p:nvPicPr>
          <p:cNvPr id="31" name="図 30"/>
          <p:cNvPicPr>
            <a:picLocks noChangeAspect="1"/>
          </p:cNvPicPr>
          <p:nvPr/>
        </p:nvPicPr>
        <p:blipFill>
          <a:blip r:embed="rId4"/>
          <a:stretch>
            <a:fillRect/>
          </a:stretch>
        </p:blipFill>
        <p:spPr>
          <a:xfrm>
            <a:off x="1564688" y="3550833"/>
            <a:ext cx="621846" cy="121931"/>
          </a:xfrm>
          <a:prstGeom prst="rect">
            <a:avLst/>
          </a:prstGeom>
        </p:spPr>
      </p:pic>
      <p:pic>
        <p:nvPicPr>
          <p:cNvPr id="32" name="図 31"/>
          <p:cNvPicPr>
            <a:picLocks noChangeAspect="1"/>
          </p:cNvPicPr>
          <p:nvPr/>
        </p:nvPicPr>
        <p:blipFill>
          <a:blip r:embed="rId4"/>
          <a:stretch>
            <a:fillRect/>
          </a:stretch>
        </p:blipFill>
        <p:spPr>
          <a:xfrm>
            <a:off x="1564688" y="2756510"/>
            <a:ext cx="621846" cy="121931"/>
          </a:xfrm>
          <a:prstGeom prst="rect">
            <a:avLst/>
          </a:prstGeom>
        </p:spPr>
      </p:pic>
      <p:pic>
        <p:nvPicPr>
          <p:cNvPr id="33" name="図 32"/>
          <p:cNvPicPr>
            <a:picLocks noChangeAspect="1"/>
          </p:cNvPicPr>
          <p:nvPr/>
        </p:nvPicPr>
        <p:blipFill>
          <a:blip r:embed="rId4"/>
          <a:stretch>
            <a:fillRect/>
          </a:stretch>
        </p:blipFill>
        <p:spPr>
          <a:xfrm>
            <a:off x="1564688" y="1421708"/>
            <a:ext cx="621846" cy="121931"/>
          </a:xfrm>
          <a:prstGeom prst="rect">
            <a:avLst/>
          </a:prstGeom>
        </p:spPr>
      </p:pic>
      <p:pic>
        <p:nvPicPr>
          <p:cNvPr id="34" name="図 33"/>
          <p:cNvPicPr>
            <a:picLocks noChangeAspect="1"/>
          </p:cNvPicPr>
          <p:nvPr/>
        </p:nvPicPr>
        <p:blipFill>
          <a:blip r:embed="rId4"/>
          <a:stretch>
            <a:fillRect/>
          </a:stretch>
        </p:blipFill>
        <p:spPr>
          <a:xfrm>
            <a:off x="1564688" y="829151"/>
            <a:ext cx="621846" cy="121931"/>
          </a:xfrm>
          <a:prstGeom prst="rect">
            <a:avLst/>
          </a:prstGeom>
        </p:spPr>
      </p:pic>
      <p:pic>
        <p:nvPicPr>
          <p:cNvPr id="35" name="図 34"/>
          <p:cNvPicPr>
            <a:picLocks noChangeAspect="1"/>
          </p:cNvPicPr>
          <p:nvPr/>
        </p:nvPicPr>
        <p:blipFill>
          <a:blip r:embed="rId4"/>
          <a:stretch>
            <a:fillRect/>
          </a:stretch>
        </p:blipFill>
        <p:spPr>
          <a:xfrm>
            <a:off x="2186534" y="1029421"/>
            <a:ext cx="621846" cy="121931"/>
          </a:xfrm>
          <a:prstGeom prst="rect">
            <a:avLst/>
          </a:prstGeom>
        </p:spPr>
      </p:pic>
      <p:pic>
        <p:nvPicPr>
          <p:cNvPr id="36" name="図 35"/>
          <p:cNvPicPr>
            <a:picLocks noChangeAspect="1"/>
          </p:cNvPicPr>
          <p:nvPr/>
        </p:nvPicPr>
        <p:blipFill>
          <a:blip r:embed="rId4"/>
          <a:stretch>
            <a:fillRect/>
          </a:stretch>
        </p:blipFill>
        <p:spPr>
          <a:xfrm>
            <a:off x="2186534" y="558795"/>
            <a:ext cx="621846" cy="121931"/>
          </a:xfrm>
          <a:prstGeom prst="rect">
            <a:avLst/>
          </a:prstGeom>
        </p:spPr>
      </p:pic>
      <p:sp>
        <p:nvSpPr>
          <p:cNvPr id="37" name="テキスト ボックス 36"/>
          <p:cNvSpPr txBox="1"/>
          <p:nvPr/>
        </p:nvSpPr>
        <p:spPr>
          <a:xfrm>
            <a:off x="376426" y="5335503"/>
            <a:ext cx="764217" cy="369332"/>
          </a:xfrm>
          <a:prstGeom prst="rect">
            <a:avLst/>
          </a:prstGeom>
          <a:noFill/>
        </p:spPr>
        <p:txBody>
          <a:bodyPr wrap="square" rtlCol="0">
            <a:spAutoFit/>
          </a:bodyPr>
          <a:lstStyle/>
          <a:p>
            <a:r>
              <a:rPr kumimoji="1" lang="en-US" altLang="ja-JP" b="1" dirty="0" smtClean="0"/>
              <a:t>1</a:t>
            </a:r>
            <a:r>
              <a:rPr kumimoji="1" lang="en-US" altLang="ja-JP" b="1" baseline="30000" dirty="0" smtClean="0"/>
              <a:t>2</a:t>
            </a:r>
            <a:r>
              <a:rPr kumimoji="1" lang="en-US" altLang="ja-JP" b="1" dirty="0" smtClean="0"/>
              <a:t>S</a:t>
            </a:r>
            <a:r>
              <a:rPr kumimoji="1" lang="en-US" altLang="ja-JP" b="1" baseline="-25000" dirty="0" smtClean="0"/>
              <a:t>1/2</a:t>
            </a:r>
            <a:endParaRPr kumimoji="1" lang="ja-JP" altLang="en-US" b="1" baseline="-25000" dirty="0"/>
          </a:p>
        </p:txBody>
      </p:sp>
      <p:sp>
        <p:nvSpPr>
          <p:cNvPr id="39" name="正方形/長方形 38"/>
          <p:cNvSpPr/>
          <p:nvPr/>
        </p:nvSpPr>
        <p:spPr>
          <a:xfrm>
            <a:off x="1009933" y="1320414"/>
            <a:ext cx="726481" cy="369332"/>
          </a:xfrm>
          <a:prstGeom prst="rect">
            <a:avLst/>
          </a:prstGeom>
        </p:spPr>
        <p:txBody>
          <a:bodyPr wrap="none">
            <a:spAutoFit/>
          </a:bodyPr>
          <a:lstStyle/>
          <a:p>
            <a:r>
              <a:rPr lang="en-US" altLang="ja-JP" b="1" dirty="0" smtClean="0"/>
              <a:t>3</a:t>
            </a:r>
            <a:r>
              <a:rPr lang="en-US" altLang="ja-JP" b="1" baseline="30000" dirty="0" smtClean="0"/>
              <a:t>2</a:t>
            </a:r>
            <a:r>
              <a:rPr lang="en-US" altLang="ja-JP" b="1" dirty="0" smtClean="0"/>
              <a:t>P</a:t>
            </a:r>
            <a:r>
              <a:rPr lang="en-US" altLang="ja-JP" b="1" baseline="-25000" dirty="0" smtClean="0"/>
              <a:t>1/2</a:t>
            </a:r>
            <a:endParaRPr lang="en-US" altLang="ja-JP" b="1" baseline="-25000" dirty="0"/>
          </a:p>
        </p:txBody>
      </p:sp>
      <p:sp>
        <p:nvSpPr>
          <p:cNvPr id="40" name="正方形/長方形 39"/>
          <p:cNvSpPr/>
          <p:nvPr/>
        </p:nvSpPr>
        <p:spPr>
          <a:xfrm>
            <a:off x="376426" y="986923"/>
            <a:ext cx="712054" cy="369332"/>
          </a:xfrm>
          <a:prstGeom prst="rect">
            <a:avLst/>
          </a:prstGeom>
        </p:spPr>
        <p:txBody>
          <a:bodyPr wrap="none">
            <a:spAutoFit/>
          </a:bodyPr>
          <a:lstStyle/>
          <a:p>
            <a:r>
              <a:rPr lang="en-US" altLang="ja-JP" b="1" dirty="0" smtClean="0"/>
              <a:t>3</a:t>
            </a:r>
            <a:r>
              <a:rPr lang="en-US" altLang="ja-JP" b="1" baseline="30000" dirty="0" smtClean="0"/>
              <a:t>2</a:t>
            </a:r>
            <a:r>
              <a:rPr lang="en-US" altLang="ja-JP" b="1" dirty="0" smtClean="0"/>
              <a:t>S</a:t>
            </a:r>
            <a:r>
              <a:rPr lang="en-US" altLang="ja-JP" b="1" baseline="-25000" dirty="0" smtClean="0"/>
              <a:t>1/2</a:t>
            </a:r>
            <a:endParaRPr lang="en-US" altLang="ja-JP" b="1" baseline="-25000" dirty="0"/>
          </a:p>
        </p:txBody>
      </p:sp>
      <p:sp>
        <p:nvSpPr>
          <p:cNvPr id="42" name="正方形/長方形 41"/>
          <p:cNvSpPr/>
          <p:nvPr/>
        </p:nvSpPr>
        <p:spPr>
          <a:xfrm>
            <a:off x="1020610" y="3523939"/>
            <a:ext cx="726481" cy="369332"/>
          </a:xfrm>
          <a:prstGeom prst="rect">
            <a:avLst/>
          </a:prstGeom>
        </p:spPr>
        <p:txBody>
          <a:bodyPr wrap="none">
            <a:spAutoFit/>
          </a:bodyPr>
          <a:lstStyle/>
          <a:p>
            <a:r>
              <a:rPr lang="en-US" altLang="ja-JP" b="1" dirty="0" smtClean="0"/>
              <a:t>2</a:t>
            </a:r>
            <a:r>
              <a:rPr lang="en-US" altLang="ja-JP" b="1" baseline="30000" dirty="0" smtClean="0"/>
              <a:t>2</a:t>
            </a:r>
            <a:r>
              <a:rPr lang="en-US" altLang="ja-JP" b="1" dirty="0" smtClean="0"/>
              <a:t>P</a:t>
            </a:r>
            <a:r>
              <a:rPr lang="en-US" altLang="ja-JP" b="1" baseline="-25000" dirty="0" smtClean="0"/>
              <a:t>1/2</a:t>
            </a:r>
            <a:endParaRPr lang="en-US" altLang="ja-JP" b="1" baseline="-25000" dirty="0"/>
          </a:p>
        </p:txBody>
      </p:sp>
      <p:sp>
        <p:nvSpPr>
          <p:cNvPr id="43" name="正方形/長方形 42"/>
          <p:cNvSpPr/>
          <p:nvPr/>
        </p:nvSpPr>
        <p:spPr>
          <a:xfrm>
            <a:off x="1017146" y="2395480"/>
            <a:ext cx="726481" cy="369332"/>
          </a:xfrm>
          <a:prstGeom prst="rect">
            <a:avLst/>
          </a:prstGeom>
        </p:spPr>
        <p:txBody>
          <a:bodyPr wrap="none">
            <a:spAutoFit/>
          </a:bodyPr>
          <a:lstStyle/>
          <a:p>
            <a:r>
              <a:rPr lang="en-US" altLang="ja-JP" b="1" dirty="0" smtClean="0"/>
              <a:t>2</a:t>
            </a:r>
            <a:r>
              <a:rPr lang="en-US" altLang="ja-JP" b="1" baseline="30000" dirty="0" smtClean="0"/>
              <a:t>2</a:t>
            </a:r>
            <a:r>
              <a:rPr lang="en-US" altLang="ja-JP" b="1" dirty="0" smtClean="0"/>
              <a:t>P</a:t>
            </a:r>
            <a:r>
              <a:rPr lang="en-US" altLang="ja-JP" b="1" baseline="-25000" dirty="0" smtClean="0"/>
              <a:t>3/2</a:t>
            </a:r>
            <a:endParaRPr lang="en-US" altLang="ja-JP" b="1" baseline="-25000" dirty="0"/>
          </a:p>
        </p:txBody>
      </p:sp>
      <p:sp>
        <p:nvSpPr>
          <p:cNvPr id="44" name="正方形/長方形 43"/>
          <p:cNvSpPr/>
          <p:nvPr/>
        </p:nvSpPr>
        <p:spPr>
          <a:xfrm>
            <a:off x="405999" y="3168752"/>
            <a:ext cx="737481" cy="382081"/>
          </a:xfrm>
          <a:prstGeom prst="rect">
            <a:avLst/>
          </a:prstGeom>
        </p:spPr>
        <p:txBody>
          <a:bodyPr wrap="square">
            <a:spAutoFit/>
          </a:bodyPr>
          <a:lstStyle/>
          <a:p>
            <a:r>
              <a:rPr lang="en-US" altLang="ja-JP" b="1" dirty="0" smtClean="0"/>
              <a:t>2</a:t>
            </a:r>
            <a:r>
              <a:rPr lang="en-US" altLang="ja-JP" b="1" baseline="30000" dirty="0" smtClean="0"/>
              <a:t>2</a:t>
            </a:r>
            <a:r>
              <a:rPr lang="en-US" altLang="ja-JP" b="1" dirty="0" smtClean="0"/>
              <a:t>S</a:t>
            </a:r>
            <a:r>
              <a:rPr lang="en-US" altLang="ja-JP" b="1" baseline="-25000" dirty="0" smtClean="0"/>
              <a:t>1/2</a:t>
            </a:r>
            <a:endParaRPr lang="en-US" altLang="ja-JP" b="1" baseline="-25000" dirty="0"/>
          </a:p>
        </p:txBody>
      </p:sp>
      <p:sp>
        <p:nvSpPr>
          <p:cNvPr id="45" name="正方形/長方形 44"/>
          <p:cNvSpPr/>
          <p:nvPr/>
        </p:nvSpPr>
        <p:spPr>
          <a:xfrm>
            <a:off x="1017146" y="521241"/>
            <a:ext cx="726481" cy="369332"/>
          </a:xfrm>
          <a:prstGeom prst="rect">
            <a:avLst/>
          </a:prstGeom>
        </p:spPr>
        <p:txBody>
          <a:bodyPr wrap="none">
            <a:spAutoFit/>
          </a:bodyPr>
          <a:lstStyle/>
          <a:p>
            <a:r>
              <a:rPr lang="en-US" altLang="ja-JP" b="1" dirty="0" smtClean="0"/>
              <a:t>3</a:t>
            </a:r>
            <a:r>
              <a:rPr lang="en-US" altLang="ja-JP" b="1" baseline="30000" dirty="0" smtClean="0"/>
              <a:t>2</a:t>
            </a:r>
            <a:r>
              <a:rPr lang="en-US" altLang="ja-JP" b="1" dirty="0" smtClean="0"/>
              <a:t>P</a:t>
            </a:r>
            <a:r>
              <a:rPr lang="en-US" altLang="ja-JP" b="1" baseline="-25000" dirty="0" smtClean="0"/>
              <a:t>3/2</a:t>
            </a:r>
            <a:endParaRPr lang="en-US" altLang="ja-JP" b="1" baseline="-25000" dirty="0"/>
          </a:p>
        </p:txBody>
      </p:sp>
      <p:sp>
        <p:nvSpPr>
          <p:cNvPr id="46" name="正方形/長方形 45"/>
          <p:cNvSpPr/>
          <p:nvPr/>
        </p:nvSpPr>
        <p:spPr>
          <a:xfrm>
            <a:off x="1814350" y="1001729"/>
            <a:ext cx="748923" cy="369332"/>
          </a:xfrm>
          <a:prstGeom prst="rect">
            <a:avLst/>
          </a:prstGeom>
        </p:spPr>
        <p:txBody>
          <a:bodyPr wrap="none">
            <a:spAutoFit/>
          </a:bodyPr>
          <a:lstStyle/>
          <a:p>
            <a:r>
              <a:rPr lang="en-US" altLang="ja-JP" b="1" dirty="0" smtClean="0"/>
              <a:t>3</a:t>
            </a:r>
            <a:r>
              <a:rPr lang="en-US" altLang="ja-JP" b="1" baseline="30000" dirty="0" smtClean="0"/>
              <a:t>2</a:t>
            </a:r>
            <a:r>
              <a:rPr lang="en-US" altLang="ja-JP" b="1" dirty="0" smtClean="0"/>
              <a:t>D</a:t>
            </a:r>
            <a:r>
              <a:rPr lang="en-US" altLang="ja-JP" b="1" baseline="-25000" dirty="0" smtClean="0"/>
              <a:t>3/2</a:t>
            </a:r>
            <a:endParaRPr lang="en-US" altLang="ja-JP" b="1" baseline="-25000" dirty="0"/>
          </a:p>
        </p:txBody>
      </p:sp>
      <p:sp>
        <p:nvSpPr>
          <p:cNvPr id="47" name="正方形/長方形 46"/>
          <p:cNvSpPr/>
          <p:nvPr/>
        </p:nvSpPr>
        <p:spPr>
          <a:xfrm>
            <a:off x="1814350" y="163230"/>
            <a:ext cx="748923" cy="369332"/>
          </a:xfrm>
          <a:prstGeom prst="rect">
            <a:avLst/>
          </a:prstGeom>
        </p:spPr>
        <p:txBody>
          <a:bodyPr wrap="none">
            <a:spAutoFit/>
          </a:bodyPr>
          <a:lstStyle/>
          <a:p>
            <a:r>
              <a:rPr lang="en-US" altLang="ja-JP" b="1" dirty="0" smtClean="0"/>
              <a:t>3</a:t>
            </a:r>
            <a:r>
              <a:rPr lang="en-US" altLang="ja-JP" b="1" baseline="30000" dirty="0" smtClean="0"/>
              <a:t>2</a:t>
            </a:r>
            <a:r>
              <a:rPr lang="en-US" altLang="ja-JP" b="1" dirty="0" smtClean="0"/>
              <a:t>D</a:t>
            </a:r>
            <a:r>
              <a:rPr lang="en-US" altLang="ja-JP" b="1" baseline="-25000" dirty="0" smtClean="0"/>
              <a:t>5/2</a:t>
            </a:r>
            <a:endParaRPr lang="en-US" altLang="ja-JP" b="1" baseline="-25000" dirty="0"/>
          </a:p>
        </p:txBody>
      </p:sp>
      <p:sp>
        <p:nvSpPr>
          <p:cNvPr id="48" name="上下矢印 47"/>
          <p:cNvSpPr/>
          <p:nvPr/>
        </p:nvSpPr>
        <p:spPr>
          <a:xfrm>
            <a:off x="2186535" y="3329590"/>
            <a:ext cx="194798" cy="333315"/>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等号 53"/>
          <p:cNvSpPr/>
          <p:nvPr/>
        </p:nvSpPr>
        <p:spPr>
          <a:xfrm>
            <a:off x="3028950" y="3330327"/>
            <a:ext cx="810706" cy="542884"/>
          </a:xfrm>
          <a:prstGeom prst="mathEqual">
            <a:avLst>
              <a:gd name="adj1" fmla="val 9467"/>
              <a:gd name="adj2" fmla="val 4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等号 54"/>
          <p:cNvSpPr/>
          <p:nvPr/>
        </p:nvSpPr>
        <p:spPr>
          <a:xfrm>
            <a:off x="3650796" y="2787250"/>
            <a:ext cx="810706" cy="542884"/>
          </a:xfrm>
          <a:prstGeom prst="mathEqual">
            <a:avLst>
              <a:gd name="adj1" fmla="val 9467"/>
              <a:gd name="adj2" fmla="val 4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等号 55"/>
          <p:cNvSpPr/>
          <p:nvPr/>
        </p:nvSpPr>
        <p:spPr>
          <a:xfrm>
            <a:off x="3650796" y="2484944"/>
            <a:ext cx="810706" cy="542884"/>
          </a:xfrm>
          <a:prstGeom prst="mathEqual">
            <a:avLst>
              <a:gd name="adj1" fmla="val 9467"/>
              <a:gd name="adj2" fmla="val 4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正方形/長方形 57"/>
          <p:cNvSpPr/>
          <p:nvPr/>
        </p:nvSpPr>
        <p:spPr>
          <a:xfrm>
            <a:off x="3139564" y="2563134"/>
            <a:ext cx="726481" cy="369332"/>
          </a:xfrm>
          <a:prstGeom prst="rect">
            <a:avLst/>
          </a:prstGeom>
        </p:spPr>
        <p:txBody>
          <a:bodyPr wrap="none">
            <a:spAutoFit/>
          </a:bodyPr>
          <a:lstStyle/>
          <a:p>
            <a:r>
              <a:rPr lang="en-US" altLang="ja-JP" b="1" dirty="0" smtClean="0"/>
              <a:t>2</a:t>
            </a:r>
            <a:r>
              <a:rPr lang="en-US" altLang="ja-JP" b="1" baseline="30000" dirty="0" smtClean="0"/>
              <a:t>2</a:t>
            </a:r>
            <a:r>
              <a:rPr lang="en-US" altLang="ja-JP" b="1" dirty="0" smtClean="0"/>
              <a:t>P</a:t>
            </a:r>
            <a:r>
              <a:rPr lang="en-US" altLang="ja-JP" b="1" baseline="-25000" dirty="0" smtClean="0"/>
              <a:t>3/2</a:t>
            </a:r>
            <a:endParaRPr lang="en-US" altLang="ja-JP" b="1" baseline="-25000" dirty="0"/>
          </a:p>
        </p:txBody>
      </p:sp>
      <p:sp>
        <p:nvSpPr>
          <p:cNvPr id="59" name="正方形/長方形 58"/>
          <p:cNvSpPr/>
          <p:nvPr/>
        </p:nvSpPr>
        <p:spPr>
          <a:xfrm>
            <a:off x="3157747" y="2896018"/>
            <a:ext cx="726481" cy="369332"/>
          </a:xfrm>
          <a:prstGeom prst="rect">
            <a:avLst/>
          </a:prstGeom>
        </p:spPr>
        <p:txBody>
          <a:bodyPr wrap="none">
            <a:spAutoFit/>
          </a:bodyPr>
          <a:lstStyle/>
          <a:p>
            <a:r>
              <a:rPr lang="en-US" altLang="ja-JP" b="1" dirty="0" smtClean="0"/>
              <a:t>2</a:t>
            </a:r>
            <a:r>
              <a:rPr lang="en-US" altLang="ja-JP" b="1" baseline="30000" dirty="0" smtClean="0"/>
              <a:t>2</a:t>
            </a:r>
            <a:r>
              <a:rPr lang="en-US" altLang="ja-JP" b="1" dirty="0" smtClean="0"/>
              <a:t>P</a:t>
            </a:r>
            <a:r>
              <a:rPr lang="en-US" altLang="ja-JP" b="1" baseline="-25000" dirty="0" smtClean="0"/>
              <a:t>1/2</a:t>
            </a:r>
            <a:endParaRPr lang="en-US" altLang="ja-JP" b="1" baseline="-25000" dirty="0"/>
          </a:p>
        </p:txBody>
      </p:sp>
      <p:sp>
        <p:nvSpPr>
          <p:cNvPr id="60" name="正方形/長方形 59"/>
          <p:cNvSpPr/>
          <p:nvPr/>
        </p:nvSpPr>
        <p:spPr>
          <a:xfrm>
            <a:off x="2567521" y="3359792"/>
            <a:ext cx="737481" cy="382081"/>
          </a:xfrm>
          <a:prstGeom prst="rect">
            <a:avLst/>
          </a:prstGeom>
        </p:spPr>
        <p:txBody>
          <a:bodyPr wrap="square">
            <a:spAutoFit/>
          </a:bodyPr>
          <a:lstStyle/>
          <a:p>
            <a:r>
              <a:rPr lang="en-US" altLang="ja-JP" b="1" dirty="0" smtClean="0"/>
              <a:t>2</a:t>
            </a:r>
            <a:r>
              <a:rPr lang="en-US" altLang="ja-JP" b="1" baseline="30000" dirty="0" smtClean="0"/>
              <a:t>2</a:t>
            </a:r>
            <a:r>
              <a:rPr lang="en-US" altLang="ja-JP" b="1" dirty="0" smtClean="0"/>
              <a:t>S</a:t>
            </a:r>
            <a:r>
              <a:rPr lang="en-US" altLang="ja-JP" b="1" baseline="-25000" dirty="0" smtClean="0"/>
              <a:t>1/2</a:t>
            </a:r>
            <a:endParaRPr lang="en-US" altLang="ja-JP" b="1" baseline="-25000" dirty="0"/>
          </a:p>
        </p:txBody>
      </p:sp>
      <p:sp>
        <p:nvSpPr>
          <p:cNvPr id="61" name="テキスト ボックス 60"/>
          <p:cNvSpPr txBox="1"/>
          <p:nvPr/>
        </p:nvSpPr>
        <p:spPr>
          <a:xfrm>
            <a:off x="164503" y="149358"/>
            <a:ext cx="1525635" cy="461665"/>
          </a:xfrm>
          <a:prstGeom prst="rect">
            <a:avLst/>
          </a:prstGeom>
          <a:noFill/>
        </p:spPr>
        <p:txBody>
          <a:bodyPr wrap="square" rtlCol="0">
            <a:spAutoFit/>
          </a:bodyPr>
          <a:lstStyle/>
          <a:p>
            <a:r>
              <a:rPr kumimoji="1" lang="en-US" altLang="ja-JP" sz="2400" b="1" i="1" dirty="0" smtClean="0">
                <a:solidFill>
                  <a:schemeClr val="accent1"/>
                </a:solidFill>
                <a:latin typeface="Times New Roman" panose="02020603050405020304" pitchFamily="18" charset="0"/>
                <a:cs typeface="Times New Roman" panose="02020603050405020304" pitchFamily="18" charset="0"/>
              </a:rPr>
              <a:t>Hydrogen</a:t>
            </a:r>
            <a:endParaRPr kumimoji="1" lang="ja-JP" altLang="en-US" sz="2400" b="1" i="1" dirty="0">
              <a:solidFill>
                <a:schemeClr val="accent1"/>
              </a:solidFill>
              <a:latin typeface="Times New Roman" panose="02020603050405020304" pitchFamily="18" charset="0"/>
              <a:cs typeface="Times New Roman" panose="02020603050405020304" pitchFamily="18" charset="0"/>
            </a:endParaRPr>
          </a:p>
        </p:txBody>
      </p:sp>
      <p:sp>
        <p:nvSpPr>
          <p:cNvPr id="62" name="テキスト ボックス 61"/>
          <p:cNvSpPr txBox="1"/>
          <p:nvPr/>
        </p:nvSpPr>
        <p:spPr>
          <a:xfrm>
            <a:off x="3247944" y="1738050"/>
            <a:ext cx="1446107" cy="461665"/>
          </a:xfrm>
          <a:prstGeom prst="rect">
            <a:avLst/>
          </a:prstGeom>
          <a:noFill/>
        </p:spPr>
        <p:txBody>
          <a:bodyPr wrap="square" rtlCol="0">
            <a:spAutoFit/>
          </a:bodyPr>
          <a:lstStyle/>
          <a:p>
            <a:r>
              <a:rPr kumimoji="1" lang="en-US" altLang="ja-JP" sz="2400" b="1" i="1" dirty="0" smtClean="0">
                <a:solidFill>
                  <a:schemeClr val="accent2"/>
                </a:solidFill>
                <a:latin typeface="Symbol" panose="05050102010706020507" pitchFamily="18" charset="2"/>
                <a:cs typeface="Times New Roman" panose="02020603050405020304" pitchFamily="18" charset="0"/>
              </a:rPr>
              <a:t>m</a:t>
            </a:r>
            <a:r>
              <a:rPr kumimoji="1" lang="en-US" altLang="ja-JP" sz="2400" b="1" i="1" dirty="0" smtClean="0">
                <a:solidFill>
                  <a:schemeClr val="accent2"/>
                </a:solidFill>
                <a:latin typeface="Times New Roman" panose="02020603050405020304" pitchFamily="18" charset="0"/>
                <a:cs typeface="Times New Roman" panose="02020603050405020304" pitchFamily="18" charset="0"/>
              </a:rPr>
              <a:t>H</a:t>
            </a:r>
            <a:endParaRPr kumimoji="1" lang="ja-JP" altLang="en-US" sz="2400" b="1" i="1" dirty="0">
              <a:solidFill>
                <a:schemeClr val="accent2"/>
              </a:solidFill>
              <a:latin typeface="Times New Roman" panose="02020603050405020304" pitchFamily="18" charset="0"/>
              <a:cs typeface="Times New Roman" panose="02020603050405020304" pitchFamily="18" charset="0"/>
            </a:endParaRPr>
          </a:p>
        </p:txBody>
      </p:sp>
      <p:sp>
        <p:nvSpPr>
          <p:cNvPr id="63" name="減算記号 62"/>
          <p:cNvSpPr/>
          <p:nvPr/>
        </p:nvSpPr>
        <p:spPr>
          <a:xfrm>
            <a:off x="4819075" y="2615212"/>
            <a:ext cx="911454" cy="257068"/>
          </a:xfrm>
          <a:prstGeom prst="mathMinus">
            <a:avLst/>
          </a:prstGeom>
          <a:solidFill>
            <a:schemeClr val="tx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a:off x="4972734" y="3662905"/>
            <a:ext cx="67392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減算記号 66"/>
          <p:cNvSpPr/>
          <p:nvPr/>
        </p:nvSpPr>
        <p:spPr>
          <a:xfrm>
            <a:off x="5880111" y="3422298"/>
            <a:ext cx="911454" cy="257068"/>
          </a:xfrm>
          <a:prstGeom prst="mathMinus">
            <a:avLst/>
          </a:prstGeom>
          <a:solidFill>
            <a:schemeClr val="tx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減算記号 67"/>
          <p:cNvSpPr/>
          <p:nvPr/>
        </p:nvSpPr>
        <p:spPr>
          <a:xfrm>
            <a:off x="4819075" y="2613026"/>
            <a:ext cx="911454" cy="257068"/>
          </a:xfrm>
          <a:prstGeom prst="mathMinus">
            <a:avLst/>
          </a:prstGeom>
          <a:solidFill>
            <a:schemeClr val="tx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減算記号 68"/>
          <p:cNvSpPr/>
          <p:nvPr/>
        </p:nvSpPr>
        <p:spPr>
          <a:xfrm>
            <a:off x="5898495" y="2795836"/>
            <a:ext cx="911454" cy="257068"/>
          </a:xfrm>
          <a:prstGeom prst="mathMinus">
            <a:avLst/>
          </a:prstGeom>
          <a:solidFill>
            <a:schemeClr val="tx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減算記号 70"/>
          <p:cNvSpPr/>
          <p:nvPr/>
        </p:nvSpPr>
        <p:spPr>
          <a:xfrm>
            <a:off x="5898495" y="3109067"/>
            <a:ext cx="893070" cy="221067"/>
          </a:xfrm>
          <a:prstGeom prst="mathMinus">
            <a:avLst/>
          </a:prstGeom>
          <a:solidFill>
            <a:schemeClr val="tx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6026688" y="3088188"/>
            <a:ext cx="67392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762957" y="1766797"/>
            <a:ext cx="1777880" cy="461665"/>
          </a:xfrm>
          <a:prstGeom prst="rect">
            <a:avLst/>
          </a:prstGeom>
          <a:noFill/>
        </p:spPr>
        <p:txBody>
          <a:bodyPr wrap="square" rtlCol="0">
            <a:spAutoFit/>
          </a:bodyPr>
          <a:lstStyle/>
          <a:p>
            <a:r>
              <a:rPr lang="en-US" altLang="ja-JP" sz="2400" b="1" i="1" dirty="0" smtClean="0">
                <a:latin typeface="Times New Roman" panose="02020603050405020304" pitchFamily="18" charset="0"/>
                <a:cs typeface="Times New Roman" panose="02020603050405020304" pitchFamily="18" charset="0"/>
              </a:rPr>
              <a:t>Positronium</a:t>
            </a:r>
            <a:endParaRPr kumimoji="1" lang="ja-JP" altLang="en-US" sz="2400" b="1" i="1" dirty="0">
              <a:latin typeface="Times New Roman" panose="02020603050405020304" pitchFamily="18" charset="0"/>
              <a:cs typeface="Times New Roman" panose="02020603050405020304" pitchFamily="18" charset="0"/>
            </a:endParaRPr>
          </a:p>
        </p:txBody>
      </p:sp>
      <p:sp>
        <p:nvSpPr>
          <p:cNvPr id="74" name="テキスト ボックス 73"/>
          <p:cNvSpPr txBox="1"/>
          <p:nvPr/>
        </p:nvSpPr>
        <p:spPr>
          <a:xfrm>
            <a:off x="4473898" y="3470032"/>
            <a:ext cx="764217" cy="369332"/>
          </a:xfrm>
          <a:prstGeom prst="rect">
            <a:avLst/>
          </a:prstGeom>
          <a:noFill/>
        </p:spPr>
        <p:txBody>
          <a:bodyPr wrap="square" rtlCol="0">
            <a:spAutoFit/>
          </a:bodyPr>
          <a:lstStyle/>
          <a:p>
            <a:r>
              <a:rPr lang="en-US" altLang="ja-JP" b="1" dirty="0" smtClean="0"/>
              <a:t>2</a:t>
            </a:r>
            <a:r>
              <a:rPr lang="en-US" altLang="ja-JP" b="1" baseline="30000" dirty="0" smtClean="0"/>
              <a:t>1</a:t>
            </a:r>
            <a:r>
              <a:rPr kumimoji="1" lang="en-US" altLang="ja-JP" b="1" dirty="0" smtClean="0"/>
              <a:t>S</a:t>
            </a:r>
            <a:r>
              <a:rPr lang="en-US" altLang="ja-JP" b="1" baseline="-25000" dirty="0"/>
              <a:t>0</a:t>
            </a:r>
            <a:endParaRPr kumimoji="1" lang="ja-JP" altLang="en-US" b="1" baseline="-25000" dirty="0"/>
          </a:p>
        </p:txBody>
      </p:sp>
      <p:sp>
        <p:nvSpPr>
          <p:cNvPr id="75" name="テキスト ボックス 74"/>
          <p:cNvSpPr txBox="1"/>
          <p:nvPr/>
        </p:nvSpPr>
        <p:spPr>
          <a:xfrm>
            <a:off x="4461502" y="2377958"/>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kumimoji="1" lang="en-US" altLang="ja-JP" b="1" dirty="0" smtClean="0"/>
              <a:t>S</a:t>
            </a:r>
            <a:r>
              <a:rPr lang="en-US" altLang="ja-JP" b="1" baseline="-25000" dirty="0"/>
              <a:t>1</a:t>
            </a:r>
            <a:endParaRPr kumimoji="1" lang="ja-JP" altLang="en-US" b="1" baseline="-25000" dirty="0"/>
          </a:p>
        </p:txBody>
      </p:sp>
      <p:sp>
        <p:nvSpPr>
          <p:cNvPr id="76" name="テキスト ボックス 75"/>
          <p:cNvSpPr txBox="1"/>
          <p:nvPr/>
        </p:nvSpPr>
        <p:spPr>
          <a:xfrm>
            <a:off x="5571621" y="3429025"/>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lang="en-US" altLang="ja-JP" b="1" dirty="0"/>
              <a:t>P</a:t>
            </a:r>
            <a:r>
              <a:rPr lang="en-US" altLang="ja-JP" b="1" baseline="-25000" dirty="0" smtClean="0"/>
              <a:t>0</a:t>
            </a:r>
            <a:endParaRPr kumimoji="1" lang="ja-JP" altLang="en-US" b="1" baseline="-25000" dirty="0"/>
          </a:p>
        </p:txBody>
      </p:sp>
      <p:sp>
        <p:nvSpPr>
          <p:cNvPr id="78" name="テキスト ボックス 77"/>
          <p:cNvSpPr txBox="1"/>
          <p:nvPr/>
        </p:nvSpPr>
        <p:spPr>
          <a:xfrm>
            <a:off x="5542574" y="3065153"/>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lang="en-US" altLang="ja-JP" b="1" dirty="0" smtClean="0"/>
              <a:t>P</a:t>
            </a:r>
            <a:r>
              <a:rPr lang="en-US" altLang="ja-JP" b="1" baseline="-25000" dirty="0"/>
              <a:t>1</a:t>
            </a:r>
            <a:endParaRPr kumimoji="1" lang="ja-JP" altLang="en-US" b="1" baseline="-25000" dirty="0"/>
          </a:p>
        </p:txBody>
      </p:sp>
      <p:sp>
        <p:nvSpPr>
          <p:cNvPr id="79" name="テキスト ボックス 78"/>
          <p:cNvSpPr txBox="1"/>
          <p:nvPr/>
        </p:nvSpPr>
        <p:spPr>
          <a:xfrm>
            <a:off x="5532920" y="2827053"/>
            <a:ext cx="764217" cy="369332"/>
          </a:xfrm>
          <a:prstGeom prst="rect">
            <a:avLst/>
          </a:prstGeom>
          <a:noFill/>
        </p:spPr>
        <p:txBody>
          <a:bodyPr wrap="square" rtlCol="0">
            <a:spAutoFit/>
          </a:bodyPr>
          <a:lstStyle/>
          <a:p>
            <a:r>
              <a:rPr lang="en-US" altLang="ja-JP" b="1" dirty="0" smtClean="0"/>
              <a:t>2</a:t>
            </a:r>
            <a:r>
              <a:rPr lang="en-US" altLang="ja-JP" b="1" baseline="30000" dirty="0" smtClean="0"/>
              <a:t>1</a:t>
            </a:r>
            <a:r>
              <a:rPr lang="en-US" altLang="ja-JP" b="1" dirty="0" smtClean="0"/>
              <a:t>P</a:t>
            </a:r>
            <a:r>
              <a:rPr lang="en-US" altLang="ja-JP" b="1" baseline="-25000" dirty="0"/>
              <a:t>1</a:t>
            </a:r>
            <a:endParaRPr kumimoji="1" lang="ja-JP" altLang="en-US" b="1" baseline="-25000" dirty="0"/>
          </a:p>
        </p:txBody>
      </p:sp>
      <p:sp>
        <p:nvSpPr>
          <p:cNvPr id="80" name="テキスト ボックス 79"/>
          <p:cNvSpPr txBox="1"/>
          <p:nvPr/>
        </p:nvSpPr>
        <p:spPr>
          <a:xfrm>
            <a:off x="5543365" y="2633078"/>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lang="en-US" altLang="ja-JP" b="1" dirty="0" smtClean="0"/>
              <a:t>P</a:t>
            </a:r>
            <a:r>
              <a:rPr lang="en-US" altLang="ja-JP" b="1" baseline="-25000" dirty="0"/>
              <a:t>2</a:t>
            </a:r>
            <a:endParaRPr kumimoji="1" lang="ja-JP" altLang="en-US" b="1" baseline="-25000" dirty="0"/>
          </a:p>
        </p:txBody>
      </p:sp>
      <p:cxnSp>
        <p:nvCxnSpPr>
          <p:cNvPr id="81" name="直線コネクタ 80"/>
          <p:cNvCxnSpPr/>
          <p:nvPr/>
        </p:nvCxnSpPr>
        <p:spPr>
          <a:xfrm>
            <a:off x="7126532" y="3708605"/>
            <a:ext cx="725864" cy="0"/>
          </a:xfrm>
          <a:prstGeom prst="line">
            <a:avLst/>
          </a:prstGeom>
          <a:ln w="57150">
            <a:solidFill>
              <a:srgbClr val="FF33CC"/>
            </a:solidFill>
            <a:prstDash val="sysDash"/>
          </a:ln>
        </p:spPr>
        <p:style>
          <a:lnRef idx="1">
            <a:schemeClr val="accent1"/>
          </a:lnRef>
          <a:fillRef idx="0">
            <a:schemeClr val="accent1"/>
          </a:fillRef>
          <a:effectRef idx="0">
            <a:schemeClr val="accent1"/>
          </a:effectRef>
          <a:fontRef idx="minor">
            <a:schemeClr val="tx1"/>
          </a:fontRef>
        </p:style>
      </p:cxnSp>
      <p:sp>
        <p:nvSpPr>
          <p:cNvPr id="83" name="減算記号 82"/>
          <p:cNvSpPr/>
          <p:nvPr/>
        </p:nvSpPr>
        <p:spPr>
          <a:xfrm>
            <a:off x="6999074" y="3415936"/>
            <a:ext cx="911454" cy="257068"/>
          </a:xfrm>
          <a:prstGeom prst="mathMinus">
            <a:avLst/>
          </a:prstGeom>
          <a:solidFill>
            <a:srgbClr val="FF33CC"/>
          </a:solidFill>
          <a:ln>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減算記号 83"/>
          <p:cNvSpPr/>
          <p:nvPr/>
        </p:nvSpPr>
        <p:spPr>
          <a:xfrm>
            <a:off x="8018439" y="3011719"/>
            <a:ext cx="911454" cy="257068"/>
          </a:xfrm>
          <a:prstGeom prst="mathMinus">
            <a:avLst/>
          </a:prstGeom>
          <a:solidFill>
            <a:srgbClr val="FF33CC"/>
          </a:solidFill>
          <a:ln>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減算記号 84"/>
          <p:cNvSpPr/>
          <p:nvPr/>
        </p:nvSpPr>
        <p:spPr>
          <a:xfrm>
            <a:off x="8018439" y="2844892"/>
            <a:ext cx="911454" cy="257068"/>
          </a:xfrm>
          <a:prstGeom prst="mathMinus">
            <a:avLst/>
          </a:prstGeom>
          <a:solidFill>
            <a:srgbClr val="FF33CC"/>
          </a:solidFill>
          <a:ln>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コネクタ 92"/>
          <p:cNvCxnSpPr/>
          <p:nvPr/>
        </p:nvCxnSpPr>
        <p:spPr>
          <a:xfrm>
            <a:off x="8131861" y="2844892"/>
            <a:ext cx="725864" cy="0"/>
          </a:xfrm>
          <a:prstGeom prst="line">
            <a:avLst/>
          </a:prstGeom>
          <a:ln w="57150">
            <a:solidFill>
              <a:srgbClr val="FF33CC"/>
            </a:solidFill>
            <a:prstDash val="sysDash"/>
          </a:ln>
        </p:spPr>
        <p:style>
          <a:lnRef idx="1">
            <a:schemeClr val="accent1"/>
          </a:lnRef>
          <a:fillRef idx="0">
            <a:schemeClr val="accent1"/>
          </a:fillRef>
          <a:effectRef idx="0">
            <a:schemeClr val="accent1"/>
          </a:effectRef>
          <a:fontRef idx="minor">
            <a:schemeClr val="tx1"/>
          </a:fontRef>
        </p:style>
      </p:cxnSp>
      <p:sp>
        <p:nvSpPr>
          <p:cNvPr id="95" name="減算記号 94"/>
          <p:cNvSpPr/>
          <p:nvPr/>
        </p:nvSpPr>
        <p:spPr>
          <a:xfrm>
            <a:off x="8018439" y="2580146"/>
            <a:ext cx="911454" cy="257068"/>
          </a:xfrm>
          <a:prstGeom prst="mathMinus">
            <a:avLst/>
          </a:prstGeom>
          <a:solidFill>
            <a:srgbClr val="FF33CC"/>
          </a:solidFill>
          <a:ln>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6700610" y="3586864"/>
            <a:ext cx="764217" cy="369332"/>
          </a:xfrm>
          <a:prstGeom prst="rect">
            <a:avLst/>
          </a:prstGeom>
          <a:noFill/>
        </p:spPr>
        <p:txBody>
          <a:bodyPr wrap="square" rtlCol="0">
            <a:spAutoFit/>
          </a:bodyPr>
          <a:lstStyle/>
          <a:p>
            <a:r>
              <a:rPr lang="en-US" altLang="ja-JP" b="1" dirty="0" smtClean="0"/>
              <a:t>2</a:t>
            </a:r>
            <a:r>
              <a:rPr lang="en-US" altLang="ja-JP" b="1" baseline="30000" dirty="0" smtClean="0"/>
              <a:t>1</a:t>
            </a:r>
            <a:r>
              <a:rPr kumimoji="1" lang="en-US" altLang="ja-JP" b="1" dirty="0" smtClean="0"/>
              <a:t>S</a:t>
            </a:r>
            <a:r>
              <a:rPr lang="en-US" altLang="ja-JP" b="1" baseline="-25000" dirty="0"/>
              <a:t>0</a:t>
            </a:r>
            <a:endParaRPr kumimoji="1" lang="ja-JP" altLang="en-US" b="1" baseline="-25000" dirty="0"/>
          </a:p>
        </p:txBody>
      </p:sp>
      <p:sp>
        <p:nvSpPr>
          <p:cNvPr id="97" name="テキスト ボックス 96"/>
          <p:cNvSpPr txBox="1"/>
          <p:nvPr/>
        </p:nvSpPr>
        <p:spPr>
          <a:xfrm>
            <a:off x="6690584" y="3227053"/>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kumimoji="1" lang="en-US" altLang="ja-JP" b="1" dirty="0" smtClean="0"/>
              <a:t>S</a:t>
            </a:r>
            <a:r>
              <a:rPr lang="en-US" altLang="ja-JP" b="1" baseline="-25000" dirty="0"/>
              <a:t>1</a:t>
            </a:r>
            <a:endParaRPr kumimoji="1" lang="ja-JP" altLang="en-US" b="1" baseline="-25000" dirty="0"/>
          </a:p>
        </p:txBody>
      </p:sp>
      <p:sp>
        <p:nvSpPr>
          <p:cNvPr id="98" name="テキスト ボックス 97"/>
          <p:cNvSpPr txBox="1"/>
          <p:nvPr/>
        </p:nvSpPr>
        <p:spPr>
          <a:xfrm>
            <a:off x="7617946" y="3005385"/>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lang="en-US" altLang="ja-JP" b="1" dirty="0"/>
              <a:t>P</a:t>
            </a:r>
            <a:r>
              <a:rPr lang="en-US" altLang="ja-JP" b="1" baseline="-25000" dirty="0" smtClean="0"/>
              <a:t>0</a:t>
            </a:r>
            <a:endParaRPr kumimoji="1" lang="ja-JP" altLang="en-US" b="1" baseline="-25000" dirty="0"/>
          </a:p>
        </p:txBody>
      </p:sp>
      <p:sp>
        <p:nvSpPr>
          <p:cNvPr id="99" name="テキスト ボックス 98"/>
          <p:cNvSpPr txBox="1"/>
          <p:nvPr/>
        </p:nvSpPr>
        <p:spPr>
          <a:xfrm>
            <a:off x="7627600" y="2741805"/>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lang="en-US" altLang="ja-JP" b="1" dirty="0" smtClean="0"/>
              <a:t>P</a:t>
            </a:r>
            <a:r>
              <a:rPr lang="en-US" altLang="ja-JP" b="1" baseline="-25000" dirty="0"/>
              <a:t>1</a:t>
            </a:r>
            <a:endParaRPr kumimoji="1" lang="ja-JP" altLang="en-US" b="1" baseline="-25000" dirty="0"/>
          </a:p>
        </p:txBody>
      </p:sp>
      <p:sp>
        <p:nvSpPr>
          <p:cNvPr id="100" name="テキスト ボックス 99"/>
          <p:cNvSpPr txBox="1"/>
          <p:nvPr/>
        </p:nvSpPr>
        <p:spPr>
          <a:xfrm>
            <a:off x="7627632" y="2526686"/>
            <a:ext cx="764217" cy="369332"/>
          </a:xfrm>
          <a:prstGeom prst="rect">
            <a:avLst/>
          </a:prstGeom>
          <a:noFill/>
        </p:spPr>
        <p:txBody>
          <a:bodyPr wrap="square" rtlCol="0">
            <a:spAutoFit/>
          </a:bodyPr>
          <a:lstStyle/>
          <a:p>
            <a:r>
              <a:rPr lang="en-US" altLang="ja-JP" b="1" dirty="0" smtClean="0"/>
              <a:t>2</a:t>
            </a:r>
            <a:r>
              <a:rPr lang="en-US" altLang="ja-JP" b="1" baseline="30000" dirty="0" smtClean="0"/>
              <a:t>1</a:t>
            </a:r>
            <a:r>
              <a:rPr lang="en-US" altLang="ja-JP" b="1" dirty="0" smtClean="0"/>
              <a:t>P</a:t>
            </a:r>
            <a:r>
              <a:rPr lang="en-US" altLang="ja-JP" b="1" baseline="-25000" dirty="0"/>
              <a:t>1</a:t>
            </a:r>
            <a:endParaRPr kumimoji="1" lang="ja-JP" altLang="en-US" b="1" baseline="-25000" dirty="0"/>
          </a:p>
        </p:txBody>
      </p:sp>
      <p:sp>
        <p:nvSpPr>
          <p:cNvPr id="101" name="テキスト ボックス 100"/>
          <p:cNvSpPr txBox="1"/>
          <p:nvPr/>
        </p:nvSpPr>
        <p:spPr>
          <a:xfrm>
            <a:off x="7636330" y="2308696"/>
            <a:ext cx="764217" cy="369332"/>
          </a:xfrm>
          <a:prstGeom prst="rect">
            <a:avLst/>
          </a:prstGeom>
          <a:noFill/>
        </p:spPr>
        <p:txBody>
          <a:bodyPr wrap="square" rtlCol="0">
            <a:spAutoFit/>
          </a:bodyPr>
          <a:lstStyle/>
          <a:p>
            <a:r>
              <a:rPr lang="en-US" altLang="ja-JP" b="1" dirty="0" smtClean="0"/>
              <a:t>2</a:t>
            </a:r>
            <a:r>
              <a:rPr lang="en-US" altLang="ja-JP" b="1" baseline="30000" dirty="0" smtClean="0"/>
              <a:t>3</a:t>
            </a:r>
            <a:r>
              <a:rPr lang="en-US" altLang="ja-JP" b="1" dirty="0" smtClean="0"/>
              <a:t>P</a:t>
            </a:r>
            <a:r>
              <a:rPr lang="en-US" altLang="ja-JP" b="1" baseline="-25000" dirty="0"/>
              <a:t>2</a:t>
            </a:r>
            <a:endParaRPr kumimoji="1" lang="ja-JP" altLang="en-US" b="1" baseline="-25000" dirty="0"/>
          </a:p>
        </p:txBody>
      </p:sp>
      <p:sp>
        <p:nvSpPr>
          <p:cNvPr id="102" name="テキスト ボックス 101"/>
          <p:cNvSpPr txBox="1"/>
          <p:nvPr/>
        </p:nvSpPr>
        <p:spPr>
          <a:xfrm>
            <a:off x="6750382" y="1743974"/>
            <a:ext cx="2157115" cy="461665"/>
          </a:xfrm>
          <a:prstGeom prst="rect">
            <a:avLst/>
          </a:prstGeom>
          <a:noFill/>
        </p:spPr>
        <p:txBody>
          <a:bodyPr wrap="square" rtlCol="0">
            <a:spAutoFit/>
          </a:bodyPr>
          <a:lstStyle/>
          <a:p>
            <a:r>
              <a:rPr kumimoji="1" lang="en-US" altLang="ja-JP" sz="2400" b="1" i="1" dirty="0" smtClean="0">
                <a:solidFill>
                  <a:srgbClr val="FF33CC"/>
                </a:solidFill>
                <a:latin typeface="Times New Roman" panose="02020603050405020304" pitchFamily="18" charset="0"/>
                <a:cs typeface="Times New Roman" panose="02020603050405020304" pitchFamily="18" charset="0"/>
              </a:rPr>
              <a:t>True Muonium</a:t>
            </a:r>
            <a:endParaRPr kumimoji="1" lang="ja-JP" altLang="en-US" sz="2400" b="1" i="1" dirty="0">
              <a:solidFill>
                <a:srgbClr val="FF33CC"/>
              </a:solidFill>
              <a:latin typeface="Times New Roman" panose="02020603050405020304" pitchFamily="18" charset="0"/>
              <a:cs typeface="Times New Roman" panose="02020603050405020304" pitchFamily="18" charset="0"/>
            </a:endParaRPr>
          </a:p>
        </p:txBody>
      </p:sp>
      <p:sp>
        <p:nvSpPr>
          <p:cNvPr id="103" name="正方形/長方形 102"/>
          <p:cNvSpPr/>
          <p:nvPr/>
        </p:nvSpPr>
        <p:spPr>
          <a:xfrm>
            <a:off x="3457686" y="4919655"/>
            <a:ext cx="5438826" cy="278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i="1" dirty="0" smtClean="0">
                <a:latin typeface="Times New Roman" panose="02020603050405020304" pitchFamily="18" charset="0"/>
                <a:cs typeface="Times New Roman" panose="02020603050405020304" pitchFamily="18" charset="0"/>
              </a:rPr>
              <a:t>n=2 levels in muonic hydrogen, positronium and true muonium</a:t>
            </a:r>
            <a:endParaRPr kumimoji="1" lang="ja-JP" altLang="en-US" sz="1600" i="1" dirty="0">
              <a:latin typeface="Times New Roman" panose="02020603050405020304" pitchFamily="18" charset="0"/>
              <a:cs typeface="Times New Roman" panose="02020603050405020304" pitchFamily="18" charset="0"/>
            </a:endParaRPr>
          </a:p>
        </p:txBody>
      </p:sp>
      <p:sp>
        <p:nvSpPr>
          <p:cNvPr id="2" name="円/楕円 1"/>
          <p:cNvSpPr/>
          <p:nvPr/>
        </p:nvSpPr>
        <p:spPr>
          <a:xfrm>
            <a:off x="1151915" y="4174846"/>
            <a:ext cx="2096029" cy="8752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Lamb shift</a:t>
            </a:r>
            <a:endParaRPr kumimoji="1" lang="ja-JP" altLang="en-US" b="1" dirty="0"/>
          </a:p>
        </p:txBody>
      </p:sp>
      <p:sp>
        <p:nvSpPr>
          <p:cNvPr id="3" name="上下矢印 2"/>
          <p:cNvSpPr/>
          <p:nvPr/>
        </p:nvSpPr>
        <p:spPr>
          <a:xfrm>
            <a:off x="2990306" y="3065153"/>
            <a:ext cx="172437" cy="443305"/>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上下矢印 5"/>
          <p:cNvSpPr/>
          <p:nvPr/>
        </p:nvSpPr>
        <p:spPr>
          <a:xfrm>
            <a:off x="335423" y="1254493"/>
            <a:ext cx="157299" cy="331462"/>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5"/>
          <a:stretch>
            <a:fillRect/>
          </a:stretch>
        </p:blipFill>
        <p:spPr>
          <a:xfrm>
            <a:off x="8364724" y="6337893"/>
            <a:ext cx="812114" cy="539075"/>
          </a:xfrm>
          <a:prstGeom prst="rect">
            <a:avLst/>
          </a:prstGeom>
        </p:spPr>
      </p:pic>
      <p:sp>
        <p:nvSpPr>
          <p:cNvPr id="8" name="右矢印 7"/>
          <p:cNvSpPr/>
          <p:nvPr/>
        </p:nvSpPr>
        <p:spPr>
          <a:xfrm>
            <a:off x="5238273" y="5930781"/>
            <a:ext cx="511238" cy="315769"/>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045028" y="5851731"/>
            <a:ext cx="1674440" cy="496793"/>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True Muonium</a:t>
            </a:r>
            <a:endParaRPr kumimoji="1" lang="ja-JP" altLang="en-US" dirty="0"/>
          </a:p>
        </p:txBody>
      </p:sp>
      <p:sp>
        <p:nvSpPr>
          <p:cNvPr id="10" name="テキスト ボックス 9"/>
          <p:cNvSpPr txBox="1"/>
          <p:nvPr/>
        </p:nvSpPr>
        <p:spPr>
          <a:xfrm>
            <a:off x="4646210" y="119790"/>
            <a:ext cx="2233366" cy="369332"/>
          </a:xfrm>
          <a:prstGeom prst="rect">
            <a:avLst/>
          </a:prstGeom>
          <a:solidFill>
            <a:schemeClr val="accent2"/>
          </a:solidFill>
        </p:spPr>
        <p:txBody>
          <a:bodyPr wrap="square" rtlCol="0">
            <a:spAutoFit/>
          </a:bodyPr>
          <a:lstStyle/>
          <a:p>
            <a:r>
              <a:rPr kumimoji="1" lang="en-US" altLang="ja-JP" b="1" i="1" dirty="0" smtClean="0"/>
              <a:t>pure </a:t>
            </a:r>
            <a:r>
              <a:rPr kumimoji="1" lang="en-US" altLang="ja-JP" b="1" i="1" dirty="0" err="1" smtClean="0"/>
              <a:t>leptonic</a:t>
            </a:r>
            <a:r>
              <a:rPr kumimoji="1" lang="en-US" altLang="ja-JP" b="1" i="1" dirty="0" smtClean="0"/>
              <a:t>  atom </a:t>
            </a:r>
          </a:p>
        </p:txBody>
      </p:sp>
      <p:sp>
        <p:nvSpPr>
          <p:cNvPr id="11" name="正方形/長方形 10"/>
          <p:cNvSpPr/>
          <p:nvPr/>
        </p:nvSpPr>
        <p:spPr>
          <a:xfrm>
            <a:off x="5089728" y="1141068"/>
            <a:ext cx="891270" cy="35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0.5 m</a:t>
            </a:r>
            <a:r>
              <a:rPr kumimoji="1" lang="en-US" altLang="ja-JP" baseline="-25000" dirty="0" smtClean="0"/>
              <a:t>e</a:t>
            </a:r>
            <a:endParaRPr kumimoji="1" lang="ja-JP" altLang="en-US" baseline="-25000" dirty="0"/>
          </a:p>
        </p:txBody>
      </p:sp>
      <p:sp>
        <p:nvSpPr>
          <p:cNvPr id="12" name="正方形/長方形 11"/>
          <p:cNvSpPr/>
          <p:nvPr/>
        </p:nvSpPr>
        <p:spPr>
          <a:xfrm>
            <a:off x="7240812" y="948345"/>
            <a:ext cx="1518484" cy="361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103.4 m</a:t>
            </a:r>
            <a:r>
              <a:rPr kumimoji="1" lang="en-US" altLang="ja-JP" baseline="-25000" dirty="0" smtClean="0"/>
              <a:t>e</a:t>
            </a:r>
            <a:endParaRPr kumimoji="1" lang="ja-JP" altLang="en-US" baseline="-25000" dirty="0"/>
          </a:p>
        </p:txBody>
      </p:sp>
      <p:sp>
        <p:nvSpPr>
          <p:cNvPr id="13" name="正方形/長方形 12"/>
          <p:cNvSpPr/>
          <p:nvPr/>
        </p:nvSpPr>
        <p:spPr>
          <a:xfrm>
            <a:off x="6297137" y="537080"/>
            <a:ext cx="2056560" cy="367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large reduced mass</a:t>
            </a:r>
            <a:endParaRPr kumimoji="1" lang="ja-JP" altLang="en-US" dirty="0"/>
          </a:p>
        </p:txBody>
      </p:sp>
      <p:sp>
        <p:nvSpPr>
          <p:cNvPr id="14" name="正方形/長方形 13"/>
          <p:cNvSpPr/>
          <p:nvPr/>
        </p:nvSpPr>
        <p:spPr>
          <a:xfrm>
            <a:off x="635267" y="5944467"/>
            <a:ext cx="2173113" cy="285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i="1" dirty="0">
                <a:latin typeface="Times New Roman" panose="02020603050405020304" pitchFamily="18" charset="0"/>
                <a:cs typeface="Times New Roman" panose="02020603050405020304" pitchFamily="18" charset="0"/>
              </a:rPr>
              <a:t>n = 3 levels in </a:t>
            </a:r>
            <a:r>
              <a:rPr lang="en-US" altLang="ja-JP" sz="1600" i="1" dirty="0" smtClean="0">
                <a:latin typeface="Times New Roman" panose="02020603050405020304" pitchFamily="18" charset="0"/>
                <a:cs typeface="Times New Roman" panose="02020603050405020304" pitchFamily="18" charset="0"/>
              </a:rPr>
              <a:t>hydrogen</a:t>
            </a:r>
            <a:endParaRPr kumimoji="1" lang="ja-JP" altLang="en-US" sz="1600" dirty="0"/>
          </a:p>
        </p:txBody>
      </p:sp>
      <p:sp>
        <p:nvSpPr>
          <p:cNvPr id="15" name="円/楕円 14"/>
          <p:cNvSpPr/>
          <p:nvPr/>
        </p:nvSpPr>
        <p:spPr>
          <a:xfrm>
            <a:off x="2518375" y="1652636"/>
            <a:ext cx="1998632" cy="27738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540246" y="1452581"/>
            <a:ext cx="2527046" cy="31162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313235375"/>
      </p:ext>
    </p:extLst>
  </p:cSld>
  <p:clrMapOvr>
    <a:masterClrMapping/>
  </p:clrMapOvr>
  <mc:AlternateContent xmlns:mc="http://schemas.openxmlformats.org/markup-compatibility/2006" xmlns:p14="http://schemas.microsoft.com/office/powerpoint/2010/main">
    <mc:Choice Requires="p14">
      <p:transition spd="slow" p14:dur="2000" advTm="3281"/>
    </mc:Choice>
    <mc:Fallback xmlns="">
      <p:transition spd="slow" advTm="3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12869"/>
          </a:xfrm>
        </p:spPr>
        <p:txBody>
          <a:bodyPr>
            <a:normAutofit/>
          </a:bodyPr>
          <a:lstStyle/>
          <a:p>
            <a:pPr algn="ctr"/>
            <a:r>
              <a:rPr kumimoji="1" lang="en-US" altLang="ja-JP" sz="2800" i="1" dirty="0" smtClean="0">
                <a:latin typeface="Times New Roman" panose="02020603050405020304" pitchFamily="18" charset="0"/>
                <a:cs typeface="Times New Roman" panose="02020603050405020304" pitchFamily="18" charset="0"/>
              </a:rPr>
              <a:t>How do we produce </a:t>
            </a:r>
            <a:r>
              <a:rPr kumimoji="1" lang="en-US" altLang="ja-JP" sz="2800" i="1" dirty="0" smtClean="0">
                <a:solidFill>
                  <a:srgbClr val="FF33CC"/>
                </a:solidFill>
                <a:latin typeface="Times New Roman" panose="02020603050405020304" pitchFamily="18" charset="0"/>
                <a:cs typeface="Times New Roman" panose="02020603050405020304" pitchFamily="18" charset="0"/>
              </a:rPr>
              <a:t>the</a:t>
            </a:r>
            <a:r>
              <a:rPr kumimoji="1" lang="en-US" altLang="ja-JP" sz="2800" i="1" dirty="0" smtClean="0">
                <a:latin typeface="Times New Roman" panose="02020603050405020304" pitchFamily="18" charset="0"/>
                <a:cs typeface="Times New Roman" panose="02020603050405020304" pitchFamily="18" charset="0"/>
              </a:rPr>
              <a:t> </a:t>
            </a:r>
            <a:r>
              <a:rPr kumimoji="1" lang="en-US" altLang="ja-JP" sz="2800" i="1" dirty="0" smtClean="0">
                <a:solidFill>
                  <a:srgbClr val="FF33CC"/>
                </a:solidFill>
                <a:latin typeface="Times New Roman" panose="02020603050405020304" pitchFamily="18" charset="0"/>
                <a:cs typeface="Times New Roman" panose="02020603050405020304" pitchFamily="18" charset="0"/>
              </a:rPr>
              <a:t>true muonium </a:t>
            </a:r>
            <a:r>
              <a:rPr kumimoji="1" lang="en-US" altLang="ja-JP" sz="2800" i="1" dirty="0" smtClean="0">
                <a:latin typeface="Times New Roman" panose="02020603050405020304" pitchFamily="18" charset="0"/>
                <a:cs typeface="Times New Roman" panose="02020603050405020304" pitchFamily="18" charset="0"/>
              </a:rPr>
              <a:t>?</a:t>
            </a:r>
            <a:endParaRPr kumimoji="1" lang="ja-JP" altLang="en-US" sz="2800" i="1" dirty="0">
              <a:latin typeface="Times New Roman" panose="02020603050405020304" pitchFamily="18" charset="0"/>
              <a:cs typeface="Times New Roman" panose="02020603050405020304" pitchFamily="18" charset="0"/>
            </a:endParaRPr>
          </a:p>
        </p:txBody>
      </p:sp>
      <p:sp>
        <p:nvSpPr>
          <p:cNvPr id="6" name="コンテンツ プレースホルダー 5"/>
          <p:cNvSpPr>
            <a:spLocks noGrp="1"/>
          </p:cNvSpPr>
          <p:nvPr>
            <p:ph sz="half" idx="1"/>
          </p:nvPr>
        </p:nvSpPr>
        <p:spPr>
          <a:xfrm>
            <a:off x="4542183" y="1014693"/>
            <a:ext cx="4018965" cy="5128673"/>
          </a:xfrm>
        </p:spPr>
        <p:txBody>
          <a:bodyPr/>
          <a:lstStyle/>
          <a:p>
            <a:r>
              <a:rPr lang="en-US" altLang="ja-JP" i="1" u="sng" dirty="0">
                <a:latin typeface="Times New Roman" panose="02020603050405020304" pitchFamily="18" charset="0"/>
                <a:cs typeface="Times New Roman" panose="02020603050405020304" pitchFamily="18" charset="0"/>
              </a:rPr>
              <a:t>L</a:t>
            </a:r>
            <a:r>
              <a:rPr kumimoji="1" lang="en-US" altLang="ja-JP" i="1" u="sng" dirty="0" smtClean="0">
                <a:latin typeface="Times New Roman" panose="02020603050405020304" pitchFamily="18" charset="0"/>
                <a:cs typeface="Times New Roman" panose="02020603050405020304" pitchFamily="18" charset="0"/>
              </a:rPr>
              <a:t>ow energy </a:t>
            </a:r>
            <a:endParaRPr kumimoji="1" lang="ja-JP" altLang="en-US" i="1" u="sng" dirty="0">
              <a:latin typeface="Times New Roman" panose="02020603050405020304" pitchFamily="18" charset="0"/>
              <a:cs typeface="Times New Roman" panose="02020603050405020304" pitchFamily="18" charset="0"/>
            </a:endParaRPr>
          </a:p>
        </p:txBody>
      </p:sp>
      <p:sp>
        <p:nvSpPr>
          <p:cNvPr id="7" name="コンテンツ プレースホルダー 6"/>
          <p:cNvSpPr>
            <a:spLocks noGrp="1"/>
          </p:cNvSpPr>
          <p:nvPr>
            <p:ph sz="half" idx="2"/>
          </p:nvPr>
        </p:nvSpPr>
        <p:spPr>
          <a:xfrm>
            <a:off x="664272" y="1014693"/>
            <a:ext cx="3549919" cy="4976096"/>
          </a:xfrm>
        </p:spPr>
        <p:txBody>
          <a:bodyPr/>
          <a:lstStyle/>
          <a:p>
            <a:r>
              <a:rPr kumimoji="1" lang="en-US" altLang="ja-JP" i="1" u="sng" dirty="0" smtClean="0">
                <a:latin typeface="Times New Roman" panose="02020603050405020304" pitchFamily="18" charset="0"/>
                <a:cs typeface="Times New Roman" panose="02020603050405020304" pitchFamily="18" charset="0"/>
              </a:rPr>
              <a:t>High energy </a:t>
            </a:r>
            <a:endParaRPr kumimoji="1" lang="ja-JP" altLang="en-US" i="1" u="sng" dirty="0">
              <a:latin typeface="Times New Roman" panose="02020603050405020304" pitchFamily="18" charset="0"/>
              <a:cs typeface="Times New Roman" panose="02020603050405020304" pitchFamily="18" charset="0"/>
            </a:endParaRPr>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5" name="スライド番号プレースホルダー 4"/>
          <p:cNvSpPr>
            <a:spLocks noGrp="1"/>
          </p:cNvSpPr>
          <p:nvPr>
            <p:ph type="sldNum" sz="quarter" idx="12"/>
          </p:nvPr>
        </p:nvSpPr>
        <p:spPr/>
        <p:txBody>
          <a:bodyPr/>
          <a:lstStyle/>
          <a:p>
            <a:fld id="{B8AC27C6-891D-491E-A0F5-CBCE4526051B}" type="slidenum">
              <a:rPr kumimoji="1" lang="ja-JP" altLang="en-US" smtClean="0"/>
              <a:t>6</a:t>
            </a:fld>
            <a:endParaRPr kumimoji="1" lang="ja-JP" altLang="en-US"/>
          </a:p>
        </p:txBody>
      </p:sp>
      <p:pic>
        <p:nvPicPr>
          <p:cNvPr id="9" name="図 8"/>
          <p:cNvPicPr>
            <a:picLocks noChangeAspect="1"/>
          </p:cNvPicPr>
          <p:nvPr/>
        </p:nvPicPr>
        <p:blipFill>
          <a:blip r:embed="rId4"/>
          <a:stretch>
            <a:fillRect/>
          </a:stretch>
        </p:blipFill>
        <p:spPr>
          <a:xfrm>
            <a:off x="4848225" y="3339148"/>
            <a:ext cx="3352800" cy="2804217"/>
          </a:xfrm>
          <a:prstGeom prst="rect">
            <a:avLst/>
          </a:prstGeom>
        </p:spPr>
      </p:pic>
      <p:sp>
        <p:nvSpPr>
          <p:cNvPr id="10" name="正方形/長方形 9"/>
          <p:cNvSpPr/>
          <p:nvPr/>
        </p:nvSpPr>
        <p:spPr>
          <a:xfrm>
            <a:off x="4596270" y="2138820"/>
            <a:ext cx="3794603" cy="1200329"/>
          </a:xfrm>
          <a:prstGeom prst="rect">
            <a:avLst/>
          </a:prstGeom>
        </p:spPr>
        <p:txBody>
          <a:bodyPr wrap="square">
            <a:spAutoFit/>
          </a:bodyPr>
          <a:lstStyle/>
          <a:p>
            <a:r>
              <a:rPr lang="en-US" altLang="ja-JP" dirty="0"/>
              <a:t>Possible experimental arrangements; detection of formation by K. Nagamine appeared in USM </a:t>
            </a:r>
            <a:r>
              <a:rPr lang="en-US" altLang="ja-JP" dirty="0" smtClean="0"/>
              <a:t>2013 at Matsue </a:t>
            </a:r>
            <a:r>
              <a:rPr lang="en-US" altLang="ja-JP" dirty="0"/>
              <a:t/>
            </a:r>
            <a:br>
              <a:rPr lang="en-US" altLang="ja-JP" dirty="0"/>
            </a:br>
            <a:r>
              <a:rPr lang="en-US" altLang="ja-JP" dirty="0"/>
              <a:t>   </a:t>
            </a:r>
            <a:r>
              <a:rPr lang="en-US" altLang="ja-JP" dirty="0" smtClean="0">
                <a:latin typeface="Symbol" panose="05050102010706020507" pitchFamily="18" charset="2"/>
              </a:rPr>
              <a:t> </a:t>
            </a:r>
            <a:r>
              <a:rPr lang="en-US" altLang="ja-JP" dirty="0">
                <a:latin typeface="Symbol" panose="05050102010706020507" pitchFamily="18" charset="2"/>
              </a:rPr>
              <a:t>m- </a:t>
            </a:r>
            <a:r>
              <a:rPr lang="en-US" altLang="ja-JP" dirty="0"/>
              <a:t>+ Mu </a:t>
            </a:r>
            <a:r>
              <a:rPr lang="ja-JP" altLang="en-US" dirty="0"/>
              <a:t>　</a:t>
            </a:r>
            <a:r>
              <a:rPr lang="en-US" altLang="ja-JP" dirty="0"/>
              <a:t>-&gt; </a:t>
            </a:r>
            <a:r>
              <a:rPr lang="ja-JP" altLang="en-US" dirty="0"/>
              <a:t>　</a:t>
            </a:r>
            <a:r>
              <a:rPr lang="en-US" altLang="ja-JP" dirty="0">
                <a:latin typeface="Symbol" panose="05050102010706020507" pitchFamily="18" charset="2"/>
              </a:rPr>
              <a:t>(</a:t>
            </a:r>
            <a:r>
              <a:rPr lang="en-US" altLang="ja-JP" dirty="0" err="1">
                <a:latin typeface="Symbol" panose="05050102010706020507" pitchFamily="18" charset="2"/>
              </a:rPr>
              <a:t>m+m</a:t>
            </a:r>
            <a:r>
              <a:rPr lang="en-US" altLang="ja-JP" dirty="0">
                <a:latin typeface="Symbol" panose="05050102010706020507" pitchFamily="18" charset="2"/>
              </a:rPr>
              <a:t>-</a:t>
            </a:r>
            <a:r>
              <a:rPr lang="en-US" altLang="ja-JP" dirty="0"/>
              <a:t>) + e- </a:t>
            </a:r>
            <a:endParaRPr lang="ja-JP" altLang="en-US" dirty="0"/>
          </a:p>
        </p:txBody>
      </p:sp>
      <p:pic>
        <p:nvPicPr>
          <p:cNvPr id="3" name="図 2"/>
          <p:cNvPicPr>
            <a:picLocks noChangeAspect="1"/>
          </p:cNvPicPr>
          <p:nvPr/>
        </p:nvPicPr>
        <p:blipFill>
          <a:blip r:embed="rId5"/>
          <a:stretch>
            <a:fillRect/>
          </a:stretch>
        </p:blipFill>
        <p:spPr>
          <a:xfrm>
            <a:off x="834895" y="4307667"/>
            <a:ext cx="3188943" cy="2345222"/>
          </a:xfrm>
          <a:prstGeom prst="rect">
            <a:avLst/>
          </a:prstGeom>
        </p:spPr>
      </p:pic>
      <p:pic>
        <p:nvPicPr>
          <p:cNvPr id="8" name="図 7"/>
          <p:cNvPicPr>
            <a:picLocks noChangeAspect="1"/>
          </p:cNvPicPr>
          <p:nvPr/>
        </p:nvPicPr>
        <p:blipFill>
          <a:blip r:embed="rId6"/>
          <a:stretch>
            <a:fillRect/>
          </a:stretch>
        </p:blipFill>
        <p:spPr>
          <a:xfrm>
            <a:off x="822369" y="1494964"/>
            <a:ext cx="3359218" cy="2334466"/>
          </a:xfrm>
          <a:prstGeom prst="rect">
            <a:avLst/>
          </a:prstGeom>
        </p:spPr>
      </p:pic>
      <p:sp>
        <p:nvSpPr>
          <p:cNvPr id="11" name="正方形/長方形 10"/>
          <p:cNvSpPr/>
          <p:nvPr/>
        </p:nvSpPr>
        <p:spPr>
          <a:xfrm>
            <a:off x="746172" y="4004320"/>
            <a:ext cx="3359218" cy="278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Dimeson relativistic atom complex</a:t>
            </a:r>
            <a:endParaRPr kumimoji="1" lang="ja-JP" altLang="en-US" sz="1600" dirty="0"/>
          </a:p>
        </p:txBody>
      </p:sp>
      <p:sp>
        <p:nvSpPr>
          <p:cNvPr id="12" name="正方形/長方形 11"/>
          <p:cNvSpPr/>
          <p:nvPr/>
        </p:nvSpPr>
        <p:spPr>
          <a:xfrm>
            <a:off x="822369" y="1523802"/>
            <a:ext cx="3043024" cy="2129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Heavy </a:t>
            </a:r>
            <a:r>
              <a:rPr kumimoji="1" lang="en-US" altLang="ja-JP" sz="1600" dirty="0" smtClean="0"/>
              <a:t>Photon</a:t>
            </a:r>
            <a:r>
              <a:rPr kumimoji="1" lang="en-US" altLang="ja-JP" dirty="0" smtClean="0"/>
              <a:t> Sear</a:t>
            </a:r>
            <a:endParaRPr kumimoji="1" lang="ja-JP" altLang="en-US" dirty="0"/>
          </a:p>
        </p:txBody>
      </p:sp>
      <p:sp>
        <p:nvSpPr>
          <p:cNvPr id="13" name="正方形/長方形 12"/>
          <p:cNvSpPr/>
          <p:nvPr/>
        </p:nvSpPr>
        <p:spPr>
          <a:xfrm>
            <a:off x="4732884" y="1494964"/>
            <a:ext cx="2186609" cy="27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K. Nagamine</a:t>
            </a:r>
            <a:endParaRPr kumimoji="1" lang="ja-JP" altLang="en-US" dirty="0"/>
          </a:p>
        </p:txBody>
      </p:sp>
      <p:sp>
        <p:nvSpPr>
          <p:cNvPr id="14" name="円/楕円 13"/>
          <p:cNvSpPr/>
          <p:nvPr/>
        </p:nvSpPr>
        <p:spPr>
          <a:xfrm>
            <a:off x="4596270" y="3552134"/>
            <a:ext cx="3919080" cy="2591232"/>
          </a:xfrm>
          <a:prstGeom prst="ellipse">
            <a:avLst/>
          </a:prstGeom>
          <a:noFill/>
          <a:ln w="28575">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081030463"/>
      </p:ext>
    </p:extLst>
  </p:cSld>
  <p:clrMapOvr>
    <a:masterClrMapping/>
  </p:clrMapOvr>
  <mc:AlternateContent xmlns:mc="http://schemas.openxmlformats.org/markup-compatibility/2006" xmlns:p14="http://schemas.microsoft.com/office/powerpoint/2010/main">
    <mc:Choice Requires="p14">
      <p:transition spd="slow" p14:dur="2000" advTm="134247"/>
    </mc:Choice>
    <mc:Fallback xmlns="">
      <p:transition spd="slow" advTm="134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350" y="212726"/>
            <a:ext cx="8877300" cy="1325563"/>
          </a:xfrm>
        </p:spPr>
        <p:txBody>
          <a:bodyPr>
            <a:normAutofit fontScale="90000"/>
          </a:bodyPr>
          <a:lstStyle/>
          <a:p>
            <a:pPr algn="ctr"/>
            <a:r>
              <a:rPr lang="ja-JP" altLang="en-US" dirty="0" smtClean="0"/>
              <a:t>低速・高輝度化の研究</a:t>
            </a:r>
            <a:r>
              <a:rPr lang="en-US" altLang="ja-JP" dirty="0" smtClean="0"/>
              <a:t/>
            </a:r>
            <a:br>
              <a:rPr lang="en-US" altLang="ja-JP" dirty="0" smtClean="0"/>
            </a:br>
            <a:r>
              <a:rPr lang="en-US" altLang="ja-JP" dirty="0" smtClean="0"/>
              <a:t>Low energy and high brightness for muons </a:t>
            </a:r>
            <a:endParaRPr kumimoji="1" lang="ja-JP" altLang="en-US" dirty="0"/>
          </a:p>
        </p:txBody>
      </p:sp>
      <p:sp>
        <p:nvSpPr>
          <p:cNvPr id="5" name="コンテンツ プレースホルダー 4"/>
          <p:cNvSpPr>
            <a:spLocks noGrp="1"/>
          </p:cNvSpPr>
          <p:nvPr>
            <p:ph sz="half" idx="1"/>
          </p:nvPr>
        </p:nvSpPr>
        <p:spPr/>
        <p:txBody>
          <a:bodyPr/>
          <a:lstStyle/>
          <a:p>
            <a:r>
              <a:rPr lang="ja-JP" altLang="en-US" dirty="0" smtClean="0"/>
              <a:t>素粒子物理・基礎物理（</a:t>
            </a:r>
            <a:r>
              <a:rPr lang="en-US" altLang="ja-JP" dirty="0" smtClean="0"/>
              <a:t>BSM, BASIC &amp; QUANTUM PHYSICS)</a:t>
            </a:r>
          </a:p>
          <a:p>
            <a:r>
              <a:rPr kumimoji="1" lang="en-US" altLang="ja-JP" dirty="0" smtClean="0"/>
              <a:t>MLF– g-2/EDM</a:t>
            </a:r>
          </a:p>
          <a:p>
            <a:r>
              <a:rPr lang="en-US" altLang="ja-JP" dirty="0" smtClean="0"/>
              <a:t>PSI -- MUSE</a:t>
            </a:r>
            <a:endParaRPr kumimoji="1" lang="ja-JP" altLang="en-US" dirty="0"/>
          </a:p>
        </p:txBody>
      </p:sp>
      <p:sp>
        <p:nvSpPr>
          <p:cNvPr id="6" name="コンテンツ プレースホルダー 5"/>
          <p:cNvSpPr>
            <a:spLocks noGrp="1"/>
          </p:cNvSpPr>
          <p:nvPr>
            <p:ph sz="half" idx="2"/>
          </p:nvPr>
        </p:nvSpPr>
        <p:spPr/>
        <p:txBody>
          <a:bodyPr/>
          <a:lstStyle/>
          <a:p>
            <a:r>
              <a:rPr kumimoji="1" lang="en-US" altLang="ja-JP" dirty="0" smtClean="0"/>
              <a:t>ILC beyond </a:t>
            </a:r>
          </a:p>
          <a:p>
            <a:r>
              <a:rPr kumimoji="1" lang="ja-JP" altLang="en-US" dirty="0" smtClean="0"/>
              <a:t>ミューオンコライダー</a:t>
            </a:r>
            <a:r>
              <a:rPr kumimoji="1" lang="en-US" altLang="ja-JP" dirty="0" smtClean="0"/>
              <a:t>(Muon collider)</a:t>
            </a:r>
          </a:p>
          <a:p>
            <a:r>
              <a:rPr lang="en-US" altLang="ja-JP" dirty="0" smtClean="0"/>
              <a:t>MICE Ionization cooling</a:t>
            </a:r>
          </a:p>
          <a:p>
            <a:r>
              <a:rPr kumimoji="1" lang="en-US" altLang="ja-JP" dirty="0" smtClean="0"/>
              <a:t>MAP Helical cooling </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Y-K 28 Dec 2017</a:t>
            </a:r>
            <a:endParaRPr kumimoji="1" lang="ja-JP" altLang="en-US"/>
          </a:p>
        </p:txBody>
      </p:sp>
      <p:sp>
        <p:nvSpPr>
          <p:cNvPr id="7" name="スライド番号プレースホルダー 6"/>
          <p:cNvSpPr>
            <a:spLocks noGrp="1"/>
          </p:cNvSpPr>
          <p:nvPr>
            <p:ph type="sldNum" sz="quarter" idx="12"/>
          </p:nvPr>
        </p:nvSpPr>
        <p:spPr/>
        <p:txBody>
          <a:bodyPr/>
          <a:lstStyle/>
          <a:p>
            <a:fld id="{95947CB1-1C4A-434E-88C7-A3AC01F99796}" type="slidenum">
              <a:rPr kumimoji="1" lang="ja-JP" altLang="en-US" smtClean="0"/>
              <a:t>7</a:t>
            </a:fld>
            <a:endParaRPr kumimoji="1" lang="ja-JP" altLang="en-US"/>
          </a:p>
        </p:txBody>
      </p:sp>
    </p:spTree>
    <p:extLst>
      <p:ext uri="{BB962C8B-B14F-4D97-AF65-F5344CB8AC3E}">
        <p14:creationId xmlns:p14="http://schemas.microsoft.com/office/powerpoint/2010/main" val="202326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82" y="104936"/>
            <a:ext cx="8757941" cy="838587"/>
          </a:xfrm>
        </p:spPr>
        <p:txBody>
          <a:bodyPr>
            <a:normAutofit fontScale="90000"/>
          </a:bodyPr>
          <a:lstStyle/>
          <a:p>
            <a:r>
              <a:rPr lang="en-US" altLang="ja-JP" sz="3600" b="1" i="1" dirty="0" smtClean="0"/>
              <a:t>Bright </a:t>
            </a:r>
            <a:r>
              <a:rPr lang="en-US" altLang="ja-JP" sz="3600" b="1" i="1" dirty="0"/>
              <a:t>muon </a:t>
            </a:r>
            <a:r>
              <a:rPr lang="en-US" altLang="ja-JP" sz="3600" b="1" i="1" dirty="0" smtClean="0"/>
              <a:t>sources at </a:t>
            </a:r>
            <a:r>
              <a:rPr lang="en-US" altLang="ja-JP" sz="3600" b="1" i="1" dirty="0" smtClean="0">
                <a:solidFill>
                  <a:srgbClr val="BD07A7"/>
                </a:solidFill>
              </a:rPr>
              <a:t>low energy  </a:t>
            </a:r>
            <a:r>
              <a:rPr lang="en-US" altLang="ja-JP" sz="3600" b="1" i="1" dirty="0" err="1" smtClean="0">
                <a:solidFill>
                  <a:srgbClr val="BD07A7"/>
                </a:solidFill>
              </a:rPr>
              <a:t>H</a:t>
            </a:r>
            <a:r>
              <a:rPr lang="en-US" altLang="ja-JP" sz="3600" b="1" i="1" dirty="0" err="1" smtClean="0">
                <a:solidFill>
                  <a:srgbClr val="BD07A7"/>
                </a:solidFill>
                <a:latin typeface="Symbol" panose="05050102010706020507" pitchFamily="18" charset="2"/>
              </a:rPr>
              <a:t>m</a:t>
            </a:r>
            <a:r>
              <a:rPr lang="en-US" altLang="ja-JP" sz="3600" b="1" i="1" dirty="0" smtClean="0">
                <a:solidFill>
                  <a:srgbClr val="BD07A7"/>
                </a:solidFill>
                <a:latin typeface="Symbol" panose="05050102010706020507" pitchFamily="18" charset="2"/>
              </a:rPr>
              <a:t>, </a:t>
            </a:r>
            <a:r>
              <a:rPr lang="en-US" altLang="ja-JP" sz="3600" b="1" i="1" dirty="0" err="1" smtClean="0">
                <a:solidFill>
                  <a:srgbClr val="BD07A7"/>
                </a:solidFill>
                <a:latin typeface="+mn-lt"/>
              </a:rPr>
              <a:t>D</a:t>
            </a:r>
            <a:r>
              <a:rPr lang="en-US" altLang="ja-JP" sz="3600" b="1" i="1" dirty="0" err="1" smtClean="0">
                <a:solidFill>
                  <a:srgbClr val="BD07A7"/>
                </a:solidFill>
                <a:latin typeface="Symbol" panose="05050102010706020507" pitchFamily="18" charset="2"/>
              </a:rPr>
              <a:t>m</a:t>
            </a:r>
            <a:r>
              <a:rPr lang="en-US" altLang="ja-JP" sz="3600" b="1" i="1" dirty="0" smtClean="0">
                <a:solidFill>
                  <a:srgbClr val="BD07A7"/>
                </a:solidFill>
                <a:latin typeface="+mn-lt"/>
              </a:rPr>
              <a:t>, He</a:t>
            </a:r>
            <a:r>
              <a:rPr lang="en-US" altLang="ja-JP" sz="3600" b="1" i="1" dirty="0" smtClean="0">
                <a:solidFill>
                  <a:srgbClr val="BD07A7"/>
                </a:solidFill>
                <a:latin typeface="Symbol" panose="05050102010706020507" pitchFamily="18" charset="2"/>
              </a:rPr>
              <a:t>m, </a:t>
            </a:r>
            <a:r>
              <a:rPr lang="en-US" altLang="ja-JP" sz="3600" b="1" i="1" dirty="0" smtClean="0">
                <a:latin typeface="Cambria Math" panose="02040503050406030204" pitchFamily="18" charset="0"/>
                <a:ea typeface="Cambria Math" panose="02040503050406030204" pitchFamily="18" charset="0"/>
              </a:rPr>
              <a:t>experiments</a:t>
            </a:r>
            <a:r>
              <a:rPr lang="en-US" altLang="ja-JP" sz="3600" b="1" i="1" dirty="0" smtClean="0">
                <a:latin typeface="Symbol" panose="05050102010706020507" pitchFamily="18" charset="2"/>
              </a:rPr>
              <a:t> </a:t>
            </a:r>
            <a:endParaRPr kumimoji="1" lang="ja-JP" altLang="en-US" b="1" i="1" dirty="0">
              <a:latin typeface="Symbol" panose="05050102010706020507" pitchFamily="18" charset="2"/>
            </a:endParaRPr>
          </a:p>
        </p:txBody>
      </p:sp>
      <p:pic>
        <p:nvPicPr>
          <p:cNvPr id="6" name="コンテンツ プレースホルダー 5"/>
          <p:cNvPicPr>
            <a:picLocks noGrp="1" noChangeAspect="1"/>
          </p:cNvPicPr>
          <p:nvPr>
            <p:ph sz="half" idx="1"/>
          </p:nvPr>
        </p:nvPicPr>
        <p:blipFill>
          <a:blip r:embed="rId2"/>
          <a:stretch>
            <a:fillRect/>
          </a:stretch>
        </p:blipFill>
        <p:spPr>
          <a:xfrm>
            <a:off x="179583" y="1188683"/>
            <a:ext cx="4236579" cy="3319521"/>
          </a:xfrm>
          <a:prstGeom prst="rect">
            <a:avLst/>
          </a:prstGeom>
        </p:spPr>
      </p:pic>
      <p:pic>
        <p:nvPicPr>
          <p:cNvPr id="7" name="コンテンツ プレースホルダー 6"/>
          <p:cNvPicPr>
            <a:picLocks noGrp="1" noChangeAspect="1"/>
          </p:cNvPicPr>
          <p:nvPr>
            <p:ph sz="half" idx="2"/>
          </p:nvPr>
        </p:nvPicPr>
        <p:blipFill>
          <a:blip r:embed="rId3"/>
          <a:stretch>
            <a:fillRect/>
          </a:stretch>
        </p:blipFill>
        <p:spPr>
          <a:xfrm>
            <a:off x="4784651" y="1188683"/>
            <a:ext cx="3886200" cy="4083921"/>
          </a:xfrm>
          <a:prstGeom prst="rect">
            <a:avLst/>
          </a:prstGeom>
        </p:spPr>
      </p:pic>
      <p:sp>
        <p:nvSpPr>
          <p:cNvPr id="5" name="スライド番号プレースホルダー 4"/>
          <p:cNvSpPr>
            <a:spLocks noGrp="1"/>
          </p:cNvSpPr>
          <p:nvPr>
            <p:ph type="sldNum" sz="quarter" idx="12"/>
          </p:nvPr>
        </p:nvSpPr>
        <p:spPr/>
        <p:txBody>
          <a:bodyPr/>
          <a:lstStyle/>
          <a:p>
            <a:fld id="{F4380E0F-6B37-4203-A832-21803B272FEC}" type="slidenum">
              <a:rPr kumimoji="1" lang="ja-JP" altLang="en-US" smtClean="0"/>
              <a:t>8</a:t>
            </a:fld>
            <a:endParaRPr kumimoji="1" lang="ja-JP" altLang="en-US"/>
          </a:p>
        </p:txBody>
      </p:sp>
      <p:sp>
        <p:nvSpPr>
          <p:cNvPr id="8" name="角丸四角形 7"/>
          <p:cNvSpPr/>
          <p:nvPr/>
        </p:nvSpPr>
        <p:spPr>
          <a:xfrm>
            <a:off x="723014" y="4912242"/>
            <a:ext cx="3693148" cy="1444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PSI</a:t>
            </a:r>
            <a:r>
              <a:rPr kumimoji="1" lang="ja-JP" altLang="en-US" dirty="0" smtClean="0"/>
              <a:t>　</a:t>
            </a:r>
            <a:r>
              <a:rPr kumimoji="1" lang="ja-JP" altLang="en-US" b="1" dirty="0" smtClean="0"/>
              <a:t>⇒</a:t>
            </a:r>
            <a:endParaRPr kumimoji="1" lang="ja-JP" altLang="en-US" b="1" dirty="0"/>
          </a:p>
        </p:txBody>
      </p:sp>
      <p:sp>
        <p:nvSpPr>
          <p:cNvPr id="3" name="右矢印 2"/>
          <p:cNvSpPr/>
          <p:nvPr/>
        </p:nvSpPr>
        <p:spPr>
          <a:xfrm rot="10800000">
            <a:off x="7209613" y="1433263"/>
            <a:ext cx="491613" cy="31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885471" y="1263871"/>
            <a:ext cx="1052052" cy="653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Anti-cyclotron</a:t>
            </a:r>
            <a:endParaRPr kumimoji="1" lang="ja-JP" altLang="en-US" dirty="0"/>
          </a:p>
        </p:txBody>
      </p:sp>
      <p:sp>
        <p:nvSpPr>
          <p:cNvPr id="9" name="フッター プレースホルダー 8"/>
          <p:cNvSpPr>
            <a:spLocks noGrp="1"/>
          </p:cNvSpPr>
          <p:nvPr>
            <p:ph type="ftr" sz="quarter" idx="11"/>
          </p:nvPr>
        </p:nvSpPr>
        <p:spPr/>
        <p:txBody>
          <a:bodyPr/>
          <a:lstStyle/>
          <a:p>
            <a:r>
              <a:rPr kumimoji="1" lang="de-DE" altLang="ja-JP" smtClean="0"/>
              <a:t>Y-K 28 Dec 2017</a:t>
            </a:r>
            <a:endParaRPr kumimoji="1" lang="ja-JP" altLang="en-US"/>
          </a:p>
        </p:txBody>
      </p:sp>
      <p:sp>
        <p:nvSpPr>
          <p:cNvPr id="11" name="正方形/長方形 10"/>
          <p:cNvSpPr/>
          <p:nvPr/>
        </p:nvSpPr>
        <p:spPr>
          <a:xfrm>
            <a:off x="2297871" y="1855125"/>
            <a:ext cx="1133817" cy="74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MeV -&gt; keV</a:t>
            </a:r>
            <a:endParaRPr kumimoji="1" lang="ja-JP" altLang="en-US" sz="1600" dirty="0"/>
          </a:p>
        </p:txBody>
      </p:sp>
      <p:sp>
        <p:nvSpPr>
          <p:cNvPr id="12" name="正方形/長方形 11"/>
          <p:cNvSpPr/>
          <p:nvPr/>
        </p:nvSpPr>
        <p:spPr>
          <a:xfrm>
            <a:off x="4653550" y="3442946"/>
            <a:ext cx="833677" cy="4139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 keV</a:t>
            </a:r>
            <a:endParaRPr kumimoji="1" lang="ja-JP" altLang="en-US" dirty="0"/>
          </a:p>
        </p:txBody>
      </p:sp>
      <p:sp>
        <p:nvSpPr>
          <p:cNvPr id="13" name="正方形/長方形 12"/>
          <p:cNvSpPr/>
          <p:nvPr/>
        </p:nvSpPr>
        <p:spPr>
          <a:xfrm>
            <a:off x="3940078" y="1009756"/>
            <a:ext cx="1655101" cy="5082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100 MeV/c pion</a:t>
            </a:r>
            <a:endParaRPr kumimoji="1" lang="ja-JP" altLang="en-US" dirty="0"/>
          </a:p>
        </p:txBody>
      </p:sp>
      <p:sp>
        <p:nvSpPr>
          <p:cNvPr id="15" name="テキスト ボックス 14"/>
          <p:cNvSpPr txBox="1"/>
          <p:nvPr/>
        </p:nvSpPr>
        <p:spPr>
          <a:xfrm>
            <a:off x="6636485" y="5311130"/>
            <a:ext cx="1775012" cy="646331"/>
          </a:xfrm>
          <a:prstGeom prst="rect">
            <a:avLst/>
          </a:prstGeom>
          <a:solidFill>
            <a:srgbClr val="FF0000"/>
          </a:solidFill>
        </p:spPr>
        <p:txBody>
          <a:bodyPr wrap="square" rtlCol="0">
            <a:spAutoFit/>
          </a:bodyPr>
          <a:lstStyle/>
          <a:p>
            <a:r>
              <a:rPr kumimoji="1" lang="en-US" altLang="ja-JP" u="sng" dirty="0" smtClean="0"/>
              <a:t>a few keV with a frictional cooling</a:t>
            </a:r>
            <a:endParaRPr kumimoji="1" lang="ja-JP" altLang="en-US" u="sng" dirty="0"/>
          </a:p>
        </p:txBody>
      </p:sp>
      <p:cxnSp>
        <p:nvCxnSpPr>
          <p:cNvPr id="17" name="直線矢印コネクタ 16"/>
          <p:cNvCxnSpPr/>
          <p:nvPr/>
        </p:nvCxnSpPr>
        <p:spPr>
          <a:xfrm flipV="1">
            <a:off x="7110805" y="3442946"/>
            <a:ext cx="268941" cy="1868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121562" y="3205779"/>
            <a:ext cx="579664" cy="2105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487227" y="6166338"/>
            <a:ext cx="2589973" cy="646331"/>
          </a:xfrm>
          <a:prstGeom prst="rect">
            <a:avLst/>
          </a:prstGeom>
          <a:noFill/>
        </p:spPr>
        <p:txBody>
          <a:bodyPr wrap="square" rtlCol="0">
            <a:spAutoFit/>
          </a:bodyPr>
          <a:lstStyle/>
          <a:p>
            <a:r>
              <a:rPr kumimoji="1" lang="en-US" altLang="ja-JP" dirty="0" err="1" smtClean="0"/>
              <a:t>hep-ph</a:t>
            </a:r>
            <a:r>
              <a:rPr kumimoji="1" lang="en-US" altLang="ja-JP" dirty="0" smtClean="0"/>
              <a:t> </a:t>
            </a:r>
            <a:r>
              <a:rPr kumimoji="1" lang="en-US" altLang="ja-JP" dirty="0" err="1" smtClean="0"/>
              <a:t>arXiv</a:t>
            </a:r>
            <a:r>
              <a:rPr kumimoji="1" lang="en-US" altLang="ja-JP" dirty="0" smtClean="0"/>
              <a:t> 502.05314v1 18 Feb 2015</a:t>
            </a:r>
            <a:endParaRPr kumimoji="1" lang="ja-JP" altLang="en-US" dirty="0"/>
          </a:p>
        </p:txBody>
      </p:sp>
    </p:spTree>
    <p:extLst>
      <p:ext uri="{BB962C8B-B14F-4D97-AF65-F5344CB8AC3E}">
        <p14:creationId xmlns:p14="http://schemas.microsoft.com/office/powerpoint/2010/main" val="3561400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6498818" y="3467949"/>
            <a:ext cx="2386750" cy="540355"/>
          </a:xfrm>
        </p:spPr>
        <p:txBody>
          <a:bodyPr>
            <a:noAutofit/>
          </a:bodyPr>
          <a:lstStyle/>
          <a:p>
            <a:r>
              <a:rPr lang="en-US" altLang="ja-JP" sz="2400" b="1" i="1" dirty="0">
                <a:solidFill>
                  <a:srgbClr val="FF00FF"/>
                </a:solidFill>
              </a:rPr>
              <a:t>Frictional cooling </a:t>
            </a:r>
            <a:endParaRPr lang="ja-JP" altLang="en-US" sz="2400" b="1" i="1" dirty="0"/>
          </a:p>
        </p:txBody>
      </p:sp>
      <p:pic>
        <p:nvPicPr>
          <p:cNvPr id="4" name="Picture 2"/>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bwMode="auto">
          <a:xfrm>
            <a:off x="191863" y="2566000"/>
            <a:ext cx="4895696" cy="3186431"/>
          </a:xfrm>
          <a:prstGeom prst="rect">
            <a:avLst/>
          </a:prstGeom>
          <a:noFill/>
          <a:ln>
            <a:noFill/>
          </a:ln>
          <a:extLst/>
        </p:spPr>
      </p:pic>
      <p:sp>
        <p:nvSpPr>
          <p:cNvPr id="3" name="スライド番号プレースホルダー 2"/>
          <p:cNvSpPr>
            <a:spLocks noGrp="1"/>
          </p:cNvSpPr>
          <p:nvPr>
            <p:ph type="sldNum" sz="quarter" idx="12"/>
          </p:nvPr>
        </p:nvSpPr>
        <p:spPr>
          <a:xfrm>
            <a:off x="6498818" y="6206581"/>
            <a:ext cx="2057400" cy="365125"/>
          </a:xfrm>
        </p:spPr>
        <p:txBody>
          <a:bodyPr/>
          <a:lstStyle/>
          <a:p>
            <a:fld id="{F4380E0F-6B37-4203-A832-21803B272FEC}" type="slidenum">
              <a:rPr kumimoji="1" lang="ja-JP" altLang="en-US" smtClean="0"/>
              <a:t>9</a:t>
            </a:fld>
            <a:endParaRPr kumimoji="1" lang="ja-JP" altLang="en-US"/>
          </a:p>
        </p:txBody>
      </p:sp>
      <p:sp>
        <p:nvSpPr>
          <p:cNvPr id="5" name="左右矢印 4"/>
          <p:cNvSpPr/>
          <p:nvPr/>
        </p:nvSpPr>
        <p:spPr>
          <a:xfrm>
            <a:off x="531900" y="5534024"/>
            <a:ext cx="709729" cy="185817"/>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左右矢印 5"/>
          <p:cNvSpPr/>
          <p:nvPr/>
        </p:nvSpPr>
        <p:spPr>
          <a:xfrm>
            <a:off x="2179662" y="3745226"/>
            <a:ext cx="802386" cy="207011"/>
          </a:xfrm>
          <a:prstGeom prst="lef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1 つの角を丸めた四角形 7"/>
          <p:cNvSpPr/>
          <p:nvPr/>
        </p:nvSpPr>
        <p:spPr>
          <a:xfrm>
            <a:off x="1913514" y="3506688"/>
            <a:ext cx="685800" cy="178308"/>
          </a:xfrm>
          <a:prstGeom prst="round1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MICE</a:t>
            </a:r>
            <a:endParaRPr lang="ja-JP" altLang="en-US" sz="1350" dirty="0"/>
          </a:p>
        </p:txBody>
      </p:sp>
      <p:grpSp>
        <p:nvGrpSpPr>
          <p:cNvPr id="11" name="グループ化 10"/>
          <p:cNvGrpSpPr/>
          <p:nvPr/>
        </p:nvGrpSpPr>
        <p:grpSpPr>
          <a:xfrm>
            <a:off x="8294469" y="2278216"/>
            <a:ext cx="775024" cy="813427"/>
            <a:chOff x="1609344" y="153499"/>
            <a:chExt cx="1362456" cy="1437557"/>
          </a:xfrm>
        </p:grpSpPr>
        <p:cxnSp>
          <p:nvCxnSpPr>
            <p:cNvPr id="12" name="直線矢印コネクタ 11"/>
            <p:cNvCxnSpPr/>
            <p:nvPr/>
          </p:nvCxnSpPr>
          <p:spPr>
            <a:xfrm flipH="1" flipV="1">
              <a:off x="1609344" y="246888"/>
              <a:ext cx="18288" cy="1344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609344" y="1581912"/>
              <a:ext cx="1362456" cy="9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874520" y="438912"/>
              <a:ext cx="690372" cy="88696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2219706" y="751904"/>
              <a:ext cx="112015" cy="99187"/>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右矢印 18"/>
            <p:cNvSpPr/>
            <p:nvPr/>
          </p:nvSpPr>
          <p:spPr>
            <a:xfrm rot="7478127">
              <a:off x="2418994" y="190789"/>
              <a:ext cx="401523" cy="32694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右矢印 19"/>
            <p:cNvSpPr/>
            <p:nvPr/>
          </p:nvSpPr>
          <p:spPr>
            <a:xfrm rot="18286552">
              <a:off x="1699290" y="1063695"/>
              <a:ext cx="458391" cy="38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pic>
        <p:nvPicPr>
          <p:cNvPr id="7" name="図 6"/>
          <p:cNvPicPr>
            <a:picLocks noChangeAspect="1"/>
          </p:cNvPicPr>
          <p:nvPr/>
        </p:nvPicPr>
        <p:blipFill>
          <a:blip r:embed="rId5"/>
          <a:stretch>
            <a:fillRect/>
          </a:stretch>
        </p:blipFill>
        <p:spPr>
          <a:xfrm>
            <a:off x="4667854" y="2197421"/>
            <a:ext cx="3240254" cy="584633"/>
          </a:xfrm>
          <a:prstGeom prst="rect">
            <a:avLst/>
          </a:prstGeom>
          <a:solidFill>
            <a:srgbClr val="FF0000"/>
          </a:solidFill>
        </p:spPr>
      </p:pic>
      <p:sp>
        <p:nvSpPr>
          <p:cNvPr id="10" name="正方形/長方形 9"/>
          <p:cNvSpPr/>
          <p:nvPr/>
        </p:nvSpPr>
        <p:spPr>
          <a:xfrm>
            <a:off x="6915225" y="2839169"/>
            <a:ext cx="1066887" cy="40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i="1" dirty="0"/>
              <a:t>T</a:t>
            </a:r>
            <a:r>
              <a:rPr lang="ja-JP" altLang="en-US" sz="1200" i="1" dirty="0"/>
              <a:t> </a:t>
            </a:r>
            <a:r>
              <a:rPr lang="en-US" altLang="ja-JP" sz="1200" i="1" dirty="0"/>
              <a:t>is</a:t>
            </a:r>
            <a:r>
              <a:rPr lang="ja-JP" altLang="en-US" sz="1200" i="1" dirty="0"/>
              <a:t> </a:t>
            </a:r>
            <a:r>
              <a:rPr lang="en-US" altLang="ja-JP" sz="1200" i="1" dirty="0"/>
              <a:t>kinetic</a:t>
            </a:r>
            <a:r>
              <a:rPr lang="ja-JP" altLang="en-US" sz="1200" i="1" dirty="0"/>
              <a:t> </a:t>
            </a:r>
            <a:r>
              <a:rPr lang="en-US" altLang="ja-JP" sz="1200" i="1" dirty="0"/>
              <a:t>energy</a:t>
            </a:r>
            <a:r>
              <a:rPr lang="ja-JP" altLang="en-US" sz="1200" i="1" dirty="0"/>
              <a:t> </a:t>
            </a:r>
          </a:p>
        </p:txBody>
      </p:sp>
      <p:sp>
        <p:nvSpPr>
          <p:cNvPr id="2" name="ストライプ矢印 1"/>
          <p:cNvSpPr/>
          <p:nvPr/>
        </p:nvSpPr>
        <p:spPr>
          <a:xfrm rot="5400000">
            <a:off x="6774684" y="3986227"/>
            <a:ext cx="530144" cy="462164"/>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ストライプ矢印 17"/>
          <p:cNvSpPr/>
          <p:nvPr/>
        </p:nvSpPr>
        <p:spPr>
          <a:xfrm rot="16200000">
            <a:off x="724219" y="2288050"/>
            <a:ext cx="334106" cy="31443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下カーブ矢印 20"/>
          <p:cNvSpPr/>
          <p:nvPr/>
        </p:nvSpPr>
        <p:spPr>
          <a:xfrm>
            <a:off x="2343150" y="1224613"/>
            <a:ext cx="4155668" cy="64884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4" name="正方形/長方形 23"/>
          <p:cNvSpPr/>
          <p:nvPr/>
        </p:nvSpPr>
        <p:spPr>
          <a:xfrm>
            <a:off x="5797832" y="85532"/>
            <a:ext cx="3317284" cy="523220"/>
          </a:xfrm>
          <a:prstGeom prst="rect">
            <a:avLst/>
          </a:prstGeom>
        </p:spPr>
        <p:txBody>
          <a:bodyPr wrap="square">
            <a:spAutoFit/>
          </a:bodyPr>
          <a:lstStyle/>
          <a:p>
            <a:r>
              <a:rPr lang="en-US" altLang="ja-JP" sz="1400" i="1" dirty="0" smtClean="0"/>
              <a:t>Strategy </a:t>
            </a:r>
            <a:r>
              <a:rPr lang="en-US" altLang="ja-JP" sz="1400" i="1" dirty="0"/>
              <a:t>for a true muonium production via </a:t>
            </a:r>
            <a:br>
              <a:rPr lang="en-US" altLang="ja-JP" sz="1400" i="1" dirty="0"/>
            </a:br>
            <a:r>
              <a:rPr lang="en-US" altLang="ja-JP" sz="1400" i="1" dirty="0">
                <a:solidFill>
                  <a:srgbClr val="FF00FF"/>
                </a:solidFill>
              </a:rPr>
              <a:t>a low energy collision </a:t>
            </a:r>
            <a:r>
              <a:rPr lang="en-US" altLang="ja-JP" sz="1400" i="1" dirty="0"/>
              <a:t>with </a:t>
            </a:r>
            <a:r>
              <a:rPr lang="en-US" altLang="ja-JP" sz="1400" i="1" dirty="0">
                <a:latin typeface="Symbol" panose="05050102010706020507" pitchFamily="18" charset="2"/>
              </a:rPr>
              <a:t>m</a:t>
            </a:r>
            <a:r>
              <a:rPr lang="en-US" altLang="ja-JP" sz="1400" i="1" dirty="0"/>
              <a:t>+ and </a:t>
            </a:r>
            <a:r>
              <a:rPr lang="en-US" altLang="ja-JP" sz="1400" i="1" dirty="0">
                <a:latin typeface="Symbol" panose="05050102010706020507" pitchFamily="18" charset="2"/>
              </a:rPr>
              <a:t>m</a:t>
            </a:r>
            <a:r>
              <a:rPr lang="en-US" altLang="ja-JP" sz="1400" i="1" dirty="0"/>
              <a:t>- </a:t>
            </a:r>
            <a:endParaRPr lang="ja-JP" altLang="en-US" sz="1400" i="1" dirty="0"/>
          </a:p>
        </p:txBody>
      </p:sp>
      <p:sp>
        <p:nvSpPr>
          <p:cNvPr id="33" name="角丸四角形 32"/>
          <p:cNvSpPr/>
          <p:nvPr/>
        </p:nvSpPr>
        <p:spPr>
          <a:xfrm>
            <a:off x="544804" y="106180"/>
            <a:ext cx="2149667" cy="56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Local density approx. for a free electron gas</a:t>
            </a:r>
            <a:endParaRPr kumimoji="1" lang="ja-JP" altLang="en-US" sz="1600" dirty="0"/>
          </a:p>
        </p:txBody>
      </p:sp>
      <p:cxnSp>
        <p:nvCxnSpPr>
          <p:cNvPr id="34" name="直線矢印コネクタ 33"/>
          <p:cNvCxnSpPr/>
          <p:nvPr/>
        </p:nvCxnSpPr>
        <p:spPr>
          <a:xfrm>
            <a:off x="1196943" y="2952750"/>
            <a:ext cx="0" cy="2438400"/>
          </a:xfrm>
          <a:prstGeom prst="straightConnector1">
            <a:avLst/>
          </a:prstGeom>
          <a:ln w="19050">
            <a:solidFill>
              <a:srgbClr val="FF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2257425" y="5812660"/>
            <a:ext cx="1847850" cy="3621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i="1" dirty="0" smtClean="0"/>
              <a:t>proportional to v</a:t>
            </a:r>
            <a:endParaRPr kumimoji="1" lang="ja-JP" altLang="en-US" sz="1600" b="1" i="1" dirty="0"/>
          </a:p>
        </p:txBody>
      </p:sp>
      <p:pic>
        <p:nvPicPr>
          <p:cNvPr id="38" name="図 37"/>
          <p:cNvPicPr>
            <a:picLocks noChangeAspect="1"/>
          </p:cNvPicPr>
          <p:nvPr/>
        </p:nvPicPr>
        <p:blipFill>
          <a:blip r:embed="rId6"/>
          <a:stretch>
            <a:fillRect/>
          </a:stretch>
        </p:blipFill>
        <p:spPr>
          <a:xfrm>
            <a:off x="5921614" y="4705485"/>
            <a:ext cx="1337605" cy="813543"/>
          </a:xfrm>
          <a:prstGeom prst="rect">
            <a:avLst/>
          </a:prstGeom>
        </p:spPr>
      </p:pic>
      <p:pic>
        <p:nvPicPr>
          <p:cNvPr id="39" name="図 38"/>
          <p:cNvPicPr>
            <a:picLocks noChangeAspect="1"/>
          </p:cNvPicPr>
          <p:nvPr/>
        </p:nvPicPr>
        <p:blipFill>
          <a:blip r:embed="rId7"/>
          <a:stretch>
            <a:fillRect/>
          </a:stretch>
        </p:blipFill>
        <p:spPr>
          <a:xfrm>
            <a:off x="7533332" y="4716243"/>
            <a:ext cx="1360818" cy="802785"/>
          </a:xfrm>
          <a:prstGeom prst="rect">
            <a:avLst/>
          </a:prstGeom>
        </p:spPr>
      </p:pic>
      <p:sp>
        <p:nvSpPr>
          <p:cNvPr id="40" name="正方形/長方形 39"/>
          <p:cNvSpPr/>
          <p:nvPr/>
        </p:nvSpPr>
        <p:spPr>
          <a:xfrm>
            <a:off x="6053956" y="6126112"/>
            <a:ext cx="2890791" cy="369332"/>
          </a:xfrm>
          <a:prstGeom prst="rect">
            <a:avLst/>
          </a:prstGeom>
        </p:spPr>
        <p:txBody>
          <a:bodyPr wrap="none">
            <a:spAutoFit/>
          </a:bodyPr>
          <a:lstStyle/>
          <a:p>
            <a:r>
              <a:rPr lang="en-US" altLang="ja-JP" dirty="0"/>
              <a:t>Frictional ECR </a:t>
            </a:r>
            <a:r>
              <a:rPr lang="en-US" altLang="ja-JP" dirty="0" err="1"/>
              <a:t>SHeet</a:t>
            </a:r>
            <a:r>
              <a:rPr lang="en-US" altLang="ja-JP" dirty="0"/>
              <a:t> – FRESH</a:t>
            </a:r>
          </a:p>
        </p:txBody>
      </p:sp>
      <p:cxnSp>
        <p:nvCxnSpPr>
          <p:cNvPr id="42" name="直線矢印コネクタ 41"/>
          <p:cNvCxnSpPr>
            <a:stCxn id="36" idx="3"/>
          </p:cNvCxnSpPr>
          <p:nvPr/>
        </p:nvCxnSpPr>
        <p:spPr>
          <a:xfrm flipV="1">
            <a:off x="4105275" y="2833136"/>
            <a:ext cx="2728856" cy="3160607"/>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53086" y="2029136"/>
            <a:ext cx="2450147" cy="334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i="1" dirty="0"/>
              <a:t>--Lindhard, Scharff (1954) </a:t>
            </a:r>
            <a:endParaRPr kumimoji="1" lang="ja-JP" altLang="en-US" sz="1600" dirty="0"/>
          </a:p>
        </p:txBody>
      </p:sp>
      <p:sp>
        <p:nvSpPr>
          <p:cNvPr id="15" name="角丸四角形 14"/>
          <p:cNvSpPr/>
          <p:nvPr/>
        </p:nvSpPr>
        <p:spPr>
          <a:xfrm>
            <a:off x="544804" y="1348893"/>
            <a:ext cx="1493449" cy="582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t>Dielectric </a:t>
            </a:r>
            <a:r>
              <a:rPr lang="en-US" altLang="ja-JP" sz="1600" dirty="0"/>
              <a:t>response</a:t>
            </a:r>
            <a:endParaRPr lang="ja-JP" altLang="en-US" sz="1600" dirty="0"/>
          </a:p>
        </p:txBody>
      </p:sp>
      <p:sp>
        <p:nvSpPr>
          <p:cNvPr id="22" name="角丸四角形 21"/>
          <p:cNvSpPr/>
          <p:nvPr/>
        </p:nvSpPr>
        <p:spPr>
          <a:xfrm>
            <a:off x="544804" y="728675"/>
            <a:ext cx="2467690" cy="560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t>Many </a:t>
            </a:r>
            <a:r>
              <a:rPr lang="en-US" altLang="ja-JP" sz="1600" dirty="0"/>
              <a:t>electrons configuration in matter </a:t>
            </a:r>
            <a:endParaRPr lang="ja-JP" altLang="en-US" sz="1600" dirty="0"/>
          </a:p>
        </p:txBody>
      </p:sp>
      <p:sp>
        <p:nvSpPr>
          <p:cNvPr id="25" name="正方形/長方形 24"/>
          <p:cNvSpPr/>
          <p:nvPr/>
        </p:nvSpPr>
        <p:spPr>
          <a:xfrm>
            <a:off x="634338" y="5884176"/>
            <a:ext cx="1135050" cy="422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&lt; 1 MeV/c</a:t>
            </a:r>
            <a:endParaRPr kumimoji="1" lang="ja-JP" altLang="en-US" dirty="0"/>
          </a:p>
        </p:txBody>
      </p:sp>
      <p:sp>
        <p:nvSpPr>
          <p:cNvPr id="35" name="角丸四角形 34"/>
          <p:cNvSpPr/>
          <p:nvPr/>
        </p:nvSpPr>
        <p:spPr>
          <a:xfrm>
            <a:off x="6302361" y="5684556"/>
            <a:ext cx="1776743" cy="360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Free electrons</a:t>
            </a:r>
            <a:endParaRPr kumimoji="1" lang="ja-JP" altLang="en-US" dirty="0"/>
          </a:p>
        </p:txBody>
      </p:sp>
      <p:sp>
        <p:nvSpPr>
          <p:cNvPr id="23" name="正方形/長方形 22"/>
          <p:cNvSpPr/>
          <p:nvPr/>
        </p:nvSpPr>
        <p:spPr>
          <a:xfrm>
            <a:off x="3203279" y="752468"/>
            <a:ext cx="2435410" cy="461665"/>
          </a:xfrm>
          <a:prstGeom prst="rect">
            <a:avLst/>
          </a:prstGeom>
        </p:spPr>
        <p:txBody>
          <a:bodyPr wrap="none">
            <a:spAutoFit/>
          </a:bodyPr>
          <a:lstStyle/>
          <a:p>
            <a:r>
              <a:rPr lang="en-US" altLang="ja-JP" sz="2400" b="1" i="1" u="sng" dirty="0" smtClean="0">
                <a:solidFill>
                  <a:srgbClr val="FF00FF"/>
                </a:solidFill>
              </a:rPr>
              <a:t>Frictional </a:t>
            </a:r>
            <a:r>
              <a:rPr lang="en-US" altLang="ja-JP" sz="2400" b="1" i="1" u="sng" dirty="0">
                <a:solidFill>
                  <a:srgbClr val="FF00FF"/>
                </a:solidFill>
              </a:rPr>
              <a:t>cooling </a:t>
            </a:r>
            <a:endParaRPr lang="ja-JP" altLang="en-US" sz="2400" b="1" i="1" u="sng" dirty="0">
              <a:solidFill>
                <a:srgbClr val="FF00FF"/>
              </a:solidFill>
            </a:endParaRPr>
          </a:p>
        </p:txBody>
      </p:sp>
      <p:sp>
        <p:nvSpPr>
          <p:cNvPr id="37" name="タイトル 12"/>
          <p:cNvSpPr txBox="1">
            <a:spLocks/>
          </p:cNvSpPr>
          <p:nvPr/>
        </p:nvSpPr>
        <p:spPr>
          <a:xfrm>
            <a:off x="6498818" y="1326499"/>
            <a:ext cx="2386750" cy="540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i="1" dirty="0" smtClean="0">
                <a:solidFill>
                  <a:srgbClr val="FF00FF"/>
                </a:solidFill>
              </a:rPr>
              <a:t>Frictional force </a:t>
            </a:r>
            <a:endParaRPr lang="ja-JP" altLang="en-US" sz="2800" b="1" i="1" dirty="0"/>
          </a:p>
        </p:txBody>
      </p:sp>
      <p:sp>
        <p:nvSpPr>
          <p:cNvPr id="26" name="下矢印 25"/>
          <p:cNvSpPr/>
          <p:nvPr/>
        </p:nvSpPr>
        <p:spPr>
          <a:xfrm>
            <a:off x="7325227" y="1791697"/>
            <a:ext cx="353228" cy="435928"/>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ッター プレースホルダー 26"/>
          <p:cNvSpPr>
            <a:spLocks noGrp="1"/>
          </p:cNvSpPr>
          <p:nvPr>
            <p:ph type="ftr" sz="quarter" idx="11"/>
          </p:nvPr>
        </p:nvSpPr>
        <p:spPr/>
        <p:txBody>
          <a:bodyPr/>
          <a:lstStyle/>
          <a:p>
            <a:r>
              <a:rPr kumimoji="1" lang="en-US" altLang="ja-JP" smtClean="0"/>
              <a:t>Y-K 28 Dec 2017</a:t>
            </a:r>
            <a:endParaRPr kumimoji="1" lang="ja-JP" altLang="en-US"/>
          </a:p>
        </p:txBody>
      </p:sp>
    </p:spTree>
    <p:custDataLst>
      <p:tags r:id="rId1"/>
    </p:custDataLst>
    <p:extLst>
      <p:ext uri="{BB962C8B-B14F-4D97-AF65-F5344CB8AC3E}">
        <p14:creationId xmlns:p14="http://schemas.microsoft.com/office/powerpoint/2010/main" val="3694758459"/>
      </p:ext>
    </p:extLst>
  </p:cSld>
  <p:clrMapOvr>
    <a:masterClrMapping/>
  </p:clrMapOvr>
  <mc:AlternateContent xmlns:mc="http://schemas.openxmlformats.org/markup-compatibility/2006" xmlns:p14="http://schemas.microsoft.com/office/powerpoint/2010/main">
    <mc:Choice Requires="p14">
      <p:transition spd="slow" p14:dur="2000" advTm="206309"/>
    </mc:Choice>
    <mc:Fallback xmlns="">
      <p:transition spd="slow" advTm="2063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33" grpId="0" animBg="1"/>
      <p:bldP spid="15" grpId="0" animBg="1"/>
      <p:bldP spid="22" grpId="0" animBg="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4"/>
</p:tagLst>
</file>

<file path=ppt/tags/tag2.xml><?xml version="1.0" encoding="utf-8"?>
<p:tagLst xmlns:a="http://schemas.openxmlformats.org/drawingml/2006/main" xmlns:r="http://schemas.openxmlformats.org/officeDocument/2006/relationships" xmlns:p="http://schemas.openxmlformats.org/presentationml/2006/main">
  <p:tag name="TIMING" val="|1.1|1.6"/>
</p:tagLst>
</file>

<file path=ppt/tags/tag3.xml><?xml version="1.0" encoding="utf-8"?>
<p:tagLst xmlns:a="http://schemas.openxmlformats.org/drawingml/2006/main" xmlns:r="http://schemas.openxmlformats.org/officeDocument/2006/relationships" xmlns:p="http://schemas.openxmlformats.org/presentationml/2006/main">
  <p:tag name="TIMING" val="|1.3|22.1|52.7"/>
</p:tagLst>
</file>

<file path=ppt/tags/tag4.xml><?xml version="1.0" encoding="utf-8"?>
<p:tagLst xmlns:a="http://schemas.openxmlformats.org/drawingml/2006/main" xmlns:r="http://schemas.openxmlformats.org/officeDocument/2006/relationships" xmlns:p="http://schemas.openxmlformats.org/presentationml/2006/main">
  <p:tag name="TIMING" val="|57.3|145|1.5|0.9"/>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4954</TotalTime>
  <Words>1581</Words>
  <Application>Microsoft Office PowerPoint</Application>
  <PresentationFormat>画面に合わせる (4:3)</PresentationFormat>
  <Paragraphs>457</Paragraphs>
  <Slides>37</Slides>
  <Notes>7</Notes>
  <HiddenSlides>0</HiddenSlides>
  <MMClips>1</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37</vt:i4>
      </vt:variant>
    </vt:vector>
  </HeadingPairs>
  <TitlesOfParts>
    <vt:vector size="48" baseType="lpstr">
      <vt:lpstr>ＭＳ Ｐゴシック</vt:lpstr>
      <vt:lpstr>ＭＳ 明朝</vt:lpstr>
      <vt:lpstr>Arial</vt:lpstr>
      <vt:lpstr>Calibri</vt:lpstr>
      <vt:lpstr>Calibri Light</vt:lpstr>
      <vt:lpstr>Cambria Math</vt:lpstr>
      <vt:lpstr>Century</vt:lpstr>
      <vt:lpstr>Symbol</vt:lpstr>
      <vt:lpstr>Times New Roman</vt:lpstr>
      <vt:lpstr>Wingdings</vt:lpstr>
      <vt:lpstr>Office テーマ</vt:lpstr>
      <vt:lpstr>Fundamental Physics of Muonic Atoms with a Muon-Ion 　　 　　　　　　　　　　Merged-Beams Method 合流法を用いたミューオニック原子・イオンの生成と基礎物理  Takahisa Itahashi 1), Akira Sato1), Dai Tomono2), Keiji Takahisa2) and Yoshitaka Kawashima2) and Hideyuki Sakamoto3) , Trin Hoa Lang 4), Chau Van Tao 4) 1) Graduate School of Science, Osaka University 2) Research Center for Nuclear physics, Osaka University 3) RIKEN Kobe 4) Science Univ. HCM, Vietnam</vt:lpstr>
      <vt:lpstr>Muon Problems(?) :there are several discrepancies between experiment and theory in the muon sector (CODATA)</vt:lpstr>
      <vt:lpstr>Motivation – True muonium 　</vt:lpstr>
      <vt:lpstr> Smallest QED (leptonic) Atom – True Muonium</vt:lpstr>
      <vt:lpstr>PowerPoint プレゼンテーション</vt:lpstr>
      <vt:lpstr>How do we produce the true muonium ?</vt:lpstr>
      <vt:lpstr>低速・高輝度化の研究 Low energy and high brightness for muons </vt:lpstr>
      <vt:lpstr>Bright muon sources at low energy  Hm, Dm, Hem, experiments </vt:lpstr>
      <vt:lpstr>Frictional cooling </vt:lpstr>
      <vt:lpstr>Stopping power in low velocity region (Fujimoto15 p103 ) v velocity of particle: where vb is Bohr velocity region I v &gt;&gt; v0 ~ vb Z22/3     region II v ~v0   regonIII v&lt;vo</vt:lpstr>
      <vt:lpstr>GEANT4  Simulation of proton beam emittance  and energy spread for potential value</vt:lpstr>
      <vt:lpstr>PowerPoint プレゼンテーション</vt:lpstr>
      <vt:lpstr>Thermalization of muons in solids</vt:lpstr>
      <vt:lpstr>素過程 集団的、準粒子、フォノン、マグノン、プラズモン、ポラリトン、ロトン</vt:lpstr>
      <vt:lpstr>present research:  to understand the energy dissipation  mechanism ; capture of negatively charged muons by atomic or molecular systems and muonic cascade transition in detail </vt:lpstr>
      <vt:lpstr>負ミューオン(m-)ー原子イオン(ion)　基礎過程の研究</vt:lpstr>
      <vt:lpstr>Fundamental Physics of Muonic Atoms with a Muon-Ion Merged-Beams Method </vt:lpstr>
      <vt:lpstr>X-ray from exotic atom Ar+pbar</vt:lpstr>
      <vt:lpstr>Muonic X-ray  and Auger electron</vt:lpstr>
      <vt:lpstr>蛍光X線放出確率(X-ray emission )とオージェー電子放出確率(Auger electron emission )（内殻の電離に伴って外殻軌道からの電子遷移ーー蛍光X線放出過程及び外殻軌道上にある別の電子のイオン化に用いられる)。これらの確率は空孔を有する原子のZ, 順位の深いほどX線放出確率が高くなる。副殻間の遷移で起こる場合（コスタークローニッヒ遷移）</vt:lpstr>
      <vt:lpstr>Principal quantum number n distribution (integrated over capture collision energies) the distribution was obtained at a time of ~0.3 ps after arrival of the projectile at the target. At the peak both electrons are ionized , but in the region of the shoulder and higher some atoms remain an electron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Muonic X-ray  and Auger electron</vt:lpstr>
      <vt:lpstr>Slowing down and capture of negative muons by hydrogen: Classical-trajectory Monte Carlo calculation : muon energy 3 eV to 150 keV  m- + H(1s) – m- + H(nl)               -- m- + e- + H+             -- e-  + Hm(nl)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Low energy accelerator Project ( LEAP 1 )</vt:lpstr>
      <vt:lpstr>Summary and perspective</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itahashi@kuno-g.phys.sci.osaka-u.ac.jp</dc:creator>
  <cp:lastModifiedBy>itahashi@kuno-g.phys.sci.osaka-u.ac.jp</cp:lastModifiedBy>
  <cp:revision>219</cp:revision>
  <dcterms:created xsi:type="dcterms:W3CDTF">2016-12-04T12:32:32Z</dcterms:created>
  <dcterms:modified xsi:type="dcterms:W3CDTF">2017-12-27T05:04:48Z</dcterms:modified>
</cp:coreProperties>
</file>