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embeddings/Microsoft___6.bin" ContentType="application/vnd.openxmlformats-officedocument.oleObject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embeddings/Microsoft___11.bin" ContentType="application/vnd.openxmlformats-officedocument.oleObject"/>
  <Override PartName="/ppt/slides/slide22.xml" ContentType="application/vnd.openxmlformats-officedocument.presentationml.slide+xml"/>
  <Override PartName="/ppt/embeddings/Microsoft___2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__7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embeddings/Microsoft___12.bin" ContentType="application/vnd.openxmlformats-officedocument.oleObject"/>
  <Override PartName="/ppt/slides/slide23.xml" ContentType="application/vnd.openxmlformats-officedocument.presentationml.slide+xml"/>
  <Override PartName="/ppt/embeddings/Microsoft___3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__8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__4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__9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embeddings/Microsoft___10.bin" ContentType="application/vnd.openxmlformats-officedocument.oleObject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embeddings/Microsoft___1.bin" ContentType="application/vnd.openxmlformats-officedocument.oleObject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61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83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中間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間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間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Relationship Id="rId2" Type="http://schemas.openxmlformats.org/officeDocument/2006/relationships/image" Target="../media/image2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Relationship Id="rId2" Type="http://schemas.openxmlformats.org/officeDocument/2006/relationships/image" Target="../media/image2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Relationship Id="rId2" Type="http://schemas.openxmlformats.org/officeDocument/2006/relationships/image" Target="../media/image2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 ヘッダ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altLang="ja-JP" smtClean="0"/>
              <a:pPr/>
              <a:t>11.12.19</a:t>
            </a:fld>
            <a:endParaRPr 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68A566-190F-A64D-82ED-6533705274E6}" type="datetimeFigureOut">
              <a:rPr lang="ja-JP" altLang="en-US" smtClean="0"/>
              <a:pPr/>
              <a:t>11.12.19</a:t>
            </a:fld>
            <a:endParaRPr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2AFDFD-4161-CC45-9FF2-15D90A0FF76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3.bin"/><Relationship Id="rId4" Type="http://schemas.openxmlformats.org/officeDocument/2006/relationships/oleObject" Target="../embeddings/Microsoft___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5.bin"/><Relationship Id="rId4" Type="http://schemas.openxmlformats.org/officeDocument/2006/relationships/oleObject" Target="../embeddings/Microsoft___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7.bin"/><Relationship Id="rId4" Type="http://schemas.openxmlformats.org/officeDocument/2006/relationships/oleObject" Target="../embeddings/Microsoft___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9.bin"/><Relationship Id="rId4" Type="http://schemas.openxmlformats.org/officeDocument/2006/relationships/oleObject" Target="../embeddings/Microsoft___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1.bin"/><Relationship Id="rId4" Type="http://schemas.openxmlformats.org/officeDocument/2006/relationships/oleObject" Target="../embeddings/Microsoft___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Calculation of detector acceptance for measuring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lifetime in </a:t>
            </a:r>
            <a:r>
              <a:rPr lang="en-US" altLang="ja-JP" dirty="0" err="1" smtClean="0"/>
              <a:t>MuSIC</a:t>
            </a:r>
            <a:r>
              <a:rPr lang="en-US" altLang="ja-JP" dirty="0" smtClean="0"/>
              <a:t> beam test by GEANT4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ja-JP" dirty="0" err="1" smtClean="0"/>
              <a:t>Kuno</a:t>
            </a:r>
            <a:r>
              <a:rPr lang="en-US" altLang="ja-JP" dirty="0" smtClean="0"/>
              <a:t>-Group D1</a:t>
            </a:r>
          </a:p>
          <a:p>
            <a:pPr algn="r"/>
            <a:r>
              <a:rPr lang="en-US" altLang="ja-JP" dirty="0" smtClean="0"/>
              <a:t>Nguyen </a:t>
            </a:r>
            <a:r>
              <a:rPr lang="en-US" altLang="ja-JP" dirty="0" err="1" smtClean="0"/>
              <a:t>Duy</a:t>
            </a:r>
            <a:r>
              <a:rPr lang="en-US" altLang="ja-JP" dirty="0" smtClean="0"/>
              <a:t> Thong  </a:t>
            </a:r>
          </a:p>
          <a:p>
            <a:pPr algn="r"/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267"/>
            <a:ext cx="4762213" cy="36237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213" y="3234267"/>
            <a:ext cx="4381787" cy="36237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62212" cy="32342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213" y="-1"/>
            <a:ext cx="4381787" cy="323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00"/>
            <a:ext cx="4687713" cy="3429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13" y="0"/>
            <a:ext cx="4450650" cy="3429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4100"/>
            <a:ext cx="4687714" cy="3302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714" y="3556000"/>
            <a:ext cx="4394198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0"/>
            <a:ext cx="8229600" cy="1253067"/>
          </a:xfrm>
        </p:spPr>
        <p:txBody>
          <a:bodyPr/>
          <a:lstStyle/>
          <a:p>
            <a:r>
              <a:rPr lang="en-US" altLang="ja-JP" dirty="0" smtClean="0"/>
              <a:t>0.1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A-proton beam impacts with target, from Geant4, some results were calculated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897467" y="1185330"/>
          <a:ext cx="7789332" cy="32004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947333"/>
                <a:gridCol w="1947333"/>
                <a:gridCol w="1947333"/>
                <a:gridCol w="1947333"/>
              </a:tblGrid>
              <a:tr h="447523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Beamline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4949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663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187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1249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130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38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10128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1530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352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2024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277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68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＋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335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212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5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ー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335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329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5601" y="433813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The efficiency of  </a:t>
            </a:r>
            <a:r>
              <a:rPr kumimoji="1" lang="en-US" altLang="ja-JP" sz="3200" dirty="0" err="1" smtClean="0">
                <a:latin typeface="Symbol" charset="2"/>
                <a:cs typeface="Symbol" charset="2"/>
              </a:rPr>
              <a:t>m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85825" y="4808538"/>
          <a:ext cx="7466013" cy="776287"/>
        </p:xfrm>
        <a:graphic>
          <a:graphicData uri="http://schemas.openxmlformats.org/presentationml/2006/ole">
            <p:oleObj spid="_x0000_s22530" name="数式" r:id="rId3" imgW="3911600" imgH="40640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885825" y="5694363"/>
          <a:ext cx="7466013" cy="774700"/>
        </p:xfrm>
        <a:graphic>
          <a:graphicData uri="http://schemas.openxmlformats.org/presentationml/2006/ole">
            <p:oleObj spid="_x0000_s22531" name="数式" r:id="rId4" imgW="39116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detector acceptance</a:t>
            </a:r>
          </a:p>
          <a:p>
            <a:endParaRPr lang="ja-JP" alt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1607" y="2284287"/>
          <a:ext cx="8957725" cy="727531"/>
        </p:xfrm>
        <a:graphic>
          <a:graphicData uri="http://schemas.openxmlformats.org/presentationml/2006/ole">
            <p:oleObj spid="_x0000_s23554" name="数式" r:id="rId3" imgW="5003800" imgH="4064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9375" y="3267075"/>
          <a:ext cx="9072563" cy="727075"/>
        </p:xfrm>
        <a:graphic>
          <a:graphicData uri="http://schemas.openxmlformats.org/presentationml/2006/ole">
            <p:oleObj spid="_x0000_s23555" name="数式" r:id="rId4" imgW="50673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7732" y="169330"/>
            <a:ext cx="9042402" cy="6333070"/>
          </a:xfrm>
        </p:spPr>
        <p:txBody>
          <a:bodyPr/>
          <a:lstStyle/>
          <a:p>
            <a:r>
              <a:rPr lang="en-US" altLang="ja-JP" dirty="0" smtClean="0"/>
              <a:t>For By=+0.04T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762003" y="728139"/>
          <a:ext cx="7789332" cy="32004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947333"/>
                <a:gridCol w="1947333"/>
                <a:gridCol w="1947333"/>
                <a:gridCol w="1947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Beamline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1957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222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1550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315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125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5461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690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149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2306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402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131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＋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441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274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ー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382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219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1735" y="3964014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The efficiency of 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m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49300" y="4537075"/>
          <a:ext cx="7635875" cy="776288"/>
        </p:xfrm>
        <a:graphic>
          <a:graphicData uri="http://schemas.openxmlformats.org/presentationml/2006/ole">
            <p:oleObj spid="_x0000_s24578" name="数式" r:id="rId3" imgW="4000500" imgH="40640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74700" y="5422900"/>
          <a:ext cx="7586663" cy="774700"/>
        </p:xfrm>
        <a:graphic>
          <a:graphicData uri="http://schemas.openxmlformats.org/presentationml/2006/ole">
            <p:oleObj spid="_x0000_s24579" name="数式" r:id="rId4" imgW="39751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detector acceptance</a:t>
            </a:r>
          </a:p>
          <a:p>
            <a:endParaRPr lang="ja-JP" alt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290" y="2284413"/>
          <a:ext cx="9138614" cy="712787"/>
        </p:xfrm>
        <a:graphic>
          <a:graphicData uri="http://schemas.openxmlformats.org/presentationml/2006/ole">
            <p:oleObj spid="_x0000_s25602" name="数式" r:id="rId3" imgW="5207000" imgH="4064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5563" y="3300413"/>
          <a:ext cx="8921750" cy="696912"/>
        </p:xfrm>
        <a:graphic>
          <a:graphicData uri="http://schemas.openxmlformats.org/presentationml/2006/ole">
            <p:oleObj spid="_x0000_s25603" name="数式" r:id="rId4" imgW="52070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7732" y="169330"/>
            <a:ext cx="9042402" cy="6333070"/>
          </a:xfrm>
        </p:spPr>
        <p:txBody>
          <a:bodyPr/>
          <a:lstStyle/>
          <a:p>
            <a:r>
              <a:rPr lang="en-US" altLang="ja-JP" dirty="0" smtClean="0"/>
              <a:t>For By=–0.04T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762003" y="728139"/>
          <a:ext cx="7789332" cy="32004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947333"/>
                <a:gridCol w="1947333"/>
                <a:gridCol w="1947333"/>
                <a:gridCol w="1947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Beamline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7745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1232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400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545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57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13073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2158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564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1248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139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＋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1269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847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ー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709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363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06400" y="394867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The efficiency of  </a:t>
            </a:r>
            <a:r>
              <a:rPr lang="en-US" altLang="ja-JP" sz="3600" dirty="0" err="1" smtClean="0">
                <a:latin typeface="Symbol" charset="2"/>
                <a:cs typeface="Symbol" charset="2"/>
              </a:rPr>
              <a:t>m</a:t>
            </a:r>
            <a:r>
              <a:rPr kumimoji="1" lang="en-US" altLang="ja-JP" sz="3600" dirty="0" smtClean="0"/>
              <a:t> </a:t>
            </a:r>
            <a:endParaRPr kumimoji="1" lang="ja-JP" altLang="en-US" sz="36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33438" y="4537075"/>
          <a:ext cx="7466012" cy="776288"/>
        </p:xfrm>
        <a:graphic>
          <a:graphicData uri="http://schemas.openxmlformats.org/presentationml/2006/ole">
            <p:oleObj spid="_x0000_s26626" name="数式" r:id="rId3" imgW="3911600" imgH="40640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85813" y="5422900"/>
          <a:ext cx="7562850" cy="774700"/>
        </p:xfrm>
        <a:graphic>
          <a:graphicData uri="http://schemas.openxmlformats.org/presentationml/2006/ole">
            <p:oleObj spid="_x0000_s26627" name="数式" r:id="rId4" imgW="39624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detector acceptance</a:t>
            </a:r>
          </a:p>
          <a:p>
            <a:endParaRPr lang="ja-JP" alt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1598" y="2318279"/>
          <a:ext cx="8920728" cy="687387"/>
        </p:xfrm>
        <a:graphic>
          <a:graphicData uri="http://schemas.openxmlformats.org/presentationml/2006/ole">
            <p:oleObj spid="_x0000_s28674" name="数式" r:id="rId3" imgW="5270500" imgH="4064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96850" y="3300413"/>
          <a:ext cx="8637588" cy="696912"/>
        </p:xfrm>
        <a:graphic>
          <a:graphicData uri="http://schemas.openxmlformats.org/presentationml/2006/ole">
            <p:oleObj spid="_x0000_s28675" name="数式" r:id="rId4" imgW="50419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670" y="266700"/>
            <a:ext cx="3945463" cy="86360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7070" y="1168400"/>
            <a:ext cx="8229600" cy="189653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 this research, with 0.1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A-proton beam, numbers of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altLang="ja-JP" dirty="0" err="1" smtClean="0">
                <a:latin typeface="Symbol" charset="2"/>
                <a:cs typeface="Symbol" charset="2"/>
              </a:rPr>
              <a:t>,p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–</a:t>
            </a:r>
            <a:r>
              <a:rPr lang="en-US" altLang="ja-JP" dirty="0" smtClean="0">
                <a:latin typeface="Symbol" charset="2"/>
                <a:cs typeface="Symbol" charset="2"/>
              </a:rPr>
              <a:t>,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altLang="ja-JP" dirty="0" err="1" smtClean="0">
                <a:latin typeface="Symbol" charset="2"/>
                <a:cs typeface="Symbol" charset="2"/>
              </a:rPr>
              <a:t>,m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–</a:t>
            </a:r>
            <a:r>
              <a:rPr lang="en-US" altLang="ja-JP" dirty="0" smtClean="0"/>
              <a:t>,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/>
              <a:t>+</a:t>
            </a:r>
            <a:r>
              <a:rPr lang="en-US" altLang="ja-JP" dirty="0" err="1" smtClean="0"/>
              <a:t>,e</a:t>
            </a:r>
            <a:r>
              <a:rPr lang="ja-JP" altLang="en-US" baseline="30000" dirty="0" smtClean="0"/>
              <a:t>ー</a:t>
            </a:r>
            <a:r>
              <a:rPr lang="en-US" altLang="ja-JP" dirty="0" smtClean="0"/>
              <a:t> were estimated</a:t>
            </a:r>
            <a:endParaRPr lang="en-US" altLang="ja-JP" baseline="30000" dirty="0" smtClean="0"/>
          </a:p>
          <a:p>
            <a:r>
              <a:rPr lang="en-US" altLang="ja-JP" dirty="0" smtClean="0"/>
              <a:t>The detector acceptances were calculated.</a:t>
            </a:r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2670" y="3195657"/>
            <a:ext cx="499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/>
              <a:t>Next step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333" y="39265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3200" dirty="0" smtClean="0"/>
              <a:t> Some features need to be improved to ensure simulation better.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7067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Thank you for your attention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</a:p>
          <a:p>
            <a:r>
              <a:rPr lang="en-US" altLang="ja-JP" dirty="0" smtClean="0"/>
              <a:t>Results</a:t>
            </a:r>
          </a:p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Backup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012"/>
            <a:ext cx="4267200" cy="27294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69" y="1751013"/>
            <a:ext cx="4338131" cy="272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41"/>
            <a:ext cx="4306963" cy="29485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63" y="0"/>
            <a:ext cx="4652887" cy="307445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6258"/>
            <a:ext cx="4116463" cy="33517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962" y="3538008"/>
            <a:ext cx="4595737" cy="331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81647" cy="3505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647" y="0"/>
            <a:ext cx="4465503" cy="35052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9" y="3505200"/>
            <a:ext cx="4362450" cy="3352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651" y="3505200"/>
            <a:ext cx="4852851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447117" cy="3403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09" y="1295400"/>
            <a:ext cx="4256617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66"/>
            <a:ext cx="4381247" cy="35814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246" y="110066"/>
            <a:ext cx="4572253" cy="35814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8" y="3691466"/>
            <a:ext cx="4190748" cy="31665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246" y="3708399"/>
            <a:ext cx="4813553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7011" cy="29802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11" y="0"/>
            <a:ext cx="4746988" cy="29802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39" y="2980267"/>
            <a:ext cx="4400550" cy="3098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010" y="2980266"/>
            <a:ext cx="4746989" cy="314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86263" y="253995"/>
          <a:ext cx="8957736" cy="35661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92956"/>
                <a:gridCol w="1492956"/>
                <a:gridCol w="1492956"/>
                <a:gridCol w="1492956"/>
                <a:gridCol w="1492956"/>
                <a:gridCol w="1492956"/>
              </a:tblGrid>
              <a:tr h="4233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By = 0T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Beamline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Stop</a:t>
                      </a:r>
                      <a:r>
                        <a:rPr kumimoji="1" lang="en-US" altLang="ja-JP" sz="2400" baseline="0" dirty="0" smtClean="0">
                          <a:latin typeface="Times"/>
                          <a:cs typeface="Times"/>
                        </a:rPr>
                        <a:t> at Sci1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Stop at Sci2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4949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663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44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187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34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1249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130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16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38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7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10128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1530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444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352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73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2024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277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43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68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＋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335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16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212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5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ー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335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329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69323" y="745059"/>
          <a:ext cx="8686806" cy="448733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47801"/>
                <a:gridCol w="1447801"/>
                <a:gridCol w="1447801"/>
                <a:gridCol w="1447801"/>
                <a:gridCol w="1447801"/>
                <a:gridCol w="1447801"/>
              </a:tblGrid>
              <a:tr h="10355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By=+0.04T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Beamline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Stop at </a:t>
                      </a:r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Stop at </a:t>
                      </a:r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1957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222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13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1550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315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125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5461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690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188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149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2306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402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131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11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＋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441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274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ー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382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219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52396" y="762005"/>
          <a:ext cx="8940804" cy="39962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90134"/>
                <a:gridCol w="1490134"/>
                <a:gridCol w="1490134"/>
                <a:gridCol w="1490134"/>
                <a:gridCol w="1490134"/>
                <a:gridCol w="1490134"/>
              </a:tblGrid>
              <a:tr h="9222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By=</a:t>
                      </a:r>
                      <a:r>
                        <a:rPr kumimoji="1" lang="en-US" altLang="ja-JP" sz="2400" baseline="0" dirty="0" smtClean="0">
                          <a:latin typeface="Times"/>
                          <a:cs typeface="Times"/>
                        </a:rPr>
                        <a:t> </a:t>
                      </a:r>
                    </a:p>
                    <a:p>
                      <a:pPr algn="ctr"/>
                      <a:r>
                        <a:rPr kumimoji="1" lang="ja-JP" altLang="en-US" sz="2400" baseline="0" dirty="0" smtClean="0">
                          <a:latin typeface="Times"/>
                          <a:cs typeface="Times"/>
                        </a:rPr>
                        <a:t>ー</a:t>
                      </a:r>
                      <a:r>
                        <a:rPr kumimoji="1" lang="en-US" altLang="ja-JP" sz="2400" baseline="0" dirty="0" smtClean="0">
                          <a:latin typeface="Times"/>
                          <a:cs typeface="Times"/>
                        </a:rPr>
                        <a:t>0.04T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Beamline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Stop at Sci1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 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"/>
                          <a:cs typeface="Times"/>
                        </a:rPr>
                        <a:t>Stop</a:t>
                      </a:r>
                      <a:r>
                        <a:rPr kumimoji="1" lang="en-US" altLang="ja-JP" sz="2400" baseline="0" dirty="0" smtClean="0">
                          <a:latin typeface="Times"/>
                          <a:cs typeface="Times"/>
                        </a:rPr>
                        <a:t> at </a:t>
                      </a:r>
                      <a:r>
                        <a:rPr kumimoji="1" lang="en-US" altLang="ja-JP" sz="2400" baseline="0" dirty="0" err="1" smtClean="0">
                          <a:latin typeface="Times"/>
                          <a:cs typeface="Times"/>
                        </a:rPr>
                        <a:t>Sci</a:t>
                      </a:r>
                      <a:r>
                        <a:rPr kumimoji="1" lang="en-US" altLang="ja-JP" sz="2400" baseline="0" dirty="0" smtClean="0">
                          <a:latin typeface="Times"/>
                          <a:cs typeface="Times"/>
                        </a:rPr>
                        <a:t> 2</a:t>
                      </a:r>
                      <a:endParaRPr kumimoji="1"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7745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1232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73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400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27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545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57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＋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13073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2158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496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564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90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sz="2400" baseline="30000" dirty="0" smtClean="0">
                          <a:latin typeface="Symbol" charset="2"/>
                          <a:cs typeface="Symbol" charset="2"/>
                        </a:rPr>
                        <a:t>ー</a:t>
                      </a:r>
                      <a:endParaRPr kumimoji="1" lang="ja-JP" altLang="en-US" sz="24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1248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139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34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26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2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＋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1269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14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847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e</a:t>
                      </a:r>
                      <a:r>
                        <a:rPr kumimoji="1" lang="ja-JP" altLang="en-US" sz="2400" baseline="30000" dirty="0" smtClean="0"/>
                        <a:t>ー</a:t>
                      </a:r>
                      <a:endParaRPr kumimoji="1" lang="ja-JP" altLang="en-US" sz="24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709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363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Times"/>
                          <a:cs typeface="Times"/>
                        </a:rPr>
                        <a:t>0</a:t>
                      </a:r>
                      <a:endParaRPr lang="ja-JP" alt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2" y="2091257"/>
            <a:ext cx="7061178" cy="41783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32933" y="1185333"/>
            <a:ext cx="347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 smtClean="0"/>
              <a:t>MuSIC</a:t>
            </a:r>
            <a:r>
              <a:rPr kumimoji="1" lang="en-US" altLang="ja-JP" sz="3600" dirty="0" smtClean="0"/>
              <a:t> facility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7638"/>
            <a:ext cx="8432796" cy="494506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en-US" altLang="ja-JP" dirty="0" smtClean="0"/>
              <a:t>The process in </a:t>
            </a:r>
            <a:r>
              <a:rPr lang="en-US" altLang="ja-JP" dirty="0" err="1" smtClean="0"/>
              <a:t>MuSIC</a:t>
            </a:r>
            <a:r>
              <a:rPr lang="en-US" altLang="ja-JP" dirty="0" smtClean="0"/>
              <a:t> facility:</a:t>
            </a:r>
          </a:p>
          <a:p>
            <a:pPr>
              <a:spcAft>
                <a:spcPts val="1200"/>
              </a:spcAft>
            </a:pPr>
            <a:r>
              <a:rPr lang="en-US" altLang="ja-JP" dirty="0" smtClean="0"/>
              <a:t>At first, protons are accelerated in the </a:t>
            </a:r>
            <a:r>
              <a:rPr lang="en-US" altLang="ja-JP" dirty="0" err="1" smtClean="0"/>
              <a:t>MuSIC</a:t>
            </a:r>
            <a:r>
              <a:rPr lang="en-US" altLang="ja-JP" dirty="0" smtClean="0"/>
              <a:t> facility.</a:t>
            </a:r>
          </a:p>
          <a:p>
            <a:pPr>
              <a:spcAft>
                <a:spcPts val="1200"/>
              </a:spcAft>
            </a:pPr>
            <a:r>
              <a:rPr lang="en-US" altLang="ja-JP" dirty="0" smtClean="0"/>
              <a:t>Then, they will impact with a target to produce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or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–</a:t>
            </a:r>
            <a:r>
              <a:rPr lang="en-US" altLang="ja-JP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+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baseline="30000" dirty="0" smtClean="0"/>
              <a:t>–</a:t>
            </a:r>
            <a:r>
              <a:rPr lang="en-US" altLang="ja-JP" dirty="0" smtClean="0"/>
              <a:t> are emitted in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–</a:t>
            </a:r>
            <a:r>
              <a:rPr lang="en-US" altLang="ja-JP" dirty="0" smtClean="0"/>
              <a:t> in the decay process.</a:t>
            </a:r>
          </a:p>
          <a:p>
            <a:pPr>
              <a:spcAft>
                <a:spcPts val="1200"/>
              </a:spcAft>
            </a:pPr>
            <a:r>
              <a:rPr lang="en-US" altLang="ja-JP" dirty="0" smtClean="0"/>
              <a:t>Last, particles will be detected by detector.</a:t>
            </a:r>
          </a:p>
          <a:p>
            <a:pPr>
              <a:spcAft>
                <a:spcPts val="1200"/>
              </a:spcAft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図形グループ 33"/>
          <p:cNvGrpSpPr/>
          <p:nvPr/>
        </p:nvGrpSpPr>
        <p:grpSpPr>
          <a:xfrm>
            <a:off x="474130" y="40587"/>
            <a:ext cx="7907292" cy="4418227"/>
            <a:chOff x="474130" y="159118"/>
            <a:chExt cx="7907292" cy="4418227"/>
          </a:xfrm>
        </p:grpSpPr>
        <p:grpSp>
          <p:nvGrpSpPr>
            <p:cNvPr id="23" name="図形グループ 22"/>
            <p:cNvGrpSpPr/>
            <p:nvPr/>
          </p:nvGrpSpPr>
          <p:grpSpPr>
            <a:xfrm>
              <a:off x="7681280" y="159118"/>
              <a:ext cx="345839" cy="1427169"/>
              <a:chOff x="8356504" y="694738"/>
              <a:chExt cx="345839" cy="1427169"/>
            </a:xfrm>
          </p:grpSpPr>
          <p:sp>
            <p:nvSpPr>
              <p:cNvPr id="19" name="正方形/長方形 18"/>
              <p:cNvSpPr/>
              <p:nvPr/>
            </p:nvSpPr>
            <p:spPr>
              <a:xfrm rot="19799528">
                <a:off x="8356504" y="834974"/>
                <a:ext cx="128869" cy="12869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 rot="19755233">
                <a:off x="8581029" y="694738"/>
                <a:ext cx="121314" cy="12869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 rot="19799528">
                <a:off x="8475038" y="750312"/>
                <a:ext cx="128869" cy="128693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図形グループ 29"/>
            <p:cNvGrpSpPr/>
            <p:nvPr/>
          </p:nvGrpSpPr>
          <p:grpSpPr>
            <a:xfrm>
              <a:off x="474130" y="1203493"/>
              <a:ext cx="6997473" cy="3373852"/>
              <a:chOff x="643460" y="2422669"/>
              <a:chExt cx="6997473" cy="3373852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965199" y="3826933"/>
                <a:ext cx="1761067" cy="1286933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 rot="20729301">
                <a:off x="2866081" y="3481131"/>
                <a:ext cx="2404534" cy="12869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 rot="19617156">
                <a:off x="5236399" y="2422669"/>
                <a:ext cx="2404534" cy="12869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 rot="16200000" flipH="1">
                <a:off x="1070904" y="4392501"/>
                <a:ext cx="787658" cy="457200"/>
              </a:xfrm>
              <a:prstGeom prst="line">
                <a:avLst/>
              </a:prstGeom>
              <a:ln w="76200" cmpd="sng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/>
              <p:cNvCxnSpPr/>
              <p:nvPr/>
            </p:nvCxnSpPr>
            <p:spPr>
              <a:xfrm rot="10800000">
                <a:off x="1524003" y="4648202"/>
                <a:ext cx="1642531" cy="843020"/>
              </a:xfrm>
              <a:prstGeom prst="straightConnector1">
                <a:avLst/>
              </a:prstGeom>
              <a:ln w="38100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 flipV="1">
                <a:off x="1524000" y="4419600"/>
                <a:ext cx="914400" cy="15240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 flipV="1">
                <a:off x="3429000" y="3920066"/>
                <a:ext cx="1295400" cy="38100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 flipV="1">
                <a:off x="5816600" y="2743200"/>
                <a:ext cx="1193800" cy="647699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2857499" y="5396411"/>
                <a:ext cx="11430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/>
                  <a:t>proton</a:t>
                </a:r>
                <a:endParaRPr kumimoji="1" lang="ja-JP" altLang="en-US" sz="2000" b="1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643460" y="4470402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/>
                  <a:t>target</a:t>
                </a:r>
                <a:endParaRPr kumimoji="1" lang="ja-JP" altLang="en-US" sz="2000" b="1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 rot="20871929">
                <a:off x="1574802" y="4057942"/>
                <a:ext cx="9143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err="1" smtClean="0"/>
                  <a:t>pion</a:t>
                </a:r>
                <a:endParaRPr kumimoji="1" lang="ja-JP" altLang="en-US" sz="2000" b="1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 rot="20767628">
                <a:off x="3444603" y="3643751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err="1" smtClean="0"/>
                  <a:t>muon</a:t>
                </a:r>
                <a:endParaRPr kumimoji="1" lang="ja-JP" altLang="en-US" sz="2000" b="1" dirty="0"/>
              </a:p>
            </p:txBody>
          </p:sp>
        </p:grpSp>
        <p:cxnSp>
          <p:nvCxnSpPr>
            <p:cNvPr id="32" name="直線矢印コネクタ 31"/>
            <p:cNvCxnSpPr/>
            <p:nvPr/>
          </p:nvCxnSpPr>
          <p:spPr>
            <a:xfrm rot="5400000" flipH="1" flipV="1">
              <a:off x="7178439" y="2000398"/>
              <a:ext cx="1440248" cy="473387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7128933" y="2923431"/>
              <a:ext cx="125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detector</a:t>
              </a:r>
              <a:endParaRPr kumimoji="1" lang="ja-JP" altLang="en-US" sz="2000" b="1" dirty="0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334430" y="4560414"/>
            <a:ext cx="8669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Particles (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sz="3200" baseline="30000" dirty="0" smtClean="0">
                <a:latin typeface="Symbol" charset="2"/>
                <a:cs typeface="Symbol" charset="2"/>
              </a:rPr>
              <a:t>+</a:t>
            </a:r>
            <a:r>
              <a:rPr lang="en-US" altLang="ja-JP" sz="3200" dirty="0" smtClean="0">
                <a:latin typeface="Symbol" charset="2"/>
                <a:cs typeface="Symbol" charset="2"/>
              </a:rPr>
              <a:t>,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sz="3200" baseline="30000" dirty="0" smtClean="0">
                <a:latin typeface="Symbol" charset="2"/>
                <a:cs typeface="Symbol" charset="2"/>
              </a:rPr>
              <a:t>–</a:t>
            </a:r>
            <a:r>
              <a:rPr lang="en-US" altLang="ja-JP" sz="3200" dirty="0" smtClean="0">
                <a:latin typeface="Symbol" charset="2"/>
                <a:cs typeface="Symbol" charset="2"/>
              </a:rPr>
              <a:t>)</a:t>
            </a:r>
            <a:r>
              <a:rPr lang="en-US" altLang="ja-JP" sz="3200" dirty="0" smtClean="0"/>
              <a:t> are detected by a detector with 2 </a:t>
            </a:r>
            <a:r>
              <a:rPr lang="en-US" altLang="ja-JP" sz="3200" dirty="0" err="1" smtClean="0"/>
              <a:t>scintillators</a:t>
            </a:r>
            <a:r>
              <a:rPr lang="en-US" altLang="ja-JP" sz="3200" dirty="0" smtClean="0"/>
              <a:t> and 1 target.</a:t>
            </a:r>
          </a:p>
          <a:p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38238"/>
            <a:ext cx="4914900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detector consists of 2 </a:t>
            </a:r>
            <a:r>
              <a:rPr lang="en-US" altLang="ja-JP" dirty="0" err="1" smtClean="0"/>
              <a:t>scintillators</a:t>
            </a:r>
            <a:r>
              <a:rPr lang="en-US" altLang="ja-JP" dirty="0" smtClean="0"/>
              <a:t> and 1 target.</a:t>
            </a:r>
          </a:p>
          <a:p>
            <a:pPr lvl="1"/>
            <a:r>
              <a:rPr lang="en-US" altLang="ja-JP" dirty="0" smtClean="0"/>
              <a:t>2 </a:t>
            </a:r>
            <a:r>
              <a:rPr lang="en-US" altLang="ja-JP" dirty="0" err="1" smtClean="0"/>
              <a:t>scintillators</a:t>
            </a:r>
            <a:r>
              <a:rPr lang="en-US" altLang="ja-JP" dirty="0" smtClean="0"/>
              <a:t> have same size 380x50x3.5 mm</a:t>
            </a:r>
            <a:r>
              <a:rPr lang="en-US" altLang="ja-JP" baseline="30000" dirty="0" smtClean="0"/>
              <a:t>3</a:t>
            </a:r>
          </a:p>
          <a:p>
            <a:pPr lvl="1"/>
            <a:r>
              <a:rPr lang="en-US" altLang="ja-JP" dirty="0" smtClean="0"/>
              <a:t>Target is made of Mg. </a:t>
            </a:r>
          </a:p>
          <a:p>
            <a:pPr lvl="1">
              <a:buNone/>
            </a:pPr>
            <a:r>
              <a:rPr lang="en-US" altLang="ja-JP" dirty="0" smtClean="0"/>
              <a:t>	The size of target: 370x80x20mm</a:t>
            </a:r>
            <a:r>
              <a:rPr lang="en-US" altLang="ja-JP" baseline="30000" dirty="0" smtClean="0"/>
              <a:t>3</a:t>
            </a:r>
            <a:endParaRPr lang="ja-JP" altLang="en-US" baseline="30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1378348"/>
            <a:ext cx="4229100" cy="4273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20801"/>
            <a:ext cx="8432800" cy="4419600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In this study, by using Geant4 simulation:</a:t>
            </a:r>
          </a:p>
          <a:p>
            <a:r>
              <a:rPr lang="en-US" altLang="ja-JP" dirty="0" smtClean="0"/>
              <a:t>First, without using dipole magnetic-</a:t>
            </a:r>
            <a:r>
              <a:rPr lang="en-US" altLang="ja-JP" dirty="0" err="1" smtClean="0"/>
              <a:t>field(By</a:t>
            </a:r>
            <a:r>
              <a:rPr lang="en-US" altLang="ja-JP" dirty="0" smtClean="0"/>
              <a:t>=0T), the acceptance of detector is determined.</a:t>
            </a:r>
          </a:p>
          <a:p>
            <a:r>
              <a:rPr lang="en-US" altLang="ja-JP" dirty="0" smtClean="0"/>
              <a:t>Using dipole magnetic-field (By = ±0.04T), evaluate the acceptances of detector.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393700"/>
            <a:ext cx="8686800" cy="838200"/>
          </a:xfrm>
        </p:spPr>
        <p:txBody>
          <a:bodyPr/>
          <a:lstStyle/>
          <a:p>
            <a:r>
              <a:rPr lang="vi-VN" altLang="ja-JP" dirty="0" smtClean="0"/>
              <a:t>Motivation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Evaluate </a:t>
            </a:r>
            <a:r>
              <a:rPr lang="en-US" altLang="ja-JP" dirty="0" smtClean="0"/>
              <a:t>efficiency of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between </a:t>
            </a:r>
            <a:r>
              <a:rPr lang="en-US" altLang="ja-JP" dirty="0" err="1" smtClean="0"/>
              <a:t>beamline</a:t>
            </a:r>
            <a:r>
              <a:rPr lang="en-US" altLang="ja-JP" dirty="0" smtClean="0"/>
              <a:t> and captured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Consider about detector acceptance. Detector acceptance is defined as ratio between number of detected 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or 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/>
              <a:t>–</a:t>
            </a:r>
            <a:r>
              <a:rPr lang="en-US" altLang="ja-JP" dirty="0" smtClean="0"/>
              <a:t> and number of incident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+ or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baseline="30000" dirty="0" smtClean="0"/>
              <a:t>–</a:t>
            </a:r>
            <a:r>
              <a:rPr lang="en-US" altLang="ja-JP" dirty="0" smtClean="0"/>
              <a:t>at detector.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3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Results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0133" y="486833"/>
            <a:ext cx="7738533" cy="75353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For By=0T, 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266"/>
            <a:ext cx="4519083" cy="35348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80" y="1523998"/>
            <a:ext cx="4459816" cy="3534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トラベル.thmx</Template>
  <TotalTime>285</TotalTime>
  <Words>622</Words>
  <Application>Microsoft Macintosh PowerPoint</Application>
  <PresentationFormat>画面に合わせる (4:3)</PresentationFormat>
  <Paragraphs>256</Paragraphs>
  <Slides>28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0" baseType="lpstr">
      <vt:lpstr>トラベル</vt:lpstr>
      <vt:lpstr>数式</vt:lpstr>
      <vt:lpstr>Calculation of detector acceptance for measuring muon lifetime in MuSIC beam test by GEANT4</vt:lpstr>
      <vt:lpstr>Outline</vt:lpstr>
      <vt:lpstr>Introduction</vt:lpstr>
      <vt:lpstr>スライド 4</vt:lpstr>
      <vt:lpstr>スライド 5</vt:lpstr>
      <vt:lpstr>スライド 6</vt:lpstr>
      <vt:lpstr>スライド 7</vt:lpstr>
      <vt:lpstr>Motivation</vt:lpstr>
      <vt:lpstr>Results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Summary</vt:lpstr>
      <vt:lpstr>Thank you for your attention</vt:lpstr>
      <vt:lpstr>Backup 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of detector acceptance for measuring muon lifetime in MuSIC beam test by GEANT4</dc:title>
  <dc:creator>Nguyen Duy Thong</dc:creator>
  <cp:lastModifiedBy>Nguyen Duy Thong</cp:lastModifiedBy>
  <cp:revision>64</cp:revision>
  <dcterms:created xsi:type="dcterms:W3CDTF">2011-12-19T05:53:13Z</dcterms:created>
  <dcterms:modified xsi:type="dcterms:W3CDTF">2011-12-19T05:54:14Z</dcterms:modified>
</cp:coreProperties>
</file>